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4"/>
  </p:notesMasterIdLst>
  <p:handoutMasterIdLst>
    <p:handoutMasterId r:id="rId95"/>
  </p:handoutMasterIdLst>
  <p:sldIdLst>
    <p:sldId id="315" r:id="rId2"/>
    <p:sldId id="410" r:id="rId3"/>
    <p:sldId id="411" r:id="rId4"/>
    <p:sldId id="436" r:id="rId5"/>
    <p:sldId id="416" r:id="rId6"/>
    <p:sldId id="409" r:id="rId7"/>
    <p:sldId id="316" r:id="rId8"/>
    <p:sldId id="437" r:id="rId9"/>
    <p:sldId id="318" r:id="rId10"/>
    <p:sldId id="319" r:id="rId11"/>
    <p:sldId id="320" r:id="rId12"/>
    <p:sldId id="321" r:id="rId13"/>
    <p:sldId id="322" r:id="rId14"/>
    <p:sldId id="317" r:id="rId15"/>
    <p:sldId id="414" r:id="rId16"/>
    <p:sldId id="415" r:id="rId17"/>
    <p:sldId id="417" r:id="rId18"/>
    <p:sldId id="412" r:id="rId19"/>
    <p:sldId id="418" r:id="rId20"/>
    <p:sldId id="419" r:id="rId21"/>
    <p:sldId id="420" r:id="rId22"/>
    <p:sldId id="324" r:id="rId23"/>
    <p:sldId id="325" r:id="rId24"/>
    <p:sldId id="326" r:id="rId25"/>
    <p:sldId id="401" r:id="rId26"/>
    <p:sldId id="327" r:id="rId27"/>
    <p:sldId id="328" r:id="rId28"/>
    <p:sldId id="332" r:id="rId29"/>
    <p:sldId id="402" r:id="rId30"/>
    <p:sldId id="422" r:id="rId31"/>
    <p:sldId id="421" r:id="rId32"/>
    <p:sldId id="347" r:id="rId33"/>
    <p:sldId id="333" r:id="rId34"/>
    <p:sldId id="334" r:id="rId35"/>
    <p:sldId id="335" r:id="rId36"/>
    <p:sldId id="336" r:id="rId37"/>
    <p:sldId id="349" r:id="rId38"/>
    <p:sldId id="350" r:id="rId39"/>
    <p:sldId id="432" r:id="rId40"/>
    <p:sldId id="338" r:id="rId41"/>
    <p:sldId id="404" r:id="rId42"/>
    <p:sldId id="405" r:id="rId43"/>
    <p:sldId id="407" r:id="rId44"/>
    <p:sldId id="429" r:id="rId45"/>
    <p:sldId id="341" r:id="rId46"/>
    <p:sldId id="427" r:id="rId47"/>
    <p:sldId id="428" r:id="rId48"/>
    <p:sldId id="342" r:id="rId49"/>
    <p:sldId id="406" r:id="rId50"/>
    <p:sldId id="343" r:id="rId51"/>
    <p:sldId id="431" r:id="rId52"/>
    <p:sldId id="430" r:id="rId53"/>
    <p:sldId id="344" r:id="rId54"/>
    <p:sldId id="423" r:id="rId55"/>
    <p:sldId id="433" r:id="rId56"/>
    <p:sldId id="352" r:id="rId57"/>
    <p:sldId id="434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435" r:id="rId69"/>
    <p:sldId id="438" r:id="rId70"/>
    <p:sldId id="363" r:id="rId71"/>
    <p:sldId id="364" r:id="rId72"/>
    <p:sldId id="365" r:id="rId73"/>
    <p:sldId id="366" r:id="rId74"/>
    <p:sldId id="367" r:id="rId75"/>
    <p:sldId id="368" r:id="rId76"/>
    <p:sldId id="369" r:id="rId77"/>
    <p:sldId id="371" r:id="rId78"/>
    <p:sldId id="372" r:id="rId79"/>
    <p:sldId id="373" r:id="rId80"/>
    <p:sldId id="374" r:id="rId81"/>
    <p:sldId id="375" r:id="rId82"/>
    <p:sldId id="439" r:id="rId83"/>
    <p:sldId id="381" r:id="rId84"/>
    <p:sldId id="383" r:id="rId85"/>
    <p:sldId id="386" r:id="rId86"/>
    <p:sldId id="387" r:id="rId87"/>
    <p:sldId id="391" r:id="rId88"/>
    <p:sldId id="398" r:id="rId89"/>
    <p:sldId id="399" r:id="rId90"/>
    <p:sldId id="425" r:id="rId91"/>
    <p:sldId id="424" r:id="rId92"/>
    <p:sldId id="408" r:id="rId93"/>
  </p:sldIdLst>
  <p:sldSz cx="9144000" cy="6858000" type="screen4x3"/>
  <p:notesSz cx="6794500" cy="10007600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9E9A"/>
    <a:srgbClr val="D0D3DA"/>
    <a:srgbClr val="333333"/>
    <a:srgbClr val="003399"/>
    <a:srgbClr val="009933"/>
    <a:srgbClr val="CC0000"/>
    <a:srgbClr val="F66E13"/>
    <a:srgbClr val="FF8B2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7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352" y="-96"/>
      </p:cViewPr>
      <p:guideLst>
        <p:guide orient="horz" pos="1162"/>
        <p:guide orient="horz" pos="163"/>
        <p:guide orient="horz" pos="3952"/>
        <p:guide orient="horz" pos="4103"/>
        <p:guide orient="horz" pos="2431"/>
        <p:guide orient="horz" pos="2520"/>
        <p:guide orient="horz" pos="1008"/>
        <p:guide orient="horz" pos="787"/>
        <p:guide pos="2880"/>
        <p:guide pos="180"/>
        <p:guide pos="2971"/>
        <p:guide pos="5509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138" y="-102"/>
      </p:cViewPr>
      <p:guideLst>
        <p:guide orient="horz" pos="3152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2944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507538"/>
            <a:ext cx="2944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fld id="{DF651094-0381-5F4A-BB36-21562B00B0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66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52975"/>
            <a:ext cx="54356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endParaRPr lang="de-DE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50595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Siemens Sans" pitchFamily="2" charset="0"/>
              </a:defRPr>
            </a:lvl1pPr>
          </a:lstStyle>
          <a:p>
            <a:fld id="{776B7EEF-4C4D-EA48-AB5B-6024A541D71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355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A8E0D-B18F-A444-A5D0-616D89F83C51}" type="slidenum">
              <a:rPr lang="de-DE"/>
              <a:pPr/>
              <a:t>1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A8E0D-B18F-A444-A5D0-616D89F83C51}" type="slidenum">
              <a:rPr lang="de-DE"/>
              <a:pPr/>
              <a:t>5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Check: </a:t>
            </a:r>
            <a:r>
              <a:rPr lang="de-DE" dirty="0" err="1" smtClean="0"/>
              <a:t>everybody</a:t>
            </a:r>
            <a:r>
              <a:rPr lang="de-DE" dirty="0" smtClean="0"/>
              <a:t> </a:t>
            </a:r>
            <a:r>
              <a:rPr lang="de-DE" dirty="0" err="1" smtClean="0"/>
              <a:t>familiar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XML </a:t>
            </a:r>
            <a:r>
              <a:rPr lang="de-DE" baseline="0" dirty="0" err="1" smtClean="0"/>
              <a:t>terminology</a:t>
            </a:r>
            <a:r>
              <a:rPr lang="de-DE" baseline="0" dirty="0" smtClean="0"/>
              <a:t>? Elements, </a:t>
            </a:r>
            <a:r>
              <a:rPr lang="de-DE" baseline="0" dirty="0" err="1" smtClean="0"/>
              <a:t>attribute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root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element</a:t>
            </a:r>
            <a:r>
              <a:rPr lang="de-DE" baseline="0" dirty="0" smtClean="0"/>
              <a:t>, etc.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7EEF-4C4D-EA48-AB5B-6024A541D712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73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2C6C-C1C9-47FE-9466-24EC7ED72B9A}" type="slidenum">
              <a:rPr lang="de-AT" smtClean="0"/>
              <a:pPr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340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Check: </a:t>
            </a:r>
            <a:r>
              <a:rPr lang="de-DE" dirty="0" err="1" smtClean="0"/>
              <a:t>everybody</a:t>
            </a:r>
            <a:r>
              <a:rPr lang="de-DE" dirty="0" smtClean="0"/>
              <a:t> </a:t>
            </a:r>
            <a:r>
              <a:rPr lang="de-DE" dirty="0" err="1" smtClean="0"/>
              <a:t>familiar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XML </a:t>
            </a:r>
            <a:r>
              <a:rPr lang="de-DE" baseline="0" dirty="0" err="1" smtClean="0"/>
              <a:t>terminology</a:t>
            </a:r>
            <a:r>
              <a:rPr lang="de-DE" baseline="0" dirty="0" smtClean="0"/>
              <a:t>? Elements, </a:t>
            </a:r>
            <a:r>
              <a:rPr lang="de-DE" baseline="0" dirty="0" err="1" smtClean="0"/>
              <a:t>attribute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root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element</a:t>
            </a:r>
            <a:r>
              <a:rPr lang="de-DE" baseline="0" dirty="0" smtClean="0"/>
              <a:t>, etc.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7EEF-4C4D-EA48-AB5B-6024A541D712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73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7EB9E-2D91-4034-856C-C1E217D7ADDD}" type="slidenum">
              <a:rPr lang="de-DE" smtClean="0">
                <a:cs typeface="Arial" charset="0"/>
              </a:rPr>
              <a:pPr/>
              <a:t>32</a:t>
            </a:fld>
            <a:endParaRPr lang="de-DE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6" y="3654044"/>
            <a:ext cx="7073457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6" y="4804610"/>
            <a:ext cx="7073457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62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2012-04-17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052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2012-04-17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840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2012-04-17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5069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2012-04-17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7877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2012-04-17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034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2012-04-17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64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2012-04-17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44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2012-04-17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0088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2012-04-17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98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2012-04-17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443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2012-04-17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9802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2012-04-17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9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gif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last.fm/api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14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gi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hyperlink" Target="http://www.last.fm/api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gif"/><Relationship Id="rId5" Type="http://schemas.openxmlformats.org/officeDocument/2006/relationships/hyperlink" Target="http://polleres.net/20140826xsparql_st.etienne/xsparql/lastfm_user_sample.x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olleres.ne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hyperlink" Target="http://www.last.fm/api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gif"/><Relationship Id="rId5" Type="http://schemas.openxmlformats.org/officeDocument/2006/relationships/hyperlink" Target="http://polleres.net/20140826xsparql_st.etienne/xsparql/lastfm_user_sample.json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lod-cloud.net/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xsparql/" TargetMode="External"/><Relationship Id="rId4" Type="http://schemas.openxmlformats.org/officeDocument/2006/relationships/hyperlink" Target="https://ai.wu.ac.at/~polleres/20140826xsparql_st.etienne/xsparql/xsparql-cli.jar" TargetMode="External"/><Relationship Id="rId5" Type="http://schemas.openxmlformats.org/officeDocument/2006/relationships/hyperlink" Target="http://www.polleres.net/20140826xsparql_st.etienne/xsparql/test.xsparql" TargetMode="External"/><Relationship Id="rId6" Type="http://schemas.openxmlformats.org/officeDocument/2006/relationships/hyperlink" Target="http://sourceforge.net/projects/saxon/files/Saxon-HE/9.5/SaxonHE9-5-1-7J.zip/download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jena.apache.org/download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bpedia.org/snorql/" TargetMode="Externa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i.wu.ac.at/~polleres/20140826xsparql_st.etienne/sparql/SPARQL_dbpedia_various_examples/example_curl_commands.txt" TargetMode="External"/><Relationship Id="rId4" Type="http://schemas.openxmlformats.org/officeDocument/2006/relationships/hyperlink" Target="http://librdf.org/raptor/rapper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ai.wu.ac.at/~polleres/20140826xsparql_st.etienne/sparql/SPARQL_simple_step-by-step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w3.org/2009/sparql/wiki/Main_Page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polleres.net/WWW2012Tutorial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stefanbischof.at/publications/iswc14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w3.org/TR/sparql11-query/%23propertypaths" TargetMode="External"/><Relationship Id="rId3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live.dbpedia.org/sparql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ai.wu.ac.at/~polleres/20140826xsparql_st.etienne/sparql/SPARQL_simple_step-by-step/" TargetMode="External"/><Relationship Id="rId4" Type="http://schemas.openxmlformats.org/officeDocument/2006/relationships/hyperlink" Target="http://live.dbpedia.org/sparql" TargetMode="External"/><Relationship Id="rId5" Type="http://schemas.openxmlformats.org/officeDocument/2006/relationships/hyperlink" Target="https://ai.wu.ac.at/~polleres/20140826xsparql_st.etienne/sparql/SPARQL_dbpedia_various_examples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olleres.net/20140826xsparql_st.etienne/sparql/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ai.wu.ac.at/~polleres/20140826xsparql_st.etienne/xsparql/query1_json-ld.xsparq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xsparql.deri.org/lastfm" TargetMode="External"/><Relationship Id="rId3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nunolopes.org/foaf.rdf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nunolopes.org/foaf.rdf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xsparql.deri.org/foaf2kml/foaf2kml.xsparql" TargetMode="External"/><Relationship Id="rId3" Type="http://schemas.openxmlformats.org/officeDocument/2006/relationships/hyperlink" Target="http://nunolopes.org/foaf.rdf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xsparql.deri.org/demo" TargetMode="External"/><Relationship Id="rId3" Type="http://schemas.openxmlformats.org/officeDocument/2006/relationships/image" Target="../media/image4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ai.wu.ac.at/~polleres/20140826xsparql_st.etienne/xsparql/" TargetMode="External"/><Relationship Id="rId4" Type="http://schemas.openxmlformats.org/officeDocument/2006/relationships/hyperlink" Target="http://sourceforge.net/projects/xsparql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link.springer.com/article/10.1007/s13740-012-0008-7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res.net/presentations/" TargetMode="External"/><Relationship Id="rId4" Type="http://schemas.openxmlformats.org/officeDocument/2006/relationships/hyperlink" Target="http://www.polleres.net/presentations/20101019SPARQL1.1Tutorial.pdf" TargetMode="External"/><Relationship Id="rId5" Type="http://schemas.openxmlformats.org/officeDocument/2006/relationships/hyperlink" Target="https://www.polleres.net/presentations/20120913Datalog20_Tutorial.pdf" TargetMode="External"/><Relationship Id="rId6" Type="http://schemas.openxmlformats.org/officeDocument/2006/relationships/hyperlink" Target="http://www.polleres.net/WWW2012Tutorial/" TargetMode="External"/><Relationship Id="rId7" Type="http://schemas.openxmlformats.org/officeDocument/2006/relationships/hyperlink" Target="https://www.polleres.net/presentations/20130730RW2013_Reasoning_for_RDFS_and_OWL.pdf" TargetMode="External"/><Relationship Id="rId8" Type="http://schemas.openxmlformats.org/officeDocument/2006/relationships/hyperlink" Target="http://www.polleres.net/publications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ambridgesemantics.com/semantic-university/sparql-by-example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ollere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251520" y="1340768"/>
            <a:ext cx="512573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web: www.polleres.net 		         twitter:@AxelPolleres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8605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Querying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Web </a:t>
            </a:r>
            <a:r>
              <a:rPr lang="de-DE" dirty="0" err="1"/>
              <a:t>of</a:t>
            </a:r>
            <a:r>
              <a:rPr lang="de-DE" dirty="0"/>
              <a:t> Data </a:t>
            </a:r>
            <a:r>
              <a:rPr lang="de-DE" dirty="0" err="1"/>
              <a:t>with</a:t>
            </a:r>
            <a:r>
              <a:rPr lang="de-DE" dirty="0"/>
              <a:t> SPARQL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XSPARQL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7544" y="5157192"/>
            <a:ext cx="8466584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This tutorial presents partially joint work with: </a:t>
            </a:r>
            <a:r>
              <a:rPr lang="en-US" sz="1400" b="1" dirty="0" err="1" smtClean="0">
                <a:solidFill>
                  <a:schemeClr val="bg1"/>
                </a:solidFill>
              </a:rPr>
              <a:t>Nuno</a:t>
            </a:r>
            <a:r>
              <a:rPr lang="en-US" sz="1400" b="1" dirty="0" smtClean="0">
                <a:solidFill>
                  <a:schemeClr val="bg1"/>
                </a:solidFill>
              </a:rPr>
              <a:t> Lopes (formerly NUI Galway, now IBM), Stefan </a:t>
            </a:r>
            <a:r>
              <a:rPr lang="en-US" sz="1400" b="1" dirty="0" err="1" smtClean="0">
                <a:solidFill>
                  <a:schemeClr val="bg1"/>
                </a:solidFill>
              </a:rPr>
              <a:t>Bischof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(formerly NUI Galway, </a:t>
            </a:r>
            <a:r>
              <a:rPr lang="en-US" sz="1400" b="1" dirty="0" smtClean="0">
                <a:solidFill>
                  <a:schemeClr val="bg1"/>
                </a:solidFill>
              </a:rPr>
              <a:t>now Siemens AG), Daniele </a:t>
            </a:r>
            <a:r>
              <a:rPr lang="en-US" sz="1400" b="1" dirty="0" err="1" smtClean="0">
                <a:solidFill>
                  <a:schemeClr val="bg1"/>
                </a:solidFill>
              </a:rPr>
              <a:t>Dell'Aglio</a:t>
            </a:r>
            <a:r>
              <a:rPr lang="en-US" sz="1400" b="1" dirty="0" smtClean="0">
                <a:solidFill>
                  <a:schemeClr val="bg1"/>
                </a:solidFill>
              </a:rPr>
              <a:t> (</a:t>
            </a:r>
            <a:r>
              <a:rPr lang="en-US" sz="1400" b="1" dirty="0" err="1" smtClean="0">
                <a:solidFill>
                  <a:schemeClr val="bg1"/>
                </a:solidFill>
              </a:rPr>
              <a:t>Politecnico</a:t>
            </a:r>
            <a:r>
              <a:rPr lang="en-US" sz="1400" b="1" dirty="0" smtClean="0">
                <a:solidFill>
                  <a:schemeClr val="bg1"/>
                </a:solidFill>
              </a:rPr>
              <a:t> Di Milano)…</a:t>
            </a:r>
          </a:p>
          <a:p>
            <a:pPr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… and of course the whole W3C SPARQL WG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XML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613400"/>
            <a:ext cx="1045029" cy="406400"/>
          </a:xfrm>
          <a:prstGeom prst="rect">
            <a:avLst/>
          </a:prstGeom>
        </p:spPr>
      </p:pic>
      <p:pic>
        <p:nvPicPr>
          <p:cNvPr id="29" name="Picture 28" descr="sw-cube-v1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3124200"/>
            <a:ext cx="1104900" cy="1104900"/>
          </a:xfrm>
          <a:prstGeom prst="rect">
            <a:avLst/>
          </a:prstGeom>
        </p:spPr>
      </p:pic>
      <p:pic>
        <p:nvPicPr>
          <p:cNvPr id="24" name="Picture 23" descr="XML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2057400"/>
            <a:ext cx="1045029" cy="40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GB" dirty="0" smtClean="0"/>
              <a:t>Favourite </a:t>
            </a:r>
            <a:r>
              <a:rPr lang="en-US" dirty="0" smtClean="0"/>
              <a:t>artists location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06825" y="1268413"/>
            <a:ext cx="8708575" cy="8651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Display information about your </a:t>
            </a:r>
            <a:r>
              <a:rPr lang="en-GB" dirty="0" smtClean="0"/>
              <a:t>favourite</a:t>
            </a:r>
            <a:r>
              <a:rPr lang="en-US" dirty="0" smtClean="0"/>
              <a:t> artists on a map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2774315" y="3352800"/>
            <a:ext cx="5988685" cy="1044833"/>
            <a:chOff x="1859915" y="3390900"/>
            <a:chExt cx="5988685" cy="1044833"/>
          </a:xfrm>
        </p:grpSpPr>
        <p:sp>
          <p:nvSpPr>
            <p:cNvPr id="8" name="TextBox 7"/>
            <p:cNvSpPr txBox="1"/>
            <p:nvPr/>
          </p:nvSpPr>
          <p:spPr>
            <a:xfrm>
              <a:off x="3666572" y="3420070"/>
              <a:ext cx="41820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Using </a:t>
              </a:r>
              <a:r>
                <a:rPr lang="en-US" b="1" dirty="0" smtClean="0"/>
                <a:t>RDF</a:t>
              </a:r>
              <a:r>
                <a:rPr lang="en-US" dirty="0" smtClean="0"/>
                <a:t> allows to combine </a:t>
              </a:r>
              <a:r>
                <a:rPr lang="en-US" dirty="0" err="1" smtClean="0"/>
                <a:t>Last.fm</a:t>
              </a:r>
              <a:r>
                <a:rPr lang="en-US" dirty="0" smtClean="0"/>
                <a:t> info with other information on the web, e.g. location.</a:t>
              </a:r>
              <a:endParaRPr lang="en-US" dirty="0"/>
            </a:p>
          </p:txBody>
        </p:sp>
        <p:pic>
          <p:nvPicPr>
            <p:cNvPr id="26" name="Picture 25" descr="dbpedia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9915" y="3390900"/>
              <a:ext cx="1416685" cy="876300"/>
            </a:xfrm>
            <a:prstGeom prst="rect">
              <a:avLst/>
            </a:prstGeom>
          </p:spPr>
        </p:pic>
      </p:grpSp>
      <p:grpSp>
        <p:nvGrpSpPr>
          <p:cNvPr id="4" name="Group 20"/>
          <p:cNvGrpSpPr/>
          <p:nvPr/>
        </p:nvGrpSpPr>
        <p:grpSpPr>
          <a:xfrm>
            <a:off x="2590800" y="2133600"/>
            <a:ext cx="6019800" cy="1015663"/>
            <a:chOff x="1752600" y="1219200"/>
            <a:chExt cx="6019800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3749080" y="1219200"/>
              <a:ext cx="4023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Last.fm</a:t>
              </a:r>
              <a:r>
                <a:rPr lang="en-US" dirty="0" smtClean="0"/>
                <a:t> knows what music you listen to, your most played artists, etc. and provides an XML API.</a:t>
              </a:r>
              <a:endParaRPr lang="en-US" dirty="0"/>
            </a:p>
          </p:txBody>
        </p:sp>
        <p:pic>
          <p:nvPicPr>
            <p:cNvPr id="20" name="Picture 19" descr="lastfm_red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2600" y="1295400"/>
              <a:ext cx="1841500" cy="571500"/>
            </a:xfrm>
            <a:prstGeom prst="rect">
              <a:avLst/>
            </a:prstGeom>
          </p:spPr>
        </p:pic>
      </p:grpSp>
      <p:grpSp>
        <p:nvGrpSpPr>
          <p:cNvPr id="6" name="Group 16"/>
          <p:cNvGrpSpPr/>
          <p:nvPr/>
        </p:nvGrpSpPr>
        <p:grpSpPr>
          <a:xfrm>
            <a:off x="2667000" y="4648200"/>
            <a:ext cx="6019800" cy="1320463"/>
            <a:chOff x="2667000" y="4648200"/>
            <a:chExt cx="6019800" cy="1320463"/>
          </a:xfrm>
        </p:grpSpPr>
        <p:pic>
          <p:nvPicPr>
            <p:cNvPr id="31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67000" y="4648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501563" y="4953000"/>
              <a:ext cx="41852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Show your top bands hometown in Google Maps, using KML – an XML format.</a:t>
              </a:r>
              <a:endParaRPr lang="en-US" dirty="0"/>
            </a:p>
          </p:txBody>
        </p:sp>
      </p:grpSp>
      <p:sp>
        <p:nvSpPr>
          <p:cNvPr id="25" name="Cloud 24"/>
          <p:cNvSpPr/>
          <p:nvPr/>
        </p:nvSpPr>
        <p:spPr bwMode="auto">
          <a:xfrm>
            <a:off x="96520" y="32715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2" name="Cloud 31"/>
          <p:cNvSpPr/>
          <p:nvPr/>
        </p:nvSpPr>
        <p:spPr bwMode="auto">
          <a:xfrm>
            <a:off x="76200" y="4114800"/>
            <a:ext cx="1601651" cy="91440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3" name="Bent-Up Arrow 32"/>
          <p:cNvSpPr/>
          <p:nvPr/>
        </p:nvSpPr>
        <p:spPr bwMode="auto">
          <a:xfrm rot="10800000">
            <a:off x="206825" y="2153920"/>
            <a:ext cx="1469573" cy="1960880"/>
          </a:xfrm>
          <a:prstGeom prst="bentUpArrow">
            <a:avLst>
              <a:gd name="adj1" fmla="val 13260"/>
              <a:gd name="adj2" fmla="val 17573"/>
              <a:gd name="adj3" fmla="val 19641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4" name="Bent-Up Arrow 33"/>
          <p:cNvSpPr/>
          <p:nvPr/>
        </p:nvSpPr>
        <p:spPr bwMode="auto">
          <a:xfrm rot="10800000">
            <a:off x="914400" y="3314700"/>
            <a:ext cx="914399" cy="779780"/>
          </a:xfrm>
          <a:prstGeom prst="bentUpArrow">
            <a:avLst>
              <a:gd name="adj1" fmla="val 23031"/>
              <a:gd name="adj2" fmla="val 33196"/>
              <a:gd name="adj3" fmla="val 33834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6" name="Bent-Up Arrow 35"/>
          <p:cNvSpPr/>
          <p:nvPr/>
        </p:nvSpPr>
        <p:spPr bwMode="auto">
          <a:xfrm rot="5400000">
            <a:off x="762000" y="5172710"/>
            <a:ext cx="914399" cy="779780"/>
          </a:xfrm>
          <a:prstGeom prst="bentUpArrow">
            <a:avLst>
              <a:gd name="adj1" fmla="val 23031"/>
              <a:gd name="adj2" fmla="val 33196"/>
              <a:gd name="adj3" fmla="val 33834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/>
          <p:nvPr/>
        </p:nvGrpSpPr>
        <p:grpSpPr>
          <a:xfrm>
            <a:off x="3716805" y="2070100"/>
            <a:ext cx="3644115" cy="1968500"/>
            <a:chOff x="3716805" y="2070100"/>
            <a:chExt cx="3644115" cy="1968500"/>
          </a:xfrm>
        </p:grpSpPr>
        <p:pic>
          <p:nvPicPr>
            <p:cNvPr id="30" name="Picture 29" descr="Wiki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6420" y="2070100"/>
              <a:ext cx="1714500" cy="1968500"/>
            </a:xfrm>
            <a:prstGeom prst="rect">
              <a:avLst/>
            </a:prstGeom>
          </p:spPr>
        </p:pic>
        <p:sp>
          <p:nvSpPr>
            <p:cNvPr id="31" name="Left Arrow 30"/>
            <p:cNvSpPr/>
            <p:nvPr/>
          </p:nvSpPr>
          <p:spPr bwMode="auto">
            <a:xfrm rot="10800000">
              <a:off x="3716805" y="2639568"/>
              <a:ext cx="1910881" cy="484632"/>
            </a:xfrm>
            <a:prstGeom prst="leftArrow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</p:grpSp>
      <p:pic>
        <p:nvPicPr>
          <p:cNvPr id="10" name="Picture 9" descr="lastfm-topartis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6403225" cy="33528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Get your favourite bands – from </a:t>
            </a:r>
            <a:r>
              <a:rPr lang="en-GB" sz="2400" kern="0" dirty="0" err="1" smtClean="0">
                <a:solidFill>
                  <a:srgbClr val="000000"/>
                </a:solidFill>
              </a:rPr>
              <a:t>lastfm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80920" cy="809625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GB" dirty="0" smtClean="0"/>
              <a:t>Favourite </a:t>
            </a:r>
            <a:r>
              <a:rPr lang="en-US" dirty="0" smtClean="0"/>
              <a:t>artists 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How to implement this use case?</a:t>
            </a:r>
            <a:endParaRPr lang="en-GB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352800" y="2667000"/>
            <a:ext cx="2274886" cy="95504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GB" dirty="0" err="1" smtClean="0"/>
              <a:t>Last.fm</a:t>
            </a:r>
            <a:r>
              <a:rPr lang="en-GB" dirty="0" smtClean="0"/>
              <a:t> shows your most listened bands</a:t>
            </a: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1752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 startAt="2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the </a:t>
            </a:r>
            <a:r>
              <a:rPr lang="en-GB" sz="2400" kern="0" dirty="0" smtClean="0">
                <a:solidFill>
                  <a:srgbClr val="000000"/>
                </a:solidFill>
              </a:rPr>
              <a:t>hometown of the bands – from </a:t>
            </a:r>
            <a:r>
              <a:rPr lang="en-GB" sz="2400" kern="0" dirty="0" err="1" smtClean="0">
                <a:solidFill>
                  <a:srgbClr val="000000"/>
                </a:solidFill>
              </a:rPr>
              <a:t>Dbpedia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213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 startAt="3"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Create a KML file to be displayed in Google Maps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6365174" y="3316069"/>
            <a:ext cx="2778826" cy="722531"/>
            <a:chOff x="6365174" y="3810000"/>
            <a:chExt cx="2778826" cy="722531"/>
          </a:xfrm>
        </p:grpSpPr>
        <p:sp>
          <p:nvSpPr>
            <p:cNvPr id="11" name="TextBox 10"/>
            <p:cNvSpPr txBox="1"/>
            <p:nvPr/>
          </p:nvSpPr>
          <p:spPr>
            <a:xfrm>
              <a:off x="6365174" y="3886200"/>
              <a:ext cx="27788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Last.fm</a:t>
              </a:r>
              <a:r>
                <a:rPr lang="en-US" dirty="0" smtClean="0"/>
                <a:t> API:</a:t>
              </a:r>
            </a:p>
            <a:p>
              <a:r>
                <a:rPr lang="en-US" dirty="0" smtClean="0">
                  <a:hlinkClick r:id="rId4"/>
                </a:rPr>
                <a:t>http://www.last.fm/api</a:t>
              </a:r>
              <a:endParaRPr lang="en-US" dirty="0" smtClean="0"/>
            </a:p>
          </p:txBody>
        </p:sp>
        <p:pic>
          <p:nvPicPr>
            <p:cNvPr id="15" name="Picture 14" descr="XML_ic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8600" y="3810000"/>
              <a:ext cx="1045029" cy="406400"/>
            </a:xfrm>
            <a:prstGeom prst="rect">
              <a:avLst/>
            </a:prstGeom>
          </p:spPr>
        </p:pic>
      </p:grpSp>
      <p:grpSp>
        <p:nvGrpSpPr>
          <p:cNvPr id="8" name="Group 19"/>
          <p:cNvGrpSpPr/>
          <p:nvPr/>
        </p:nvGrpSpPr>
        <p:grpSpPr>
          <a:xfrm>
            <a:off x="152400" y="2590800"/>
            <a:ext cx="4572000" cy="2953525"/>
            <a:chOff x="152400" y="2590800"/>
            <a:chExt cx="4572000" cy="2953525"/>
          </a:xfrm>
        </p:grpSpPr>
        <p:pic>
          <p:nvPicPr>
            <p:cNvPr id="19" name="Picture 18" descr="lastfm-nightwish.png"/>
            <p:cNvPicPr>
              <a:picLocks noChangeAspect="1"/>
            </p:cNvPicPr>
            <p:nvPr/>
          </p:nvPicPr>
          <p:blipFill>
            <a:blip r:embed="rId6"/>
            <a:srcRect b="29528"/>
            <a:stretch>
              <a:fillRect/>
            </a:stretch>
          </p:blipFill>
          <p:spPr>
            <a:xfrm>
              <a:off x="152400" y="2590800"/>
              <a:ext cx="3564405" cy="2953525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2449514" y="3159760"/>
              <a:ext cx="2274886" cy="72644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GB" dirty="0" err="1" smtClean="0"/>
                <a:t>Last.fm</a:t>
              </a:r>
              <a:r>
                <a:rPr lang="en-GB" dirty="0" smtClean="0"/>
                <a:t> is not so useful in this step</a:t>
              </a:r>
              <a:endParaRPr lang="en-GB" dirty="0"/>
            </a:p>
          </p:txBody>
        </p:sp>
      </p:grpSp>
      <p:sp>
        <p:nvSpPr>
          <p:cNvPr id="21" name="Connector 20"/>
          <p:cNvSpPr/>
          <p:nvPr/>
        </p:nvSpPr>
        <p:spPr bwMode="auto">
          <a:xfrm>
            <a:off x="167640" y="3886200"/>
            <a:ext cx="1127760" cy="322580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22" name="Picture 21" descr="wikipedia-nightwish.png"/>
          <p:cNvPicPr>
            <a:picLocks noChangeAspect="1"/>
          </p:cNvPicPr>
          <p:nvPr/>
        </p:nvPicPr>
        <p:blipFill>
          <a:blip r:embed="rId7"/>
          <a:srcRect b="51663"/>
          <a:stretch>
            <a:fillRect/>
          </a:stretch>
        </p:blipFill>
        <p:spPr>
          <a:xfrm>
            <a:off x="6450646" y="2895600"/>
            <a:ext cx="2357926" cy="3002280"/>
          </a:xfrm>
          <a:prstGeom prst="rect">
            <a:avLst/>
          </a:prstGeom>
        </p:spPr>
      </p:pic>
      <p:sp>
        <p:nvSpPr>
          <p:cNvPr id="23" name="Connector 22"/>
          <p:cNvSpPr/>
          <p:nvPr/>
        </p:nvSpPr>
        <p:spPr bwMode="auto">
          <a:xfrm>
            <a:off x="7010400" y="5087620"/>
            <a:ext cx="822960" cy="322580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5" name="Left Arrow 24"/>
          <p:cNvSpPr/>
          <p:nvPr/>
        </p:nvSpPr>
        <p:spPr bwMode="auto">
          <a:xfrm>
            <a:off x="5646420" y="4770120"/>
            <a:ext cx="822960" cy="822960"/>
          </a:xfrm>
          <a:prstGeom prst="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9" name="Group 26"/>
          <p:cNvGrpSpPr/>
          <p:nvPr/>
        </p:nvGrpSpPr>
        <p:grpSpPr>
          <a:xfrm>
            <a:off x="4081907" y="4686300"/>
            <a:ext cx="2395093" cy="876300"/>
            <a:chOff x="4081907" y="4686300"/>
            <a:chExt cx="2395093" cy="876300"/>
          </a:xfrm>
        </p:grpSpPr>
        <p:pic>
          <p:nvPicPr>
            <p:cNvPr id="24" name="Picture 23" descr="dbpedia_logo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81907" y="4686300"/>
              <a:ext cx="1416685" cy="876300"/>
            </a:xfrm>
            <a:prstGeom prst="rect">
              <a:avLst/>
            </a:prstGeom>
          </p:spPr>
        </p:pic>
        <p:sp>
          <p:nvSpPr>
            <p:cNvPr id="26" name="Left Arrow 25"/>
            <p:cNvSpPr/>
            <p:nvPr/>
          </p:nvSpPr>
          <p:spPr bwMode="auto">
            <a:xfrm>
              <a:off x="5498592" y="4960620"/>
              <a:ext cx="978408" cy="484632"/>
            </a:xfrm>
            <a:prstGeom prst="leftArrow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</p:grpSp>
      <p:pic>
        <p:nvPicPr>
          <p:cNvPr id="27" name="Picture 5" descr="Picture 1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4048" y="5445224"/>
            <a:ext cx="666353" cy="70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7" grpId="1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Get your favourite bands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80722" cy="809625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GB" dirty="0" smtClean="0"/>
              <a:t>Favourite </a:t>
            </a:r>
            <a:r>
              <a:rPr lang="en-US" dirty="0" smtClean="0"/>
              <a:t>artists 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How to implement this use case?</a:t>
            </a:r>
            <a:endParaRPr lang="en-GB" dirty="0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1752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 startAt="2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the </a:t>
            </a:r>
            <a:r>
              <a:rPr lang="en-GB" sz="2400" kern="0" dirty="0" smtClean="0">
                <a:solidFill>
                  <a:srgbClr val="000000"/>
                </a:solidFill>
              </a:rPr>
              <a:t>hometown of the bands, and the geo locations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213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 startAt="3"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Create a KML file to be displayed in Google Maps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1678367" y="2717618"/>
            <a:ext cx="5941633" cy="2997382"/>
            <a:chOff x="1678367" y="2717618"/>
            <a:chExt cx="5941633" cy="2997382"/>
          </a:xfrm>
        </p:grpSpPr>
        <p:sp>
          <p:nvSpPr>
            <p:cNvPr id="25" name="Left Arrow 24"/>
            <p:cNvSpPr/>
            <p:nvPr/>
          </p:nvSpPr>
          <p:spPr bwMode="auto">
            <a:xfrm>
              <a:off x="5646420" y="4770120"/>
              <a:ext cx="822960" cy="822960"/>
            </a:xfrm>
            <a:prstGeom prst="leftArrow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6" name="Group 34"/>
            <p:cNvGrpSpPr/>
            <p:nvPr/>
          </p:nvGrpSpPr>
          <p:grpSpPr>
            <a:xfrm>
              <a:off x="6200081" y="3653394"/>
              <a:ext cx="1419919" cy="1219200"/>
              <a:chOff x="2819400" y="4583331"/>
              <a:chExt cx="1419919" cy="1219200"/>
            </a:xfrm>
          </p:grpSpPr>
          <p:pic>
            <p:nvPicPr>
              <p:cNvPr id="33" name="Picture 1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19400" y="4583331"/>
                <a:ext cx="1219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3" descr="XML_ic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4290" y="5341125"/>
                <a:ext cx="1045029" cy="406400"/>
              </a:xfrm>
              <a:prstGeom prst="rect">
                <a:avLst/>
              </a:prstGeom>
            </p:spPr>
          </p:pic>
        </p:grpSp>
        <p:grpSp>
          <p:nvGrpSpPr>
            <p:cNvPr id="7" name="Group 37"/>
            <p:cNvGrpSpPr/>
            <p:nvPr/>
          </p:nvGrpSpPr>
          <p:grpSpPr>
            <a:xfrm>
              <a:off x="1981200" y="2819400"/>
              <a:ext cx="1486982" cy="393700"/>
              <a:chOff x="3984171" y="1295400"/>
              <a:chExt cx="2734129" cy="723900"/>
            </a:xfrm>
          </p:grpSpPr>
          <p:pic>
            <p:nvPicPr>
              <p:cNvPr id="39" name="Picture 38" descr="XML_ic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4171" y="1295400"/>
                <a:ext cx="1045029" cy="406400"/>
              </a:xfrm>
              <a:prstGeom prst="rect">
                <a:avLst/>
              </a:prstGeom>
            </p:spPr>
          </p:pic>
          <p:pic>
            <p:nvPicPr>
              <p:cNvPr id="40" name="Picture 39" descr="lastfm_red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6800" y="1447800"/>
                <a:ext cx="1841500" cy="571500"/>
              </a:xfrm>
              <a:prstGeom prst="rect">
                <a:avLst/>
              </a:prstGeom>
            </p:spPr>
          </p:pic>
        </p:grpSp>
        <p:grpSp>
          <p:nvGrpSpPr>
            <p:cNvPr id="8" name="Group 40"/>
            <p:cNvGrpSpPr/>
            <p:nvPr/>
          </p:nvGrpSpPr>
          <p:grpSpPr>
            <a:xfrm>
              <a:off x="1678367" y="3916487"/>
              <a:ext cx="1112278" cy="853633"/>
              <a:chOff x="4152900" y="2362200"/>
              <a:chExt cx="1832315" cy="1406237"/>
            </a:xfrm>
          </p:grpSpPr>
          <p:pic>
            <p:nvPicPr>
              <p:cNvPr id="42" name="Picture 41" descr="sw-cube-v1.svg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2900" y="2362200"/>
                <a:ext cx="1104900" cy="1104900"/>
              </a:xfrm>
              <a:prstGeom prst="rect">
                <a:avLst/>
              </a:prstGeom>
            </p:spPr>
          </p:pic>
          <p:pic>
            <p:nvPicPr>
              <p:cNvPr id="43" name="Picture 42" descr="dbpedia_logo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8532" y="2892137"/>
                <a:ext cx="1416683" cy="876300"/>
              </a:xfrm>
              <a:prstGeom prst="rect">
                <a:avLst/>
              </a:prstGeom>
            </p:spPr>
          </p:pic>
        </p:grpSp>
        <p:sp>
          <p:nvSpPr>
            <p:cNvPr id="41" name="Bent-Up Arrow 40"/>
            <p:cNvSpPr/>
            <p:nvPr/>
          </p:nvSpPr>
          <p:spPr bwMode="auto">
            <a:xfrm>
              <a:off x="2819400" y="4038600"/>
              <a:ext cx="1676400" cy="670711"/>
            </a:xfrm>
            <a:prstGeom prst="bentUpArrow">
              <a:avLst>
                <a:gd name="adj1" fmla="val 17811"/>
                <a:gd name="adj2" fmla="val 25000"/>
                <a:gd name="adj3" fmla="val 25000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46968" y="3810000"/>
              <a:ext cx="18646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SPARQL XML Result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71800" y="4648200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SPARQL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48" name="Down Arrow 47"/>
            <p:cNvSpPr/>
            <p:nvPr/>
          </p:nvSpPr>
          <p:spPr bwMode="auto">
            <a:xfrm>
              <a:off x="2971800" y="3213100"/>
              <a:ext cx="309605" cy="1374098"/>
            </a:xfrm>
            <a:prstGeom prst="downArrow">
              <a:avLst>
                <a:gd name="adj1" fmla="val 43813"/>
                <a:gd name="adj2" fmla="val 50000"/>
              </a:avLst>
            </a:prstGeom>
            <a:solidFill>
              <a:srgbClr val="008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58582" y="3515379"/>
              <a:ext cx="299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?</a:t>
              </a:r>
              <a:endParaRPr lang="en-US" dirty="0"/>
            </a:p>
          </p:txBody>
        </p:sp>
        <p:sp>
          <p:nvSpPr>
            <p:cNvPr id="50" name="Bent-Up Arrow 49"/>
            <p:cNvSpPr/>
            <p:nvPr/>
          </p:nvSpPr>
          <p:spPr bwMode="auto">
            <a:xfrm flipV="1">
              <a:off x="3468182" y="3040425"/>
              <a:ext cx="1676400" cy="731369"/>
            </a:xfrm>
            <a:prstGeom prst="bentUpArrow">
              <a:avLst>
                <a:gd name="adj1" fmla="val 17811"/>
                <a:gd name="adj2" fmla="val 25000"/>
                <a:gd name="adj3" fmla="val 25000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91500" y="2717618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XQuery</a:t>
              </a:r>
              <a:endParaRPr lang="en-US" dirty="0"/>
            </a:p>
          </p:txBody>
        </p:sp>
        <p:sp>
          <p:nvSpPr>
            <p:cNvPr id="53" name="Down Arrow 52"/>
            <p:cNvSpPr/>
            <p:nvPr/>
          </p:nvSpPr>
          <p:spPr bwMode="auto">
            <a:xfrm rot="16200000">
              <a:off x="5487260" y="3275741"/>
              <a:ext cx="272767" cy="1188887"/>
            </a:xfrm>
            <a:prstGeom prst="downArrow">
              <a:avLst>
                <a:gd name="adj1" fmla="val 43813"/>
                <a:gd name="adj2" fmla="val 50000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18070" y="3429000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XQuery</a:t>
              </a:r>
              <a:endParaRPr lang="en-US" dirty="0"/>
            </a:p>
          </p:txBody>
        </p:sp>
        <p:sp>
          <p:nvSpPr>
            <p:cNvPr id="55" name="Down Arrow 54"/>
            <p:cNvSpPr/>
            <p:nvPr/>
          </p:nvSpPr>
          <p:spPr bwMode="auto">
            <a:xfrm rot="10800000">
              <a:off x="4724400" y="4130538"/>
              <a:ext cx="457200" cy="1150710"/>
            </a:xfrm>
            <a:prstGeom prst="downArrow">
              <a:avLst>
                <a:gd name="adj1" fmla="val 27146"/>
                <a:gd name="adj2" fmla="val 50000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4741530" y="4628094"/>
              <a:ext cx="8771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8000"/>
                  </a:solidFill>
                </a:rPr>
                <a:t>XQuery</a:t>
              </a:r>
              <a:endParaRPr lang="en-US" sz="1400" dirty="0"/>
            </a:p>
          </p:txBody>
        </p:sp>
        <p:pic>
          <p:nvPicPr>
            <p:cNvPr id="57" name="Picture 56" descr="geonames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2400" y="5281249"/>
              <a:ext cx="1983771" cy="433751"/>
            </a:xfrm>
            <a:prstGeom prst="rect">
              <a:avLst/>
            </a:prstGeom>
          </p:spPr>
        </p:pic>
      </p:grpSp>
      <p:grpSp>
        <p:nvGrpSpPr>
          <p:cNvPr id="9" name="Group 60"/>
          <p:cNvGrpSpPr/>
          <p:nvPr/>
        </p:nvGrpSpPr>
        <p:grpSpPr>
          <a:xfrm>
            <a:off x="2557752" y="2971800"/>
            <a:ext cx="5062248" cy="1905000"/>
            <a:chOff x="2557752" y="2971800"/>
            <a:chExt cx="5062248" cy="1905000"/>
          </a:xfrm>
        </p:grpSpPr>
        <p:grpSp>
          <p:nvGrpSpPr>
            <p:cNvPr id="10" name="Group 30"/>
            <p:cNvGrpSpPr/>
            <p:nvPr/>
          </p:nvGrpSpPr>
          <p:grpSpPr>
            <a:xfrm>
              <a:off x="6200081" y="3657600"/>
              <a:ext cx="1419919" cy="1219200"/>
              <a:chOff x="2819400" y="4583331"/>
              <a:chExt cx="1419919" cy="1219200"/>
            </a:xfrm>
          </p:grpSpPr>
          <p:pic>
            <p:nvPicPr>
              <p:cNvPr id="32" name="Picture 1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19400" y="4583331"/>
                <a:ext cx="1219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4" descr="XML_ic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4290" y="5341125"/>
                <a:ext cx="1045029" cy="406400"/>
              </a:xfrm>
              <a:prstGeom prst="rect">
                <a:avLst/>
              </a:prstGeom>
            </p:spPr>
          </p:pic>
        </p:grpSp>
        <p:sp>
          <p:nvSpPr>
            <p:cNvPr id="36" name="Cloud 35"/>
            <p:cNvSpPr/>
            <p:nvPr/>
          </p:nvSpPr>
          <p:spPr bwMode="auto">
            <a:xfrm>
              <a:off x="2557752" y="2976006"/>
              <a:ext cx="2269006" cy="1295400"/>
            </a:xfrm>
            <a:prstGeom prst="cloud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7" name="Left Arrow 36"/>
            <p:cNvSpPr/>
            <p:nvPr/>
          </p:nvSpPr>
          <p:spPr bwMode="auto">
            <a:xfrm rot="12103701">
              <a:off x="4994858" y="3423553"/>
              <a:ext cx="1211910" cy="585919"/>
            </a:xfrm>
            <a:prstGeom prst="leftArrow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3237418" y="2971800"/>
              <a:ext cx="1486982" cy="393700"/>
              <a:chOff x="3984171" y="1295400"/>
              <a:chExt cx="2734129" cy="723900"/>
            </a:xfrm>
          </p:grpSpPr>
          <p:pic>
            <p:nvPicPr>
              <p:cNvPr id="45" name="Picture 44" descr="XML_ic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4171" y="1295400"/>
                <a:ext cx="1045029" cy="406400"/>
              </a:xfrm>
              <a:prstGeom prst="rect">
                <a:avLst/>
              </a:prstGeom>
            </p:spPr>
          </p:pic>
          <p:pic>
            <p:nvPicPr>
              <p:cNvPr id="52" name="Picture 51" descr="lastfm_red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6800" y="1447800"/>
                <a:ext cx="1841500" cy="571500"/>
              </a:xfrm>
              <a:prstGeom prst="rect">
                <a:avLst/>
              </a:prstGeom>
            </p:spPr>
          </p:pic>
        </p:grpSp>
        <p:grpSp>
          <p:nvGrpSpPr>
            <p:cNvPr id="15" name="Group 57"/>
            <p:cNvGrpSpPr/>
            <p:nvPr/>
          </p:nvGrpSpPr>
          <p:grpSpPr>
            <a:xfrm>
              <a:off x="2895600" y="3429000"/>
              <a:ext cx="1112278" cy="853633"/>
              <a:chOff x="4152900" y="2362200"/>
              <a:chExt cx="1832315" cy="1406237"/>
            </a:xfrm>
          </p:grpSpPr>
          <p:pic>
            <p:nvPicPr>
              <p:cNvPr id="59" name="Picture 58" descr="sw-cube-v1.svg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2900" y="2362200"/>
                <a:ext cx="1104900" cy="1104900"/>
              </a:xfrm>
              <a:prstGeom prst="rect">
                <a:avLst/>
              </a:prstGeom>
            </p:spPr>
          </p:pic>
          <p:pic>
            <p:nvPicPr>
              <p:cNvPr id="60" name="Picture 59" descr="dbpedia_logo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8532" y="2892137"/>
                <a:ext cx="1416683" cy="876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and Query Languages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4800" y="1350402"/>
            <a:ext cx="2514600" cy="1240398"/>
          </a:xfrm>
        </p:spPr>
        <p:txBody>
          <a:bodyPr/>
          <a:lstStyle/>
          <a:p>
            <a:r>
              <a:rPr lang="en-US" sz="1400" dirty="0" smtClean="0"/>
              <a:t>XML Transformation Language</a:t>
            </a:r>
          </a:p>
          <a:p>
            <a:r>
              <a:rPr lang="en-US" sz="1400" dirty="0" smtClean="0"/>
              <a:t>Syntax: XML</a:t>
            </a:r>
            <a:endParaRPr lang="en-US" sz="1400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395536" y="2113265"/>
            <a:ext cx="2395855" cy="2395855"/>
          </a:xfrm>
          <a:prstGeom prst="ellipse">
            <a:avLst/>
          </a:prstGeom>
          <a:solidFill>
            <a:srgbClr val="0080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r>
              <a:rPr lang="en-US" dirty="0" smtClean="0"/>
              <a:t>XSLT    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762000" y="2590800"/>
            <a:ext cx="2819400" cy="3200400"/>
            <a:chOff x="1066800" y="2667000"/>
            <a:chExt cx="2819400" cy="3200400"/>
          </a:xfrm>
        </p:grpSpPr>
        <p:sp>
          <p:nvSpPr>
            <p:cNvPr id="14" name="TextBox 13"/>
            <p:cNvSpPr txBox="1"/>
            <p:nvPr/>
          </p:nvSpPr>
          <p:spPr>
            <a:xfrm>
              <a:off x="2438400" y="2667000"/>
              <a:ext cx="461665" cy="99638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-US" dirty="0" err="1" smtClean="0"/>
                <a:t>XPath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066800" y="4627002"/>
              <a:ext cx="2819400" cy="1240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XPath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is the common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sz="1400" kern="0" dirty="0" smtClean="0">
                  <a:solidFill>
                    <a:srgbClr val="008000"/>
                  </a:solidFill>
                </a:rPr>
                <a:t>core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lang="en-US" sz="1400" kern="0" dirty="0" smtClean="0">
                  <a:solidFill>
                    <a:srgbClr val="008000"/>
                  </a:solidFill>
                </a:rPr>
                <a:t>Mostly used to select nodes from an XML doc</a:t>
              </a:r>
            </a:p>
            <a:p>
              <a:pPr marL="800100" lvl="1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5757545" y="2438400"/>
            <a:ext cx="3310255" cy="3200400"/>
            <a:chOff x="5757545" y="2667000"/>
            <a:chExt cx="3310255" cy="3200400"/>
          </a:xfrm>
        </p:grpSpPr>
        <p:sp>
          <p:nvSpPr>
            <p:cNvPr id="18" name="Oval 17"/>
            <p:cNvSpPr/>
            <p:nvPr/>
          </p:nvSpPr>
          <p:spPr bwMode="auto">
            <a:xfrm>
              <a:off x="5757545" y="3471545"/>
              <a:ext cx="2395855" cy="2395855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r>
                <a:rPr lang="en-US" dirty="0" smtClean="0"/>
                <a:t>SPARQL</a:t>
              </a:r>
              <a:endParaRPr lang="en-US" dirty="0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 bwMode="auto">
            <a:xfrm>
              <a:off x="6400800" y="2667000"/>
              <a:ext cx="2667000" cy="1240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Query Language for RDF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lang="en-US" sz="1400" kern="0" noProof="0" dirty="0" smtClean="0">
                  <a:solidFill>
                    <a:srgbClr val="008000"/>
                  </a:solidFill>
                </a:rPr>
                <a:t>Pattern based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kumimoji="0" lang="en-US" sz="1400" b="0" i="0" u="none" strike="noStrike" kern="0" cap="none" spc="0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declarative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>
            <a:off x="4566920" y="3690620"/>
            <a:ext cx="822960" cy="82296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27"/>
          <p:cNvGrpSpPr/>
          <p:nvPr/>
        </p:nvGrpSpPr>
        <p:grpSpPr>
          <a:xfrm>
            <a:off x="3429000" y="1378803"/>
            <a:ext cx="5486400" cy="4488597"/>
            <a:chOff x="3810000" y="1074003"/>
            <a:chExt cx="5486400" cy="4488597"/>
          </a:xfrm>
        </p:grpSpPr>
        <p:cxnSp>
          <p:nvCxnSpPr>
            <p:cNvPr id="23" name="Straight Connector 22"/>
            <p:cNvCxnSpPr/>
            <p:nvPr/>
          </p:nvCxnSpPr>
          <p:spPr bwMode="auto">
            <a:xfrm rot="5400000">
              <a:off x="3421360" y="1531640"/>
              <a:ext cx="4419600" cy="3642320"/>
            </a:xfrm>
            <a:prstGeom prst="line">
              <a:avLst/>
            </a:prstGeom>
            <a:noFill/>
            <a:ln w="38100" cap="flat" cmpd="sng" algn="ctr">
              <a:solidFill>
                <a:srgbClr val="D226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7467600" y="1074003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RDF world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57800" y="11479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XML world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8581094">
            <a:off x="3270202" y="4471883"/>
            <a:ext cx="237733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SPARQL XML Result format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8621101">
            <a:off x="5066148" y="2378524"/>
            <a:ext cx="218498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RDF/XML… ambiguous </a:t>
            </a:r>
            <a:endParaRPr lang="en-US" sz="1400" dirty="0"/>
          </a:p>
        </p:txBody>
      </p:sp>
      <p:grpSp>
        <p:nvGrpSpPr>
          <p:cNvPr id="7" name="Group 12"/>
          <p:cNvGrpSpPr/>
          <p:nvPr/>
        </p:nvGrpSpPr>
        <p:grpSpPr>
          <a:xfrm>
            <a:off x="1947545" y="1828800"/>
            <a:ext cx="4758055" cy="2514600"/>
            <a:chOff x="4004945" y="1100455"/>
            <a:chExt cx="4758055" cy="2514600"/>
          </a:xfrm>
        </p:grpSpPr>
        <p:sp>
          <p:nvSpPr>
            <p:cNvPr id="12" name="Oval 11"/>
            <p:cNvSpPr/>
            <p:nvPr/>
          </p:nvSpPr>
          <p:spPr bwMode="auto">
            <a:xfrm>
              <a:off x="4004945" y="1219200"/>
              <a:ext cx="2395855" cy="2395855"/>
            </a:xfrm>
            <a:prstGeom prst="ellipse">
              <a:avLst/>
            </a:prstGeom>
            <a:solidFill>
              <a:srgbClr val="FF6600">
                <a:alpha val="4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r>
                <a:rPr lang="en-US" dirty="0" smtClean="0"/>
                <a:t>      XQuery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6248400" y="1100455"/>
              <a:ext cx="2514600" cy="1240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XML Query Language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lang="en-US" sz="1400" kern="0" dirty="0" smtClean="0">
                  <a:solidFill>
                    <a:srgbClr val="008000"/>
                  </a:solidFill>
                </a:rPr>
                <a:t>non-XML syntax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	</a:t>
            </a:r>
            <a:r>
              <a:rPr lang="en-US" dirty="0" smtClean="0"/>
              <a:t>Part 1:  </a:t>
            </a:r>
            <a:r>
              <a:rPr lang="en-US" b="1" dirty="0" smtClean="0"/>
              <a:t>Data Formats – quick recap</a:t>
            </a:r>
            <a:r>
              <a:rPr lang="en-US" dirty="0"/>
              <a:t> </a:t>
            </a:r>
            <a:r>
              <a:rPr lang="en-US" dirty="0" smtClean="0"/>
              <a:t>(you know already about RDF &amp; Linked Data:)</a:t>
            </a:r>
          </a:p>
          <a:p>
            <a:pPr lvl="1"/>
            <a:r>
              <a:rPr lang="en-US" b="1" dirty="0" smtClean="0"/>
              <a:t>XML</a:t>
            </a:r>
            <a:endParaRPr lang="en-US" b="1" dirty="0"/>
          </a:p>
          <a:p>
            <a:pPr lvl="1"/>
            <a:r>
              <a:rPr lang="en-US" b="1" dirty="0" smtClean="0"/>
              <a:t>JSON</a:t>
            </a:r>
            <a:endParaRPr lang="en-US" b="1" dirty="0"/>
          </a:p>
          <a:p>
            <a:pPr lvl="1"/>
            <a:r>
              <a:rPr lang="en-US" b="1" dirty="0" err="1" smtClean="0"/>
              <a:t>XPath</a:t>
            </a:r>
            <a:r>
              <a:rPr lang="en-US" b="1" dirty="0" smtClean="0"/>
              <a:t> &amp; </a:t>
            </a:r>
            <a:r>
              <a:rPr lang="en-US" b="1" dirty="0" err="1" smtClean="0"/>
              <a:t>Xquery</a:t>
            </a:r>
            <a:r>
              <a:rPr lang="en-US" b="1" dirty="0" smtClean="0"/>
              <a:t> in a nutshell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/>
              <a:t>Part </a:t>
            </a:r>
            <a:r>
              <a:rPr lang="en-US" dirty="0" smtClean="0"/>
              <a:t>2: </a:t>
            </a:r>
            <a:r>
              <a:rPr lang="en-US" b="1" dirty="0" smtClean="0"/>
              <a:t>SPARQL-by-examples (in a bit more detail)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Part 3</a:t>
            </a:r>
            <a:r>
              <a:rPr lang="en-US" dirty="0" smtClean="0"/>
              <a:t>: </a:t>
            </a:r>
            <a:r>
              <a:rPr lang="en-US" b="1" dirty="0" smtClean="0"/>
              <a:t>XSPARQL: a combined language integrating SPARQL with XQuery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dirty="0" smtClean="0"/>
              <a:t>Part 4: more examples &amp; more hands-on (time allowed)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722313" y="22098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000000"/>
                </a:solidFill>
                <a:latin typeface="+mn-lt"/>
                <a:ea typeface="+mj-ea"/>
                <a:cs typeface="Lucida Sans (Headings)"/>
              </a:rPr>
              <a:t>XML &amp; JSON: Back to our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Lucida Sans (Headings)"/>
              </a:rPr>
              <a:t> Sample Scenario…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Lucida Sans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0720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XML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412776"/>
            <a:ext cx="1045029" cy="40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GB" dirty="0" smtClean="0"/>
              <a:t>Favourite </a:t>
            </a:r>
            <a:r>
              <a:rPr lang="en-US" dirty="0" smtClean="0"/>
              <a:t>artists location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20"/>
          <p:cNvGrpSpPr/>
          <p:nvPr/>
        </p:nvGrpSpPr>
        <p:grpSpPr>
          <a:xfrm>
            <a:off x="2590800" y="1488976"/>
            <a:ext cx="6019800" cy="1077218"/>
            <a:chOff x="1752600" y="1219200"/>
            <a:chExt cx="6019800" cy="1077218"/>
          </a:xfrm>
        </p:grpSpPr>
        <p:sp>
          <p:nvSpPr>
            <p:cNvPr id="5" name="TextBox 4"/>
            <p:cNvSpPr txBox="1"/>
            <p:nvPr/>
          </p:nvSpPr>
          <p:spPr>
            <a:xfrm>
              <a:off x="3749080" y="1219200"/>
              <a:ext cx="4023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Last.fm</a:t>
              </a:r>
              <a:r>
                <a:rPr lang="en-US" sz="1600" dirty="0" smtClean="0"/>
                <a:t> knows what music you listen to, your most played artists, etc. and provides an XML API, which you can access if you have an account.</a:t>
              </a:r>
              <a:endParaRPr lang="en-US" sz="1600" dirty="0"/>
            </a:p>
          </p:txBody>
        </p:sp>
        <p:pic>
          <p:nvPicPr>
            <p:cNvPr id="20" name="Picture 19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1295400"/>
              <a:ext cx="1841500" cy="571500"/>
            </a:xfrm>
            <a:prstGeom prst="rect">
              <a:avLst/>
            </a:prstGeom>
          </p:spPr>
        </p:pic>
      </p:grpSp>
      <p:sp>
        <p:nvSpPr>
          <p:cNvPr id="25" name="Cloud 24"/>
          <p:cNvSpPr/>
          <p:nvPr/>
        </p:nvSpPr>
        <p:spPr bwMode="auto">
          <a:xfrm>
            <a:off x="96520" y="32715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" name="Rechteck 2"/>
          <p:cNvSpPr/>
          <p:nvPr/>
        </p:nvSpPr>
        <p:spPr>
          <a:xfrm>
            <a:off x="123179" y="2499976"/>
            <a:ext cx="903649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onaco"/>
                <a:cs typeface="Monaco"/>
                <a:hlinkClick r:id="rId4"/>
              </a:rPr>
              <a:t>http://www.last.fm/</a:t>
            </a:r>
            <a:r>
              <a:rPr lang="en-US" dirty="0" smtClean="0">
                <a:latin typeface="Monaco"/>
                <a:cs typeface="Monaco"/>
                <a:hlinkClick r:id="rId4"/>
              </a:rPr>
              <a:t>api</a:t>
            </a:r>
            <a:r>
              <a:rPr lang="en-US" dirty="0" smtClean="0">
                <a:latin typeface="Monaco"/>
                <a:cs typeface="Monaco"/>
              </a:rPr>
              <a:t> </a:t>
            </a:r>
          </a:p>
          <a:p>
            <a:endParaRPr lang="en-US" dirty="0" smtClean="0">
              <a:latin typeface="Monaco"/>
              <a:cs typeface="Monaco"/>
            </a:endParaRPr>
          </a:p>
          <a:p>
            <a:endParaRPr lang="en-US" dirty="0" smtClean="0">
              <a:latin typeface="Monaco"/>
              <a:cs typeface="Monaco"/>
            </a:endParaRPr>
          </a:p>
          <a:p>
            <a:endParaRPr lang="en-US" dirty="0" smtClean="0">
              <a:latin typeface="Monaco"/>
              <a:cs typeface="Monaco"/>
            </a:endParaRPr>
          </a:p>
          <a:p>
            <a:endParaRPr lang="en-US" dirty="0">
              <a:latin typeface="Monaco"/>
              <a:cs typeface="Monaco"/>
            </a:endParaRPr>
          </a:p>
          <a:p>
            <a:endParaRPr lang="en-US" dirty="0" smtClean="0">
              <a:latin typeface="Monaco"/>
              <a:cs typeface="Monaco"/>
            </a:endParaRPr>
          </a:p>
          <a:p>
            <a:endParaRPr lang="en-US" dirty="0" smtClean="0">
              <a:latin typeface="Monaco"/>
              <a:cs typeface="Monaco"/>
            </a:endParaRPr>
          </a:p>
          <a:p>
            <a:r>
              <a:rPr lang="en-US" b="1" dirty="0" smtClean="0">
                <a:latin typeface="Monaco"/>
                <a:cs typeface="Monaco"/>
              </a:rPr>
              <a:t>Sample Call:</a:t>
            </a:r>
            <a:endParaRPr lang="en-US" b="1" dirty="0">
              <a:latin typeface="Monaco"/>
              <a:cs typeface="Monaco"/>
            </a:endParaRPr>
          </a:p>
          <a:p>
            <a:r>
              <a:rPr lang="en-US" sz="1800" dirty="0" smtClean="0">
                <a:latin typeface="Monaco"/>
                <a:cs typeface="Monaco"/>
              </a:rPr>
              <a:t>http</a:t>
            </a:r>
            <a:r>
              <a:rPr lang="en-US" sz="1800" dirty="0">
                <a:latin typeface="Monaco"/>
                <a:cs typeface="Monaco"/>
              </a:rPr>
              <a:t>://</a:t>
            </a:r>
            <a:r>
              <a:rPr lang="en-US" sz="1800" dirty="0" err="1">
                <a:latin typeface="Monaco"/>
                <a:cs typeface="Monaco"/>
              </a:rPr>
              <a:t>ws.audioscrobbler.com</a:t>
            </a:r>
            <a:r>
              <a:rPr lang="en-US" sz="1800" dirty="0">
                <a:latin typeface="Monaco"/>
                <a:cs typeface="Monaco"/>
              </a:rPr>
              <a:t>/2.0</a:t>
            </a:r>
            <a:r>
              <a:rPr lang="en-US" sz="1800" dirty="0" smtClean="0">
                <a:latin typeface="Monaco"/>
                <a:cs typeface="Monaco"/>
              </a:rPr>
              <a:t>/method=</a:t>
            </a:r>
            <a:r>
              <a:rPr lang="en-US" sz="1800" dirty="0" err="1" smtClean="0">
                <a:latin typeface="Monaco"/>
                <a:cs typeface="Monaco"/>
              </a:rPr>
              <a:t>user.gettopartists&amp;user</a:t>
            </a:r>
            <a:r>
              <a:rPr lang="en-US" sz="1800" dirty="0" smtClean="0">
                <a:latin typeface="Monaco"/>
                <a:cs typeface="Monaco"/>
              </a:rPr>
              <a:t>=</a:t>
            </a:r>
            <a:r>
              <a:rPr lang="en-US" sz="1800" dirty="0" err="1" smtClean="0">
                <a:latin typeface="Monaco"/>
                <a:cs typeface="Monaco"/>
              </a:rPr>
              <a:t>jacktrades&amp;api_key</a:t>
            </a:r>
            <a:r>
              <a:rPr lang="en-US" sz="1800" dirty="0" smtClean="0">
                <a:latin typeface="Monaco"/>
                <a:cs typeface="Monaco"/>
              </a:rPr>
              <a:t>=…</a:t>
            </a:r>
            <a:endParaRPr lang="de-DE" sz="1800" dirty="0"/>
          </a:p>
        </p:txBody>
      </p:sp>
      <p:pic>
        <p:nvPicPr>
          <p:cNvPr id="6" name="Bild 5" descr="Screen Shot 2014-08-21 at 20.59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7526536" cy="1238693"/>
          </a:xfrm>
          <a:prstGeom prst="rect">
            <a:avLst/>
          </a:prstGeom>
        </p:spPr>
      </p:pic>
      <p:pic>
        <p:nvPicPr>
          <p:cNvPr id="7" name="Bild 6" descr="Screen Shot 2014-08-21 at 20.59.5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7414964" cy="16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1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XML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2" y="1052736"/>
            <a:ext cx="1045029" cy="40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GB" dirty="0" smtClean="0"/>
              <a:t>Favourite </a:t>
            </a:r>
            <a:r>
              <a:rPr lang="en-US" dirty="0" smtClean="0"/>
              <a:t>artists location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" name="Picture 19" descr="lastfm_r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052736"/>
            <a:ext cx="1841500" cy="571500"/>
          </a:xfrm>
          <a:prstGeom prst="rect">
            <a:avLst/>
          </a:prstGeom>
        </p:spPr>
      </p:pic>
      <p:sp>
        <p:nvSpPr>
          <p:cNvPr id="25" name="Cloud 24"/>
          <p:cNvSpPr/>
          <p:nvPr/>
        </p:nvSpPr>
        <p:spPr bwMode="auto">
          <a:xfrm>
            <a:off x="96520" y="3127504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" name="Rechteck 2"/>
          <p:cNvSpPr/>
          <p:nvPr/>
        </p:nvSpPr>
        <p:spPr>
          <a:xfrm>
            <a:off x="2987824" y="980728"/>
            <a:ext cx="60121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Monaco"/>
                <a:cs typeface="Monaco"/>
              </a:rPr>
              <a:t>Find a sample result </a:t>
            </a:r>
            <a:r>
              <a:rPr lang="en-US" sz="1400" b="1" dirty="0">
                <a:latin typeface="Monaco"/>
                <a:cs typeface="Monaco"/>
              </a:rPr>
              <a:t>here: </a:t>
            </a:r>
            <a:r>
              <a:rPr lang="en-US" sz="1400" b="1" dirty="0" smtClean="0">
                <a:latin typeface="Monaco"/>
                <a:cs typeface="Monaco"/>
                <a:hlinkClick r:id="rId5"/>
              </a:rPr>
              <a:t>http:</a:t>
            </a:r>
            <a:r>
              <a:rPr lang="en-US" sz="1400" b="1" dirty="0">
                <a:latin typeface="Monaco"/>
                <a:cs typeface="Monaco"/>
                <a:hlinkClick r:id="rId5"/>
              </a:rPr>
              <a:t>/</a:t>
            </a:r>
            <a:r>
              <a:rPr lang="en-US" sz="1400" b="1" dirty="0" smtClean="0">
                <a:latin typeface="Monaco"/>
                <a:cs typeface="Monaco"/>
                <a:hlinkClick r:id="rId5"/>
              </a:rPr>
              <a:t>/polleres.net/</a:t>
            </a:r>
            <a:r>
              <a:rPr lang="en-US" sz="1400" b="1" dirty="0">
                <a:latin typeface="Monaco"/>
                <a:cs typeface="Monaco"/>
                <a:hlinkClick r:id="rId5"/>
              </a:rPr>
              <a:t>20140826xsparql_st.etienne/xsparql/</a:t>
            </a:r>
            <a:r>
              <a:rPr lang="en-US" sz="1400" b="1" dirty="0" smtClean="0">
                <a:latin typeface="Monaco"/>
                <a:cs typeface="Monaco"/>
                <a:hlinkClick r:id="rId5"/>
              </a:rPr>
              <a:t>lastfm_user_sample.xml</a:t>
            </a:r>
            <a:endParaRPr lang="en-US" sz="1400" b="1" dirty="0" smtClean="0">
              <a:latin typeface="Monaco"/>
              <a:cs typeface="Monaco"/>
            </a:endParaRPr>
          </a:p>
          <a:p>
            <a:endParaRPr lang="en-US" sz="1400" b="1" dirty="0">
              <a:latin typeface="Monaco"/>
              <a:cs typeface="Monaco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3528" y="1700808"/>
            <a:ext cx="7920880" cy="5093702"/>
          </a:xfrm>
          <a:prstGeom prst="rect">
            <a:avLst/>
          </a:prstGeom>
          <a:solidFill>
            <a:schemeClr val="bg2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de-DE" sz="1000" dirty="0"/>
              <a:t>&lt;?</a:t>
            </a:r>
            <a:r>
              <a:rPr lang="de-DE" sz="1000" dirty="0" err="1"/>
              <a:t>xml</a:t>
            </a:r>
            <a:r>
              <a:rPr lang="de-DE" sz="1000" dirty="0"/>
              <a:t> </a:t>
            </a:r>
            <a:r>
              <a:rPr lang="de-DE" sz="1000" dirty="0" err="1"/>
              <a:t>version</a:t>
            </a:r>
            <a:r>
              <a:rPr lang="de-DE" sz="1000" dirty="0"/>
              <a:t>="1.0" </a:t>
            </a:r>
            <a:r>
              <a:rPr lang="de-DE" sz="1000" dirty="0" err="1"/>
              <a:t>encoding</a:t>
            </a:r>
            <a:r>
              <a:rPr lang="de-DE" sz="1000" dirty="0"/>
              <a:t>="UTF-8"?&gt;</a:t>
            </a:r>
          </a:p>
          <a:p>
            <a:r>
              <a:rPr lang="de-DE" sz="1000" dirty="0"/>
              <a:t>&lt;</a:t>
            </a:r>
            <a:r>
              <a:rPr lang="de-DE" sz="1000" dirty="0" err="1"/>
              <a:t>lfm</a:t>
            </a:r>
            <a:r>
              <a:rPr lang="de-DE" sz="1000" dirty="0"/>
              <a:t> </a:t>
            </a:r>
            <a:r>
              <a:rPr lang="de-DE" sz="1000" dirty="0" err="1"/>
              <a:t>status</a:t>
            </a:r>
            <a:r>
              <a:rPr lang="de-DE" sz="1000" dirty="0"/>
              <a:t>="ok"&gt;</a:t>
            </a:r>
          </a:p>
          <a:p>
            <a:r>
              <a:rPr lang="de-DE" sz="1000" dirty="0"/>
              <a:t>  &lt;</a:t>
            </a:r>
            <a:r>
              <a:rPr lang="de-DE" sz="1000" dirty="0" err="1"/>
              <a:t>topartists</a:t>
            </a:r>
            <a:r>
              <a:rPr lang="de-DE" sz="1000" dirty="0"/>
              <a:t> </a:t>
            </a:r>
            <a:r>
              <a:rPr lang="de-DE" sz="1000" dirty="0" err="1"/>
              <a:t>user</a:t>
            </a:r>
            <a:r>
              <a:rPr lang="de-DE" sz="1000" dirty="0"/>
              <a:t>="</a:t>
            </a:r>
            <a:r>
              <a:rPr lang="de-DE" sz="1000" dirty="0" err="1"/>
              <a:t>jacktrades</a:t>
            </a:r>
            <a:r>
              <a:rPr lang="de-DE" sz="1000" dirty="0"/>
              <a:t>" type="</a:t>
            </a:r>
            <a:r>
              <a:rPr lang="de-DE" sz="1000" dirty="0" err="1"/>
              <a:t>overall</a:t>
            </a:r>
            <a:r>
              <a:rPr lang="de-DE" sz="1000" dirty="0"/>
              <a:t>" </a:t>
            </a:r>
            <a:r>
              <a:rPr lang="de-DE" sz="1000" dirty="0" err="1"/>
              <a:t>page</a:t>
            </a:r>
            <a:r>
              <a:rPr lang="de-DE" sz="1000" dirty="0"/>
              <a:t>="1" </a:t>
            </a:r>
            <a:r>
              <a:rPr lang="de-DE" sz="1000" dirty="0" err="1"/>
              <a:t>perPage</a:t>
            </a:r>
            <a:r>
              <a:rPr lang="de-DE" sz="1000" dirty="0"/>
              <a:t>="50" </a:t>
            </a:r>
            <a:r>
              <a:rPr lang="de-DE" sz="1000" dirty="0" err="1"/>
              <a:t>totalPages</a:t>
            </a:r>
            <a:r>
              <a:rPr lang="de-DE" sz="1000" dirty="0"/>
              <a:t>="16" total="767"&gt;</a:t>
            </a:r>
          </a:p>
          <a:p>
            <a:r>
              <a:rPr lang="is-IS" sz="1000" dirty="0"/>
              <a:t>    &lt;artist rank="1"&gt;</a:t>
            </a:r>
          </a:p>
          <a:p>
            <a:r>
              <a:rPr lang="de-DE" sz="1000" dirty="0"/>
              <a:t>      &lt;</a:t>
            </a:r>
            <a:r>
              <a:rPr lang="de-DE" sz="1000" dirty="0" err="1"/>
              <a:t>name</a:t>
            </a:r>
            <a:r>
              <a:rPr lang="de-DE" sz="1000" dirty="0"/>
              <a:t>&gt;</a:t>
            </a:r>
            <a:r>
              <a:rPr lang="de-DE" sz="1000" dirty="0" err="1"/>
              <a:t>Nightwish</a:t>
            </a:r>
            <a:r>
              <a:rPr lang="de-DE" sz="1000" dirty="0"/>
              <a:t>&lt;/</a:t>
            </a:r>
            <a:r>
              <a:rPr lang="de-DE" sz="1000" dirty="0" err="1"/>
              <a:t>name</a:t>
            </a:r>
            <a:r>
              <a:rPr lang="de-DE" sz="1000" dirty="0"/>
              <a:t>&gt;</a:t>
            </a:r>
          </a:p>
          <a:p>
            <a:r>
              <a:rPr lang="de-DE" sz="1000" dirty="0"/>
              <a:t>      &lt;</a:t>
            </a:r>
            <a:r>
              <a:rPr lang="de-DE" sz="1000" dirty="0" err="1"/>
              <a:t>playcount</a:t>
            </a:r>
            <a:r>
              <a:rPr lang="de-DE" sz="1000" dirty="0"/>
              <a:t>&gt;4958&lt;/</a:t>
            </a:r>
            <a:r>
              <a:rPr lang="de-DE" sz="1000" dirty="0" err="1"/>
              <a:t>playcount</a:t>
            </a:r>
            <a:r>
              <a:rPr lang="de-DE" sz="1000" dirty="0"/>
              <a:t>&gt;</a:t>
            </a:r>
          </a:p>
          <a:p>
            <a:r>
              <a:rPr lang="de-DE" sz="1000" dirty="0"/>
              <a:t>      &lt;</a:t>
            </a:r>
            <a:r>
              <a:rPr lang="de-DE" sz="1000" dirty="0" err="1"/>
              <a:t>mbid</a:t>
            </a:r>
            <a:r>
              <a:rPr lang="de-DE" sz="1000" dirty="0"/>
              <a:t>&gt;00a9f935-ba93-4fc8-a33a-993abe9c936b&lt;/</a:t>
            </a:r>
            <a:r>
              <a:rPr lang="de-DE" sz="1000" dirty="0" err="1"/>
              <a:t>mbid</a:t>
            </a:r>
            <a:r>
              <a:rPr lang="de-DE" sz="1000" dirty="0"/>
              <a:t>&gt;</a:t>
            </a:r>
          </a:p>
          <a:p>
            <a:r>
              <a:rPr lang="de-DE" sz="1000" dirty="0"/>
              <a:t>      &lt;</a:t>
            </a:r>
            <a:r>
              <a:rPr lang="de-DE" sz="1000" dirty="0" err="1"/>
              <a:t>url</a:t>
            </a:r>
            <a:r>
              <a:rPr lang="de-DE" sz="1000" dirty="0"/>
              <a:t>&gt;http://</a:t>
            </a:r>
            <a:r>
              <a:rPr lang="de-DE" sz="1000" dirty="0" err="1"/>
              <a:t>www.last.fm</a:t>
            </a:r>
            <a:r>
              <a:rPr lang="de-DE" sz="1000" dirty="0"/>
              <a:t>/</a:t>
            </a:r>
            <a:r>
              <a:rPr lang="de-DE" sz="1000" dirty="0" err="1"/>
              <a:t>music</a:t>
            </a:r>
            <a:r>
              <a:rPr lang="de-DE" sz="1000" dirty="0"/>
              <a:t>/</a:t>
            </a:r>
            <a:r>
              <a:rPr lang="de-DE" sz="1000" dirty="0" err="1"/>
              <a:t>Nightwish</a:t>
            </a:r>
            <a:r>
              <a:rPr lang="de-DE" sz="1000" dirty="0"/>
              <a:t>&lt;/</a:t>
            </a:r>
            <a:r>
              <a:rPr lang="de-DE" sz="1000" dirty="0" err="1"/>
              <a:t>url</a:t>
            </a:r>
            <a:r>
              <a:rPr lang="de-DE" sz="1000" dirty="0"/>
              <a:t>&gt;</a:t>
            </a:r>
          </a:p>
          <a:p>
            <a:r>
              <a:rPr lang="de-DE" sz="1000" dirty="0"/>
              <a:t>      &lt;</a:t>
            </a:r>
            <a:r>
              <a:rPr lang="de-DE" sz="1000" dirty="0" err="1"/>
              <a:t>streamable</a:t>
            </a:r>
            <a:r>
              <a:rPr lang="de-DE" sz="1000" dirty="0"/>
              <a:t>&gt;0&lt;/</a:t>
            </a:r>
            <a:r>
              <a:rPr lang="de-DE" sz="1000" dirty="0" err="1"/>
              <a:t>streamable</a:t>
            </a:r>
            <a:r>
              <a:rPr lang="de-DE" sz="1000" dirty="0"/>
              <a:t>&gt;</a:t>
            </a:r>
          </a:p>
          <a:p>
            <a:r>
              <a:rPr lang="de-DE" sz="1000" dirty="0"/>
              <a:t>      &lt;</a:t>
            </a:r>
            <a:r>
              <a:rPr lang="de-DE" sz="1000" dirty="0" err="1"/>
              <a:t>image</a:t>
            </a:r>
            <a:r>
              <a:rPr lang="de-DE" sz="1000" dirty="0"/>
              <a:t> </a:t>
            </a:r>
            <a:r>
              <a:rPr lang="de-DE" sz="1000" dirty="0" err="1"/>
              <a:t>size</a:t>
            </a:r>
            <a:r>
              <a:rPr lang="de-DE" sz="1000" dirty="0"/>
              <a:t>="</a:t>
            </a:r>
            <a:r>
              <a:rPr lang="de-DE" sz="1000" dirty="0" err="1"/>
              <a:t>small</a:t>
            </a:r>
            <a:r>
              <a:rPr lang="de-DE" sz="1000" dirty="0"/>
              <a:t>"&gt;http://</a:t>
            </a:r>
            <a:r>
              <a:rPr lang="de-DE" sz="1000" dirty="0" err="1"/>
              <a:t>userserve-ak.last.fm</a:t>
            </a:r>
            <a:r>
              <a:rPr lang="de-DE" sz="1000" dirty="0"/>
              <a:t>/</a:t>
            </a:r>
            <a:r>
              <a:rPr lang="de-DE" sz="1000" dirty="0" err="1"/>
              <a:t>serve</a:t>
            </a:r>
            <a:r>
              <a:rPr lang="de-DE" sz="1000" dirty="0"/>
              <a:t>/34/84310519.png&lt;/</a:t>
            </a:r>
            <a:r>
              <a:rPr lang="de-DE" sz="1000" dirty="0" err="1"/>
              <a:t>image</a:t>
            </a:r>
            <a:r>
              <a:rPr lang="de-DE" sz="1000" dirty="0"/>
              <a:t>&gt;</a:t>
            </a:r>
          </a:p>
          <a:p>
            <a:r>
              <a:rPr lang="de-DE" sz="1000" dirty="0"/>
              <a:t>      &lt;</a:t>
            </a:r>
            <a:r>
              <a:rPr lang="de-DE" sz="1000" dirty="0" err="1"/>
              <a:t>image</a:t>
            </a:r>
            <a:r>
              <a:rPr lang="de-DE" sz="1000" dirty="0"/>
              <a:t> </a:t>
            </a:r>
            <a:r>
              <a:rPr lang="de-DE" sz="1000" dirty="0" err="1"/>
              <a:t>size</a:t>
            </a:r>
            <a:r>
              <a:rPr lang="de-DE" sz="1000" dirty="0"/>
              <a:t>="medium"&gt;http://</a:t>
            </a:r>
            <a:r>
              <a:rPr lang="de-DE" sz="1000" dirty="0" err="1"/>
              <a:t>userserve-ak.last.fm</a:t>
            </a:r>
            <a:r>
              <a:rPr lang="de-DE" sz="1000" dirty="0"/>
              <a:t>/</a:t>
            </a:r>
            <a:r>
              <a:rPr lang="de-DE" sz="1000" dirty="0" err="1"/>
              <a:t>serve</a:t>
            </a:r>
            <a:r>
              <a:rPr lang="de-DE" sz="1000" dirty="0"/>
              <a:t>/64/84310519.png&lt;/</a:t>
            </a:r>
            <a:r>
              <a:rPr lang="de-DE" sz="1000" dirty="0" err="1"/>
              <a:t>image</a:t>
            </a:r>
            <a:r>
              <a:rPr lang="de-DE" sz="1000" dirty="0"/>
              <a:t>&gt;</a:t>
            </a:r>
          </a:p>
          <a:p>
            <a:r>
              <a:rPr lang="de-DE" sz="1000" dirty="0"/>
              <a:t>      &lt;</a:t>
            </a:r>
            <a:r>
              <a:rPr lang="de-DE" sz="1000" dirty="0" err="1"/>
              <a:t>image</a:t>
            </a:r>
            <a:r>
              <a:rPr lang="de-DE" sz="1000" dirty="0"/>
              <a:t> </a:t>
            </a:r>
            <a:r>
              <a:rPr lang="de-DE" sz="1000" dirty="0" err="1"/>
              <a:t>size</a:t>
            </a:r>
            <a:r>
              <a:rPr lang="de-DE" sz="1000" dirty="0"/>
              <a:t>="large"&gt;http://</a:t>
            </a:r>
            <a:r>
              <a:rPr lang="de-DE" sz="1000" dirty="0" err="1"/>
              <a:t>userserve-ak.last.fm</a:t>
            </a:r>
            <a:r>
              <a:rPr lang="de-DE" sz="1000" dirty="0"/>
              <a:t>/</a:t>
            </a:r>
            <a:r>
              <a:rPr lang="de-DE" sz="1000" dirty="0" err="1"/>
              <a:t>serve</a:t>
            </a:r>
            <a:r>
              <a:rPr lang="de-DE" sz="1000" dirty="0"/>
              <a:t>/126/84310519.png&lt;/</a:t>
            </a:r>
            <a:r>
              <a:rPr lang="de-DE" sz="1000" dirty="0" err="1"/>
              <a:t>image</a:t>
            </a:r>
            <a:r>
              <a:rPr lang="de-DE" sz="1000" dirty="0"/>
              <a:t>&gt;</a:t>
            </a:r>
          </a:p>
          <a:p>
            <a:r>
              <a:rPr lang="de-DE" sz="1000" dirty="0" smtClean="0"/>
              <a:t>&lt;/</a:t>
            </a:r>
            <a:r>
              <a:rPr lang="de-DE" sz="1000" dirty="0" err="1" smtClean="0"/>
              <a:t>artist</a:t>
            </a:r>
            <a:r>
              <a:rPr lang="de-DE" sz="1000" dirty="0" smtClean="0"/>
              <a:t>&gt;</a:t>
            </a:r>
          </a:p>
          <a:p>
            <a:r>
              <a:rPr lang="is-IS" sz="1000" dirty="0" smtClean="0"/>
              <a:t>    </a:t>
            </a:r>
            <a:r>
              <a:rPr lang="is-IS" sz="1000" dirty="0"/>
              <a:t>&lt;artist rank="2"&gt;</a:t>
            </a:r>
          </a:p>
          <a:p>
            <a:r>
              <a:rPr lang="de-DE" sz="1000" dirty="0"/>
              <a:t>      &lt;</a:t>
            </a:r>
            <a:r>
              <a:rPr lang="de-DE" sz="1000" dirty="0" err="1"/>
              <a:t>name</a:t>
            </a:r>
            <a:r>
              <a:rPr lang="de-DE" sz="1000" dirty="0"/>
              <a:t>&gt;</a:t>
            </a:r>
            <a:r>
              <a:rPr lang="de-DE" sz="1000" dirty="0" err="1"/>
              <a:t>Therion</a:t>
            </a:r>
            <a:r>
              <a:rPr lang="de-DE" sz="1000" dirty="0"/>
              <a:t>&lt;/</a:t>
            </a:r>
            <a:r>
              <a:rPr lang="de-DE" sz="1000" dirty="0" err="1"/>
              <a:t>name</a:t>
            </a:r>
            <a:r>
              <a:rPr lang="de-DE" sz="1000" dirty="0"/>
              <a:t>&gt;</a:t>
            </a:r>
          </a:p>
          <a:p>
            <a:r>
              <a:rPr lang="de-DE" sz="1000" dirty="0"/>
              <a:t>      &lt;</a:t>
            </a:r>
            <a:r>
              <a:rPr lang="de-DE" sz="1000" dirty="0" err="1"/>
              <a:t>playcount</a:t>
            </a:r>
            <a:r>
              <a:rPr lang="de-DE" sz="1000" dirty="0"/>
              <a:t>&gt;4947&lt;/</a:t>
            </a:r>
            <a:r>
              <a:rPr lang="de-DE" sz="1000" dirty="0" err="1"/>
              <a:t>playcount</a:t>
            </a:r>
            <a:r>
              <a:rPr lang="de-DE" sz="1000" dirty="0"/>
              <a:t>&gt;</a:t>
            </a:r>
          </a:p>
          <a:p>
            <a:r>
              <a:rPr lang="nl-NL" sz="1000" dirty="0"/>
              <a:t>      &lt;</a:t>
            </a:r>
            <a:r>
              <a:rPr lang="nl-NL" sz="1000" dirty="0" err="1"/>
              <a:t>mbid</a:t>
            </a:r>
            <a:r>
              <a:rPr lang="nl-NL" sz="1000" dirty="0"/>
              <a:t>&gt;c6b0db5a-d750-4ed8-9caa-ddcfb75dcb0a&lt;/</a:t>
            </a:r>
            <a:r>
              <a:rPr lang="nl-NL" sz="1000" dirty="0" err="1"/>
              <a:t>mbid</a:t>
            </a:r>
            <a:r>
              <a:rPr lang="nl-NL" sz="1000" dirty="0"/>
              <a:t>&gt;</a:t>
            </a:r>
          </a:p>
          <a:p>
            <a:r>
              <a:rPr lang="nl-NL" sz="1000" dirty="0"/>
              <a:t> </a:t>
            </a:r>
            <a:r>
              <a:rPr lang="nl-NL" sz="800" dirty="0"/>
              <a:t> </a:t>
            </a:r>
            <a:r>
              <a:rPr lang="nl-NL" sz="800" dirty="0" smtClean="0"/>
              <a:t>    …</a:t>
            </a:r>
            <a:endParaRPr lang="nl-NL" sz="800" dirty="0"/>
          </a:p>
          <a:p>
            <a:r>
              <a:rPr lang="nl-NL" sz="1000" dirty="0"/>
              <a:t>    &lt;/artist</a:t>
            </a:r>
            <a:r>
              <a:rPr lang="nl-NL" sz="1000" dirty="0" smtClean="0"/>
              <a:t>&gt;</a:t>
            </a:r>
          </a:p>
          <a:p>
            <a:r>
              <a:rPr lang="nl-NL" sz="800" dirty="0" smtClean="0"/>
              <a:t>    …</a:t>
            </a:r>
          </a:p>
          <a:p>
            <a:r>
              <a:rPr lang="de-DE" sz="1000" dirty="0"/>
              <a:t> &lt;/</a:t>
            </a:r>
            <a:r>
              <a:rPr lang="de-DE" sz="1000" dirty="0" err="1"/>
              <a:t>topartists</a:t>
            </a:r>
            <a:r>
              <a:rPr lang="de-DE" sz="1000" dirty="0"/>
              <a:t>&gt;</a:t>
            </a:r>
          </a:p>
          <a:p>
            <a:r>
              <a:rPr lang="de-DE" sz="1000" dirty="0"/>
              <a:t>&lt;/</a:t>
            </a:r>
            <a:r>
              <a:rPr lang="de-DE" sz="1000" dirty="0" err="1"/>
              <a:t>lfm</a:t>
            </a:r>
            <a:r>
              <a:rPr lang="de-DE" sz="1000" dirty="0"/>
              <a:t>&gt;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76174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 smtClean="0"/>
              <a:t>Recently</a:t>
            </a:r>
            <a:r>
              <a:rPr lang="de-DE" dirty="0" smtClean="0"/>
              <a:t> </a:t>
            </a:r>
            <a:r>
              <a:rPr lang="de-DE" dirty="0" err="1" smtClean="0"/>
              <a:t>becoming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popular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XML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Web Data APIs</a:t>
            </a:r>
          </a:p>
          <a:p>
            <a:r>
              <a:rPr lang="de-DE" dirty="0" smtClean="0"/>
              <a:t>More </a:t>
            </a:r>
            <a:r>
              <a:rPr lang="de-DE" dirty="0" err="1" smtClean="0"/>
              <a:t>compact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XML</a:t>
            </a:r>
          </a:p>
          <a:p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accessible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Javascript</a:t>
            </a:r>
            <a:endParaRPr lang="de-DE" dirty="0" smtClean="0"/>
          </a:p>
          <a:p>
            <a:r>
              <a:rPr lang="en-US" dirty="0"/>
              <a:t>JSON Objects  support simple types (string, number, arrays, </a:t>
            </a:r>
            <a:r>
              <a:rPr lang="en-US" dirty="0" err="1"/>
              <a:t>boolean</a:t>
            </a:r>
            <a:r>
              <a:rPr lang="en-US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 if you want a bit like "Turtle" for XML (or tree-shaped, nested data in General)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except: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/>
              <a:t>Namespaces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URIs per se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dirty="0" smtClean="0"/>
              <a:t>JSON</a:t>
            </a:r>
            <a:br>
              <a:rPr lang="de-AT" dirty="0" smtClean="0"/>
            </a:br>
            <a:r>
              <a:rPr lang="de-AT" sz="1800" dirty="0" smtClean="0"/>
              <a:t>JavaScript </a:t>
            </a:r>
            <a:r>
              <a:rPr lang="de-AT" sz="1800" dirty="0" err="1" smtClean="0"/>
              <a:t>Object</a:t>
            </a:r>
            <a:r>
              <a:rPr lang="de-AT" sz="1800" dirty="0" smtClean="0"/>
              <a:t> Notation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9682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JSON</a:t>
            </a:r>
            <a:br>
              <a:rPr lang="de-AT" dirty="0" smtClean="0"/>
            </a:br>
            <a:r>
              <a:rPr lang="de-AT" sz="1800" dirty="0" smtClean="0"/>
              <a:t>JavaScript </a:t>
            </a:r>
            <a:r>
              <a:rPr lang="de-AT" sz="1800" dirty="0" err="1" smtClean="0"/>
              <a:t>Object</a:t>
            </a:r>
            <a:r>
              <a:rPr lang="de-AT" sz="1800" dirty="0" smtClean="0"/>
              <a:t> Notation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19</a:t>
            </a:fld>
            <a:endParaRPr lang="de-AT" dirty="0"/>
          </a:p>
        </p:txBody>
      </p:sp>
      <p:grpSp>
        <p:nvGrpSpPr>
          <p:cNvPr id="73" name="Group 9"/>
          <p:cNvGrpSpPr>
            <a:grpSpLocks/>
          </p:cNvGrpSpPr>
          <p:nvPr/>
        </p:nvGrpSpPr>
        <p:grpSpPr bwMode="auto">
          <a:xfrm>
            <a:off x="958900" y="1556792"/>
            <a:ext cx="7393781" cy="703293"/>
            <a:chOff x="4271120" y="3306517"/>
            <a:chExt cx="7560840" cy="1433031"/>
          </a:xfrm>
        </p:grpSpPr>
        <p:sp>
          <p:nvSpPr>
            <p:cNvPr id="74" name="TextBox 61"/>
            <p:cNvSpPr txBox="1"/>
            <p:nvPr/>
          </p:nvSpPr>
          <p:spPr>
            <a:xfrm>
              <a:off x="4271120" y="4049710"/>
              <a:ext cx="7560840" cy="6898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75" name="TextBox 126"/>
            <p:cNvSpPr txBox="1"/>
            <p:nvPr/>
          </p:nvSpPr>
          <p:spPr>
            <a:xfrm>
              <a:off x="4271120" y="3306517"/>
              <a:ext cx="4968596" cy="940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Syntax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4427984" y="2866636"/>
            <a:ext cx="4536504" cy="3991364"/>
            <a:chOff x="665566" y="1844824"/>
            <a:chExt cx="3402378" cy="2043294"/>
          </a:xfrm>
        </p:grpSpPr>
        <p:sp>
          <p:nvSpPr>
            <p:cNvPr id="25" name="Gefaltete Ecke 24"/>
            <p:cNvSpPr/>
            <p:nvPr/>
          </p:nvSpPr>
          <p:spPr>
            <a:xfrm>
              <a:off x="665566" y="2062207"/>
              <a:ext cx="3402378" cy="1825911"/>
            </a:xfrm>
            <a:prstGeom prst="foldedCorner">
              <a:avLst/>
            </a:prstGeom>
            <a:gradFill>
              <a:gsLst>
                <a:gs pos="0">
                  <a:schemeClr val="bg1"/>
                </a:gs>
                <a:gs pos="35000">
                  <a:schemeClr val="bg1"/>
                </a:gs>
                <a:gs pos="100000">
                  <a:schemeClr val="bg1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"first": "Jimmy",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"last": "James",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"age": 29,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"sex": 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"male"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"salary": 63000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"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department": {"id": 1, "name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: "Sales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},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"registered": 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false,</a:t>
              </a:r>
            </a:p>
            <a:p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"lucky numbers": [ 2, 3, 11, 23],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US" sz="12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listofCustomers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":[ {"name": "Customer1" },</a:t>
              </a:r>
            </a:p>
            <a:p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 {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"name": "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Customer2" } ]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endParaRPr lang="de-AT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2628913" y="1844824"/>
              <a:ext cx="1223007" cy="216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1100" dirty="0" smtClean="0"/>
                <a:t>JSON </a:t>
              </a:r>
              <a:r>
                <a:rPr lang="de-AT" sz="1100" dirty="0" err="1" smtClean="0"/>
                <a:t>Example</a:t>
              </a:r>
              <a:endParaRPr lang="de-AT" sz="1100" dirty="0"/>
            </a:p>
          </p:txBody>
        </p:sp>
      </p:grpSp>
      <p:sp>
        <p:nvSpPr>
          <p:cNvPr id="27" name="TextBox 61"/>
          <p:cNvSpPr txBox="1"/>
          <p:nvPr/>
        </p:nvSpPr>
        <p:spPr bwMode="auto">
          <a:xfrm>
            <a:off x="958900" y="2911737"/>
            <a:ext cx="2965028" cy="350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de-AT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unordered</a:t>
            </a:r>
            <a:r>
              <a:rPr lang="de-A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Set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of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attribute-value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pairs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.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de-AT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Each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Object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enclosed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in '{'  '}'.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de-AT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Attribute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names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followed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by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':'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de-AT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de-A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Attribute-Value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pairs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separated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by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' , '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de-A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Like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elements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in XML, JSON Objects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can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be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nested</a:t>
            </a:r>
            <a:endParaRPr lang="de-AT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de-AT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Arrays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as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ordered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collections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of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values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enclosed</a:t>
            </a:r>
            <a:r>
              <a:rPr lang="de-A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 in '[' ']'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</p:txBody>
      </p:sp>
      <p:cxnSp>
        <p:nvCxnSpPr>
          <p:cNvPr id="7" name="Gekrümmte Verbindung 6"/>
          <p:cNvCxnSpPr>
            <a:stCxn id="9" idx="0"/>
          </p:cNvCxnSpPr>
          <p:nvPr/>
        </p:nvCxnSpPr>
        <p:spPr>
          <a:xfrm rot="16200000" flipH="1">
            <a:off x="4097185" y="2090087"/>
            <a:ext cx="530117" cy="2291724"/>
          </a:xfrm>
          <a:prstGeom prst="curvedConnector4">
            <a:avLst>
              <a:gd name="adj1" fmla="val -56893"/>
              <a:gd name="adj2" fmla="val 8634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952080" y="2970891"/>
            <a:ext cx="528603" cy="16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Rechteck 35"/>
          <p:cNvSpPr/>
          <p:nvPr/>
        </p:nvSpPr>
        <p:spPr>
          <a:xfrm>
            <a:off x="4860032" y="3465822"/>
            <a:ext cx="528603" cy="16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Rechteck 38"/>
          <p:cNvSpPr/>
          <p:nvPr/>
        </p:nvSpPr>
        <p:spPr>
          <a:xfrm>
            <a:off x="1259632" y="3146915"/>
            <a:ext cx="528603" cy="16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Rechteck 39"/>
          <p:cNvSpPr/>
          <p:nvPr/>
        </p:nvSpPr>
        <p:spPr>
          <a:xfrm>
            <a:off x="5696197" y="3472426"/>
            <a:ext cx="528603" cy="16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41" name="Gekrümmte Verbindung 40"/>
          <p:cNvCxnSpPr/>
          <p:nvPr/>
        </p:nvCxnSpPr>
        <p:spPr>
          <a:xfrm>
            <a:off x="2555776" y="3212976"/>
            <a:ext cx="1944216" cy="28803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2482777" y="4991054"/>
            <a:ext cx="1368152" cy="14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Rechteck 44"/>
          <p:cNvSpPr/>
          <p:nvPr/>
        </p:nvSpPr>
        <p:spPr>
          <a:xfrm>
            <a:off x="5847273" y="4581128"/>
            <a:ext cx="1368152" cy="14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46" name="Gekrümmte Verbindung 45"/>
          <p:cNvCxnSpPr/>
          <p:nvPr/>
        </p:nvCxnSpPr>
        <p:spPr>
          <a:xfrm flipV="1">
            <a:off x="3635896" y="5157192"/>
            <a:ext cx="2232248" cy="14401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krümmte Verbindung 20"/>
          <p:cNvCxnSpPr/>
          <p:nvPr/>
        </p:nvCxnSpPr>
        <p:spPr>
          <a:xfrm flipV="1">
            <a:off x="3923928" y="5733256"/>
            <a:ext cx="2304256" cy="288032"/>
          </a:xfrm>
          <a:prstGeom prst="curvedConnector3">
            <a:avLst>
              <a:gd name="adj1" fmla="val 259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hands</a:t>
            </a:r>
            <a:r>
              <a:rPr lang="de-DE" dirty="0" smtClean="0"/>
              <a:t>-on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Tutorial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smtClean="0"/>
              <a:t>Find </a:t>
            </a:r>
            <a:r>
              <a:rPr lang="de-DE" dirty="0" err="1" smtClean="0"/>
              <a:t>the</a:t>
            </a:r>
            <a:r>
              <a:rPr lang="de-DE" dirty="0" smtClean="0"/>
              <a:t> material </a:t>
            </a:r>
            <a:r>
              <a:rPr lang="de-DE" dirty="0" err="1" smtClean="0"/>
              <a:t>at</a:t>
            </a:r>
            <a:r>
              <a:rPr lang="de-DE" dirty="0" smtClean="0"/>
              <a:t>: </a:t>
            </a:r>
            <a:r>
              <a:rPr lang="de-DE" dirty="0" smtClean="0">
                <a:hlinkClick r:id="rId2"/>
              </a:rPr>
              <a:t>www.polleres.net/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Teaching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073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24744"/>
            <a:ext cx="715020" cy="715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GB" dirty="0" smtClean="0"/>
              <a:t>Favourite </a:t>
            </a:r>
            <a:r>
              <a:rPr lang="en-US" dirty="0" smtClean="0"/>
              <a:t>artists location</a:t>
            </a:r>
            <a:endParaRPr lang="en-US" dirty="0"/>
          </a:p>
        </p:txBody>
      </p:sp>
      <p:grpSp>
        <p:nvGrpSpPr>
          <p:cNvPr id="4" name="Group 20"/>
          <p:cNvGrpSpPr/>
          <p:nvPr/>
        </p:nvGrpSpPr>
        <p:grpSpPr>
          <a:xfrm>
            <a:off x="2590800" y="1488976"/>
            <a:ext cx="6019800" cy="830997"/>
            <a:chOff x="1752600" y="1219200"/>
            <a:chExt cx="6019800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3749080" y="1219200"/>
              <a:ext cx="4023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Last.fm</a:t>
              </a:r>
              <a:r>
                <a:rPr lang="en-US" sz="1600" dirty="0" smtClean="0"/>
                <a:t>  also provides its API in JSON…</a:t>
              </a:r>
              <a:r>
                <a:rPr lang="en-US" sz="1600" dirty="0"/>
                <a:t> </a:t>
              </a:r>
              <a:r>
                <a:rPr lang="en-US" sz="1600" dirty="0" smtClean="0"/>
                <a:t>many other data services nowadays only provide JSON APIs!</a:t>
              </a:r>
            </a:p>
          </p:txBody>
        </p:sp>
        <p:pic>
          <p:nvPicPr>
            <p:cNvPr id="20" name="Picture 19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1295400"/>
              <a:ext cx="1841500" cy="571500"/>
            </a:xfrm>
            <a:prstGeom prst="rect">
              <a:avLst/>
            </a:prstGeom>
          </p:spPr>
        </p:pic>
      </p:grpSp>
      <p:sp>
        <p:nvSpPr>
          <p:cNvPr id="25" name="Cloud 24"/>
          <p:cNvSpPr/>
          <p:nvPr/>
        </p:nvSpPr>
        <p:spPr bwMode="auto">
          <a:xfrm>
            <a:off x="96520" y="32715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" name="Rechteck 2"/>
          <p:cNvSpPr/>
          <p:nvPr/>
        </p:nvSpPr>
        <p:spPr>
          <a:xfrm>
            <a:off x="123179" y="2499976"/>
            <a:ext cx="903649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onaco"/>
                <a:cs typeface="Monaco"/>
                <a:hlinkClick r:id="rId4"/>
              </a:rPr>
              <a:t>http://www.last.fm/</a:t>
            </a:r>
            <a:r>
              <a:rPr lang="en-US" dirty="0" smtClean="0">
                <a:latin typeface="Monaco"/>
                <a:cs typeface="Monaco"/>
                <a:hlinkClick r:id="rId4"/>
              </a:rPr>
              <a:t>api</a:t>
            </a:r>
            <a:r>
              <a:rPr lang="en-US" dirty="0" smtClean="0">
                <a:latin typeface="Monaco"/>
                <a:cs typeface="Monaco"/>
              </a:rPr>
              <a:t> </a:t>
            </a:r>
          </a:p>
          <a:p>
            <a:endParaRPr lang="en-US" dirty="0" smtClean="0">
              <a:latin typeface="Monaco"/>
              <a:cs typeface="Monaco"/>
            </a:endParaRPr>
          </a:p>
          <a:p>
            <a:endParaRPr lang="en-US" dirty="0" smtClean="0">
              <a:latin typeface="Monaco"/>
              <a:cs typeface="Monaco"/>
            </a:endParaRPr>
          </a:p>
          <a:p>
            <a:endParaRPr lang="en-US" dirty="0" smtClean="0">
              <a:latin typeface="Monaco"/>
              <a:cs typeface="Monaco"/>
            </a:endParaRPr>
          </a:p>
          <a:p>
            <a:endParaRPr lang="en-US" dirty="0">
              <a:latin typeface="Monaco"/>
              <a:cs typeface="Monaco"/>
            </a:endParaRPr>
          </a:p>
          <a:p>
            <a:endParaRPr lang="en-US" dirty="0" smtClean="0">
              <a:latin typeface="Monaco"/>
              <a:cs typeface="Monaco"/>
            </a:endParaRPr>
          </a:p>
          <a:p>
            <a:endParaRPr lang="en-US" dirty="0" smtClean="0">
              <a:latin typeface="Monaco"/>
              <a:cs typeface="Monaco"/>
            </a:endParaRPr>
          </a:p>
          <a:p>
            <a:r>
              <a:rPr lang="en-US" b="1" dirty="0" smtClean="0">
                <a:latin typeface="Monaco"/>
                <a:cs typeface="Monaco"/>
              </a:rPr>
              <a:t>Sample Call for JSON:</a:t>
            </a:r>
            <a:endParaRPr lang="en-US" b="1" dirty="0">
              <a:latin typeface="Monaco"/>
              <a:cs typeface="Monaco"/>
            </a:endParaRPr>
          </a:p>
          <a:p>
            <a:r>
              <a:rPr lang="en-US" sz="1800" dirty="0" smtClean="0">
                <a:latin typeface="Monaco"/>
                <a:cs typeface="Monaco"/>
              </a:rPr>
              <a:t>http</a:t>
            </a:r>
            <a:r>
              <a:rPr lang="en-US" sz="1800" dirty="0">
                <a:latin typeface="Monaco"/>
                <a:cs typeface="Monaco"/>
              </a:rPr>
              <a:t>://</a:t>
            </a:r>
            <a:r>
              <a:rPr lang="en-US" sz="1800" dirty="0" err="1">
                <a:latin typeface="Monaco"/>
                <a:cs typeface="Monaco"/>
              </a:rPr>
              <a:t>ws.audioscrobbler.com</a:t>
            </a:r>
            <a:r>
              <a:rPr lang="en-US" sz="1800" dirty="0">
                <a:latin typeface="Monaco"/>
                <a:cs typeface="Monaco"/>
              </a:rPr>
              <a:t>/2.0</a:t>
            </a:r>
            <a:r>
              <a:rPr lang="en-US" sz="1800" dirty="0" smtClean="0">
                <a:latin typeface="Monaco"/>
                <a:cs typeface="Monaco"/>
              </a:rPr>
              <a:t>/method=</a:t>
            </a:r>
            <a:r>
              <a:rPr lang="en-US" sz="1800" dirty="0" err="1" smtClean="0">
                <a:latin typeface="Monaco"/>
                <a:cs typeface="Monaco"/>
              </a:rPr>
              <a:t>user.gettopartists&amp;user</a:t>
            </a:r>
            <a:r>
              <a:rPr lang="en-US" sz="1800" dirty="0" smtClean="0">
                <a:latin typeface="Monaco"/>
                <a:cs typeface="Monaco"/>
              </a:rPr>
              <a:t>=</a:t>
            </a:r>
            <a:r>
              <a:rPr lang="en-US" sz="1800" dirty="0" err="1" smtClean="0">
                <a:latin typeface="Monaco"/>
                <a:cs typeface="Monaco"/>
              </a:rPr>
              <a:t>jacktrades&amp;</a:t>
            </a:r>
            <a:r>
              <a:rPr lang="en-US" sz="1800" dirty="0" err="1" smtClean="0">
                <a:solidFill>
                  <a:srgbClr val="FF0000"/>
                </a:solidFill>
                <a:latin typeface="Monaco"/>
                <a:cs typeface="Monaco"/>
              </a:rPr>
              <a:t>format</a:t>
            </a:r>
            <a:r>
              <a:rPr lang="en-US" sz="1800" dirty="0" smtClean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en-US" sz="1800" dirty="0" err="1" smtClean="0">
                <a:solidFill>
                  <a:srgbClr val="FF0000"/>
                </a:solidFill>
                <a:latin typeface="Monaco"/>
                <a:cs typeface="Monaco"/>
              </a:rPr>
              <a:t>json&amp;</a:t>
            </a:r>
            <a:r>
              <a:rPr lang="en-US" sz="1800" dirty="0" err="1" smtClean="0">
                <a:latin typeface="Monaco"/>
                <a:cs typeface="Monaco"/>
              </a:rPr>
              <a:t>api_key</a:t>
            </a:r>
            <a:r>
              <a:rPr lang="en-US" sz="1800" dirty="0" smtClean="0">
                <a:latin typeface="Monaco"/>
                <a:cs typeface="Monaco"/>
              </a:rPr>
              <a:t>=…</a:t>
            </a:r>
            <a:endParaRPr lang="de-DE" sz="1800" dirty="0"/>
          </a:p>
        </p:txBody>
      </p:sp>
      <p:pic>
        <p:nvPicPr>
          <p:cNvPr id="6" name="Bild 5" descr="Screen Shot 2014-08-21 at 20.59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7526536" cy="1238693"/>
          </a:xfrm>
          <a:prstGeom prst="rect">
            <a:avLst/>
          </a:prstGeom>
        </p:spPr>
      </p:pic>
      <p:pic>
        <p:nvPicPr>
          <p:cNvPr id="7" name="Bild 6" descr="Screen Shot 2014-08-21 at 20.59.5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7414964" cy="16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XML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2" y="1052736"/>
            <a:ext cx="1045029" cy="40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GB" dirty="0" smtClean="0"/>
              <a:t>Favourite </a:t>
            </a:r>
            <a:r>
              <a:rPr lang="en-US" dirty="0" smtClean="0"/>
              <a:t>artists location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" name="Picture 19" descr="lastfm_r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052736"/>
            <a:ext cx="1841500" cy="571500"/>
          </a:xfrm>
          <a:prstGeom prst="rect">
            <a:avLst/>
          </a:prstGeom>
        </p:spPr>
      </p:pic>
      <p:sp>
        <p:nvSpPr>
          <p:cNvPr id="25" name="Cloud 24"/>
          <p:cNvSpPr/>
          <p:nvPr/>
        </p:nvSpPr>
        <p:spPr bwMode="auto">
          <a:xfrm>
            <a:off x="96520" y="3127504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" name="Rechteck 2"/>
          <p:cNvSpPr/>
          <p:nvPr/>
        </p:nvSpPr>
        <p:spPr>
          <a:xfrm>
            <a:off x="2987824" y="980728"/>
            <a:ext cx="6012160" cy="1384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Monaco"/>
                <a:cs typeface="Monaco"/>
              </a:rPr>
              <a:t>Find a sample result </a:t>
            </a:r>
            <a:r>
              <a:rPr lang="en-US" sz="1400" b="1" dirty="0">
                <a:latin typeface="Monaco"/>
                <a:cs typeface="Monaco"/>
              </a:rPr>
              <a:t>here: </a:t>
            </a:r>
            <a:r>
              <a:rPr lang="en-US" sz="1400" b="1" dirty="0" smtClean="0">
                <a:latin typeface="Monaco"/>
                <a:cs typeface="Monaco"/>
                <a:hlinkClick r:id="rId5"/>
              </a:rPr>
              <a:t>http:</a:t>
            </a:r>
            <a:r>
              <a:rPr lang="en-US" sz="1400" b="1" dirty="0">
                <a:latin typeface="Monaco"/>
                <a:cs typeface="Monaco"/>
                <a:hlinkClick r:id="rId5"/>
              </a:rPr>
              <a:t>/</a:t>
            </a:r>
            <a:r>
              <a:rPr lang="en-US" sz="1400" b="1" dirty="0" smtClean="0">
                <a:latin typeface="Monaco"/>
                <a:cs typeface="Monaco"/>
                <a:hlinkClick r:id="rId5"/>
              </a:rPr>
              <a:t>/polleres.net/</a:t>
            </a:r>
            <a:r>
              <a:rPr lang="en-US" sz="1400" b="1" dirty="0">
                <a:latin typeface="Monaco"/>
                <a:cs typeface="Monaco"/>
                <a:hlinkClick r:id="rId5"/>
              </a:rPr>
              <a:t>20140826xsparql_st.etienne/xsparql/</a:t>
            </a:r>
            <a:r>
              <a:rPr lang="en-US" sz="1400" b="1" dirty="0" smtClean="0">
                <a:latin typeface="Monaco"/>
                <a:cs typeface="Monaco"/>
                <a:hlinkClick r:id="rId5"/>
              </a:rPr>
              <a:t>lastfm_user_sample.json</a:t>
            </a:r>
            <a:endParaRPr lang="en-US" sz="1400" b="1" dirty="0" smtClean="0">
              <a:latin typeface="Monaco"/>
              <a:cs typeface="Monaco"/>
            </a:endParaRPr>
          </a:p>
          <a:p>
            <a:endParaRPr lang="en-US" sz="1400" b="1" dirty="0" smtClean="0">
              <a:latin typeface="Monaco"/>
              <a:cs typeface="Monaco"/>
            </a:endParaRPr>
          </a:p>
          <a:p>
            <a:r>
              <a:rPr lang="en-US" sz="1400" b="1" dirty="0" smtClean="0">
                <a:latin typeface="Monaco"/>
                <a:cs typeface="Monaco"/>
              </a:rPr>
              <a:t> </a:t>
            </a:r>
            <a:endParaRPr lang="en-US" sz="1400" b="1" dirty="0">
              <a:latin typeface="Monaco"/>
              <a:cs typeface="Monaco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3528" y="1753929"/>
            <a:ext cx="7920880" cy="4859022"/>
          </a:xfrm>
          <a:prstGeom prst="rect">
            <a:avLst/>
          </a:prstGeom>
          <a:solidFill>
            <a:schemeClr val="bg2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de-DE" sz="1050" dirty="0"/>
              <a:t>{ "</a:t>
            </a:r>
            <a:r>
              <a:rPr lang="de-DE" sz="1050" dirty="0" err="1"/>
              <a:t>topartists</a:t>
            </a:r>
            <a:r>
              <a:rPr lang="de-DE" sz="1050" dirty="0"/>
              <a:t>": {</a:t>
            </a:r>
          </a:p>
          <a:p>
            <a:r>
              <a:rPr lang="it-IT" sz="1050" dirty="0"/>
              <a:t>        "@</a:t>
            </a:r>
            <a:r>
              <a:rPr lang="it-IT" sz="1050" dirty="0" err="1"/>
              <a:t>attr</a:t>
            </a:r>
            <a:r>
              <a:rPr lang="it-IT" sz="1050" dirty="0"/>
              <a:t>": </a:t>
            </a:r>
            <a:r>
              <a:rPr lang="it-IT" sz="1050" dirty="0" smtClean="0"/>
              <a:t>{ "</a:t>
            </a:r>
            <a:r>
              <a:rPr lang="it-IT" sz="1050" dirty="0" err="1"/>
              <a:t>total</a:t>
            </a:r>
            <a:r>
              <a:rPr lang="it-IT" sz="1050" dirty="0"/>
              <a:t>": "767",</a:t>
            </a:r>
          </a:p>
          <a:p>
            <a:r>
              <a:rPr lang="sv-SE" sz="1050" dirty="0" smtClean="0"/>
              <a:t>            "</a:t>
            </a:r>
            <a:r>
              <a:rPr lang="sv-SE" sz="1050" dirty="0" err="1"/>
              <a:t>user</a:t>
            </a:r>
            <a:r>
              <a:rPr lang="sv-SE" sz="1050" dirty="0"/>
              <a:t>": "</a:t>
            </a:r>
            <a:r>
              <a:rPr lang="sv-SE" sz="1050" dirty="0" err="1"/>
              <a:t>jacktrades</a:t>
            </a:r>
            <a:r>
              <a:rPr lang="sv-SE" sz="1050" dirty="0" smtClean="0"/>
              <a:t>" }</a:t>
            </a:r>
            <a:r>
              <a:rPr lang="sv-SE" sz="1050" dirty="0"/>
              <a:t>,</a:t>
            </a:r>
          </a:p>
          <a:p>
            <a:r>
              <a:rPr lang="sv-SE" sz="1050" dirty="0"/>
              <a:t>        "artist": [</a:t>
            </a:r>
          </a:p>
          <a:p>
            <a:r>
              <a:rPr lang="it-IT" sz="1050" dirty="0"/>
              <a:t>            { "@</a:t>
            </a:r>
            <a:r>
              <a:rPr lang="it-IT" sz="1050" dirty="0" err="1"/>
              <a:t>attr</a:t>
            </a:r>
            <a:r>
              <a:rPr lang="it-IT" sz="1050" dirty="0"/>
              <a:t>": { "</a:t>
            </a:r>
            <a:r>
              <a:rPr lang="it-IT" sz="1050" dirty="0" err="1"/>
              <a:t>rank</a:t>
            </a:r>
            <a:r>
              <a:rPr lang="it-IT" sz="1050" dirty="0"/>
              <a:t>": "1" },</a:t>
            </a:r>
          </a:p>
          <a:p>
            <a:r>
              <a:rPr lang="hu-HU" sz="1050" dirty="0"/>
              <a:t>                "image": [ { "#text": </a:t>
            </a:r>
            <a:r>
              <a:rPr lang="hu-HU" sz="1050" dirty="0" smtClean="0"/>
              <a:t>"http</a:t>
            </a:r>
            <a:r>
              <a:rPr lang="hu-HU" sz="1050" dirty="0"/>
              <a:t>://userserve-ak.last.fm/serve/34/84310519.</a:t>
            </a:r>
            <a:r>
              <a:rPr lang="hu-HU" sz="1050" dirty="0" smtClean="0"/>
              <a:t>png", </a:t>
            </a:r>
            <a:r>
              <a:rPr lang="en-US" sz="1050" dirty="0" smtClean="0"/>
              <a:t>"</a:t>
            </a:r>
            <a:r>
              <a:rPr lang="en-US" sz="1050" dirty="0"/>
              <a:t>size": "small" },</a:t>
            </a:r>
          </a:p>
          <a:p>
            <a:r>
              <a:rPr lang="hu-HU" sz="1050" dirty="0"/>
              <a:t>                    { "#text": </a:t>
            </a:r>
            <a:r>
              <a:rPr lang="hu-HU" sz="1050" dirty="0" smtClean="0"/>
              <a:t>"http</a:t>
            </a:r>
            <a:r>
              <a:rPr lang="hu-HU" sz="1050" dirty="0"/>
              <a:t>://userserve-ak.last.fm/serve/64/84310519.</a:t>
            </a:r>
            <a:r>
              <a:rPr lang="hu-HU" sz="1050" dirty="0" smtClean="0"/>
              <a:t>png",</a:t>
            </a:r>
            <a:r>
              <a:rPr lang="ro-RO" sz="1050" dirty="0" smtClean="0"/>
              <a:t>"</a:t>
            </a:r>
            <a:r>
              <a:rPr lang="ro-RO" sz="1050" dirty="0"/>
              <a:t>size": "medium" },</a:t>
            </a:r>
          </a:p>
          <a:p>
            <a:r>
              <a:rPr lang="hu-HU" sz="1050" dirty="0"/>
              <a:t>                    { "#text": </a:t>
            </a:r>
            <a:r>
              <a:rPr lang="hu-HU" sz="1050" dirty="0" smtClean="0"/>
              <a:t>"http</a:t>
            </a:r>
            <a:r>
              <a:rPr lang="hu-HU" sz="1050" dirty="0"/>
              <a:t>://userserve-ak.last.fm/serve/126/84310519.</a:t>
            </a:r>
            <a:r>
              <a:rPr lang="hu-HU" sz="1050" dirty="0" smtClean="0"/>
              <a:t>png", </a:t>
            </a:r>
            <a:r>
              <a:rPr lang="en-US" sz="1050" dirty="0" smtClean="0"/>
              <a:t>"</a:t>
            </a:r>
            <a:r>
              <a:rPr lang="en-US" sz="1050" dirty="0"/>
              <a:t>size": "large</a:t>
            </a:r>
            <a:r>
              <a:rPr lang="en-US" sz="1050" dirty="0" smtClean="0"/>
              <a:t>" } </a:t>
            </a:r>
            <a:r>
              <a:rPr lang="en-US" sz="1050" dirty="0"/>
              <a:t>],</a:t>
            </a:r>
          </a:p>
          <a:p>
            <a:r>
              <a:rPr lang="en-US" sz="1050" dirty="0"/>
              <a:t>                "</a:t>
            </a:r>
            <a:r>
              <a:rPr lang="en-US" sz="1050" dirty="0" err="1"/>
              <a:t>mbid</a:t>
            </a:r>
            <a:r>
              <a:rPr lang="en-US" sz="1050" dirty="0"/>
              <a:t>": "00a9f935-ba93-4fc8-a33a-993abe9c936b"</a:t>
            </a:r>
            <a:r>
              <a:rPr lang="en-US" sz="1050" dirty="0" smtClean="0"/>
              <a:t>,</a:t>
            </a:r>
          </a:p>
          <a:p>
            <a:r>
              <a:rPr lang="en-US" sz="1050" dirty="0" smtClean="0"/>
              <a:t>                "name": "</a:t>
            </a:r>
            <a:r>
              <a:rPr lang="en-US" sz="1050" dirty="0" err="1" smtClean="0"/>
              <a:t>Nightwish</a:t>
            </a:r>
            <a:r>
              <a:rPr lang="en-US" sz="1050" dirty="0" smtClean="0"/>
              <a:t>", "</a:t>
            </a:r>
            <a:r>
              <a:rPr lang="en-US" sz="1050" dirty="0" err="1"/>
              <a:t>playcount</a:t>
            </a:r>
            <a:r>
              <a:rPr lang="en-US" sz="1050" dirty="0"/>
              <a:t>": "4958"</a:t>
            </a:r>
            <a:r>
              <a:rPr lang="en-US" sz="1050" dirty="0" smtClean="0"/>
              <a:t>, </a:t>
            </a:r>
            <a:r>
              <a:rPr lang="es-ES_tradnl" sz="1050" dirty="0" smtClean="0"/>
              <a:t>"</a:t>
            </a:r>
            <a:r>
              <a:rPr lang="es-ES_tradnl" sz="1050" dirty="0" err="1"/>
              <a:t>streamable</a:t>
            </a:r>
            <a:r>
              <a:rPr lang="es-ES_tradnl" sz="1050" dirty="0"/>
              <a:t>": "0"</a:t>
            </a:r>
            <a:r>
              <a:rPr lang="es-ES_tradnl" sz="1050" dirty="0" smtClean="0"/>
              <a:t>, </a:t>
            </a:r>
            <a:r>
              <a:rPr lang="en-US" sz="1050" dirty="0" smtClean="0"/>
              <a:t>"</a:t>
            </a:r>
            <a:r>
              <a:rPr lang="en-US" sz="1050" dirty="0" err="1"/>
              <a:t>url</a:t>
            </a:r>
            <a:r>
              <a:rPr lang="en-US" sz="1050" dirty="0"/>
              <a:t>": </a:t>
            </a:r>
            <a:r>
              <a:rPr lang="en-US" sz="1050" dirty="0" smtClean="0"/>
              <a:t>"http</a:t>
            </a:r>
            <a:r>
              <a:rPr lang="en-US" sz="1050" dirty="0"/>
              <a:t>://</a:t>
            </a:r>
            <a:r>
              <a:rPr lang="en-US" sz="1050" dirty="0" err="1"/>
              <a:t>www.last.fm</a:t>
            </a:r>
            <a:r>
              <a:rPr lang="en-US" sz="1050" dirty="0"/>
              <a:t>/music/</a:t>
            </a:r>
            <a:r>
              <a:rPr lang="en-US" sz="1050" dirty="0" err="1" smtClean="0"/>
              <a:t>Nightwish</a:t>
            </a:r>
            <a:r>
              <a:rPr lang="en-US" sz="1050" dirty="0" smtClean="0"/>
              <a:t>" }</a:t>
            </a:r>
            <a:r>
              <a:rPr lang="en-US" sz="1050" dirty="0"/>
              <a:t>,</a:t>
            </a:r>
          </a:p>
          <a:p>
            <a:r>
              <a:rPr lang="en-US" sz="1050" dirty="0"/>
              <a:t>            </a:t>
            </a:r>
            <a:r>
              <a:rPr lang="en-US" sz="1050" dirty="0" smtClean="0"/>
              <a:t>{ </a:t>
            </a:r>
            <a:r>
              <a:rPr lang="it-IT" sz="1050" dirty="0" smtClean="0"/>
              <a:t>"</a:t>
            </a:r>
            <a:r>
              <a:rPr lang="it-IT" sz="1050" dirty="0"/>
              <a:t>@</a:t>
            </a:r>
            <a:r>
              <a:rPr lang="it-IT" sz="1050" dirty="0" err="1"/>
              <a:t>attr</a:t>
            </a:r>
            <a:r>
              <a:rPr lang="it-IT" sz="1050" dirty="0"/>
              <a:t>": { "</a:t>
            </a:r>
            <a:r>
              <a:rPr lang="it-IT" sz="1050" dirty="0" err="1"/>
              <a:t>rank</a:t>
            </a:r>
            <a:r>
              <a:rPr lang="it-IT" sz="1050" dirty="0"/>
              <a:t>": "2" },</a:t>
            </a:r>
          </a:p>
          <a:p>
            <a:r>
              <a:rPr lang="it-IT" sz="1050" dirty="0"/>
              <a:t>                "image": [ </a:t>
            </a:r>
            <a:r>
              <a:rPr lang="it-IT" sz="1050" dirty="0" smtClean="0"/>
              <a:t>{ </a:t>
            </a:r>
            <a:r>
              <a:rPr lang="hu-HU" sz="1050" dirty="0" smtClean="0"/>
              <a:t>"</a:t>
            </a:r>
            <a:r>
              <a:rPr lang="hu-HU" sz="1050" dirty="0"/>
              <a:t>#text": </a:t>
            </a:r>
            <a:r>
              <a:rPr lang="hu-HU" sz="1050" dirty="0" smtClean="0"/>
              <a:t>"http</a:t>
            </a:r>
            <a:r>
              <a:rPr lang="hu-HU" sz="1050" dirty="0"/>
              <a:t>://userserve-ak.last.fm/serve/34/2202944.</a:t>
            </a:r>
            <a:r>
              <a:rPr lang="hu-HU" sz="1050" dirty="0" smtClean="0"/>
              <a:t>jpg", </a:t>
            </a:r>
            <a:r>
              <a:rPr lang="en-US" sz="1050" dirty="0" smtClean="0"/>
              <a:t>"</a:t>
            </a:r>
            <a:r>
              <a:rPr lang="en-US" sz="1050" dirty="0"/>
              <a:t>size": "small" },</a:t>
            </a:r>
          </a:p>
          <a:p>
            <a:r>
              <a:rPr lang="hu-HU" sz="1050" dirty="0"/>
              <a:t>                    { "#text": "http://userserve-ak.last.fm/serve/64/2202944.jpg"</a:t>
            </a:r>
            <a:r>
              <a:rPr lang="hu-HU" sz="1050" dirty="0" smtClean="0"/>
              <a:t>, </a:t>
            </a:r>
            <a:r>
              <a:rPr lang="ro-RO" sz="1050" dirty="0" smtClean="0"/>
              <a:t>"</a:t>
            </a:r>
            <a:r>
              <a:rPr lang="ro-RO" sz="1050" dirty="0"/>
              <a:t>size": "medium" },</a:t>
            </a:r>
          </a:p>
          <a:p>
            <a:r>
              <a:rPr lang="hu-HU" sz="1050" dirty="0"/>
              <a:t>                    { "#text": "http://userserve-ak.last.fm/serve/126/2202944.jpg"</a:t>
            </a:r>
            <a:r>
              <a:rPr lang="hu-HU" sz="1050" dirty="0" smtClean="0"/>
              <a:t>, </a:t>
            </a:r>
            <a:r>
              <a:rPr lang="en-US" sz="1050" dirty="0" smtClean="0"/>
              <a:t>"</a:t>
            </a:r>
            <a:r>
              <a:rPr lang="en-US" sz="1050" dirty="0"/>
              <a:t>size": "large" </a:t>
            </a:r>
            <a:r>
              <a:rPr lang="en-US" sz="1050" dirty="0" smtClean="0"/>
              <a:t>} ]</a:t>
            </a:r>
            <a:r>
              <a:rPr lang="en-US" sz="1050" dirty="0"/>
              <a:t>,</a:t>
            </a:r>
          </a:p>
          <a:p>
            <a:r>
              <a:rPr lang="nl-NL" sz="1050" dirty="0"/>
              <a:t>                "</a:t>
            </a:r>
            <a:r>
              <a:rPr lang="nl-NL" sz="1050" dirty="0" err="1"/>
              <a:t>mbid</a:t>
            </a:r>
            <a:r>
              <a:rPr lang="nl-NL" sz="1050" dirty="0"/>
              <a:t>": "c6b0db5a-d750-4ed8-9caa-ddcfb75dcb0a",</a:t>
            </a:r>
          </a:p>
          <a:p>
            <a:r>
              <a:rPr lang="en-US" sz="1050" dirty="0"/>
              <a:t>                "name": "</a:t>
            </a:r>
            <a:r>
              <a:rPr lang="en-US" sz="1050" dirty="0" err="1"/>
              <a:t>Therion</a:t>
            </a:r>
            <a:r>
              <a:rPr lang="en-US" sz="1050" dirty="0"/>
              <a:t>"</a:t>
            </a:r>
            <a:r>
              <a:rPr lang="en-US" sz="1050" dirty="0" smtClean="0"/>
              <a:t>, "</a:t>
            </a:r>
            <a:r>
              <a:rPr lang="en-US" sz="1050" dirty="0" err="1"/>
              <a:t>playcount</a:t>
            </a:r>
            <a:r>
              <a:rPr lang="en-US" sz="1050" dirty="0"/>
              <a:t>": "4947"</a:t>
            </a:r>
            <a:r>
              <a:rPr lang="en-US" sz="1050" dirty="0" smtClean="0"/>
              <a:t>, </a:t>
            </a:r>
            <a:r>
              <a:rPr lang="es-ES_tradnl" sz="1050" dirty="0" smtClean="0"/>
              <a:t>"</a:t>
            </a:r>
            <a:r>
              <a:rPr lang="es-ES_tradnl" sz="1050" dirty="0" err="1"/>
              <a:t>streamable</a:t>
            </a:r>
            <a:r>
              <a:rPr lang="es-ES_tradnl" sz="1050" dirty="0"/>
              <a:t>": "0"</a:t>
            </a:r>
            <a:r>
              <a:rPr lang="es-ES_tradnl" sz="1050" dirty="0" smtClean="0"/>
              <a:t>, </a:t>
            </a:r>
            <a:r>
              <a:rPr lang="en-US" sz="1050" dirty="0" smtClean="0"/>
              <a:t>"</a:t>
            </a:r>
            <a:r>
              <a:rPr lang="en-US" sz="1050" dirty="0" err="1"/>
              <a:t>url</a:t>
            </a:r>
            <a:r>
              <a:rPr lang="en-US" sz="1050" dirty="0"/>
              <a:t>": </a:t>
            </a:r>
            <a:r>
              <a:rPr lang="en-US" sz="1050" dirty="0" smtClean="0"/>
              <a:t>"http</a:t>
            </a:r>
            <a:r>
              <a:rPr lang="en-US" sz="1050" dirty="0"/>
              <a:t>://</a:t>
            </a:r>
            <a:r>
              <a:rPr lang="en-US" sz="1050" dirty="0" err="1"/>
              <a:t>www.last.fm</a:t>
            </a:r>
            <a:r>
              <a:rPr lang="en-US" sz="1050" dirty="0"/>
              <a:t>/music/</a:t>
            </a:r>
            <a:r>
              <a:rPr lang="en-US" sz="1050" dirty="0" err="1" smtClean="0"/>
              <a:t>Therion</a:t>
            </a:r>
            <a:r>
              <a:rPr lang="en-US" sz="1050" dirty="0" smtClean="0"/>
              <a:t> }</a:t>
            </a:r>
            <a:r>
              <a:rPr lang="en-US" sz="1050" dirty="0"/>
              <a:t>,</a:t>
            </a:r>
          </a:p>
          <a:p>
            <a:r>
              <a:rPr lang="en-US" sz="1050" dirty="0"/>
              <a:t>            ...</a:t>
            </a:r>
          </a:p>
          <a:p>
            <a:r>
              <a:rPr lang="en-US" sz="1050" dirty="0"/>
              <a:t>        ]</a:t>
            </a:r>
          </a:p>
          <a:p>
            <a:r>
              <a:rPr lang="en-US" sz="1050" dirty="0"/>
              <a:t>    }</a:t>
            </a:r>
          </a:p>
          <a:p>
            <a:r>
              <a:rPr lang="en-US" sz="105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873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722313" y="22098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000000"/>
                </a:solidFill>
                <a:latin typeface="+mn-lt"/>
                <a:ea typeface="+mj-ea"/>
                <a:cs typeface="Lucida Sans (Headings)"/>
              </a:rPr>
              <a:t>Getting back to our goal: How to query that data?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kern="0" dirty="0">
              <a:solidFill>
                <a:srgbClr val="000000"/>
              </a:solidFill>
              <a:latin typeface="+mn-lt"/>
              <a:ea typeface="+mj-ea"/>
              <a:cs typeface="Lucida Sans (Headings)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 smtClean="0">
                <a:solidFill>
                  <a:srgbClr val="000000"/>
                </a:solidFill>
                <a:latin typeface="+mn-lt"/>
                <a:ea typeface="+mj-ea"/>
                <a:cs typeface="Lucida Sans (Headings)"/>
              </a:rPr>
              <a:t>XPath</a:t>
            </a:r>
            <a:r>
              <a:rPr lang="en-US" sz="4000" b="1" kern="0" dirty="0" smtClean="0">
                <a:solidFill>
                  <a:srgbClr val="000000"/>
                </a:solidFill>
                <a:latin typeface="+mn-lt"/>
                <a:ea typeface="+mj-ea"/>
                <a:cs typeface="Lucida Sans (Headings)"/>
              </a:rPr>
              <a:t> &amp; </a:t>
            </a:r>
            <a:r>
              <a:rPr lang="en-US" sz="4000" b="1" kern="0" dirty="0" err="1" smtClean="0">
                <a:solidFill>
                  <a:srgbClr val="000000"/>
                </a:solidFill>
                <a:latin typeface="+mn-lt"/>
                <a:ea typeface="+mj-ea"/>
                <a:cs typeface="Lucida Sans (Headings)"/>
              </a:rPr>
              <a:t>Xquery</a:t>
            </a:r>
            <a:r>
              <a:rPr lang="en-US" sz="4000" b="1" kern="0" dirty="0">
                <a:solidFill>
                  <a:srgbClr val="000000"/>
                </a:solidFill>
                <a:latin typeface="+mn-lt"/>
                <a:ea typeface="+mj-ea"/>
                <a:cs typeface="Lucida Sans (Headings)"/>
              </a:rPr>
              <a:t> </a:t>
            </a:r>
            <a:r>
              <a:rPr lang="en-US" sz="4000" b="1" kern="0" dirty="0" smtClean="0">
                <a:solidFill>
                  <a:srgbClr val="000000"/>
                </a:solidFill>
                <a:latin typeface="+mn-lt"/>
                <a:ea typeface="+mj-ea"/>
                <a:cs typeface="Lucida Sans (Headings)"/>
              </a:rPr>
              <a:t>in a nutshell…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Lucida Sans (Headings)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7992690" cy="809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Querying XML Data from </a:t>
            </a:r>
            <a:r>
              <a:rPr lang="en-US" dirty="0" err="1" smtClean="0"/>
              <a:t>Last.fm</a:t>
            </a:r>
            <a:r>
              <a:rPr lang="en-US" dirty="0" smtClean="0"/>
              <a:t>: </a:t>
            </a:r>
            <a:r>
              <a:rPr lang="en-US" dirty="0" err="1" smtClean="0"/>
              <a:t>XPath</a:t>
            </a:r>
            <a:r>
              <a:rPr lang="en-US" dirty="0" smtClean="0"/>
              <a:t> &amp; XQuery 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79" y="1403389"/>
            <a:ext cx="5622505" cy="3016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&lt;</a:t>
            </a:r>
            <a:r>
              <a:rPr lang="en-US" sz="1400" dirty="0" err="1" smtClean="0">
                <a:latin typeface="Monaco"/>
              </a:rPr>
              <a:t>lfm</a:t>
            </a:r>
            <a:r>
              <a:rPr lang="en-US" sz="1400" dirty="0" smtClean="0">
                <a:latin typeface="Monaco"/>
              </a:rPr>
              <a:t> status="ok"&gt;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&lt;</a:t>
            </a:r>
            <a:r>
              <a:rPr lang="en-US" sz="1400" dirty="0" err="1" smtClean="0">
                <a:latin typeface="Monaco"/>
              </a:rPr>
              <a:t>topartists</a:t>
            </a:r>
            <a:r>
              <a:rPr lang="en-US" sz="1400" dirty="0" smtClean="0">
                <a:latin typeface="Monaco"/>
              </a:rPr>
              <a:t> type="overall"&gt;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&lt;artist rank="1"&gt;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  &lt;name&gt;</a:t>
            </a:r>
            <a:r>
              <a:rPr lang="en-US" sz="1400" dirty="0" err="1" smtClean="0">
                <a:latin typeface="Monaco"/>
              </a:rPr>
              <a:t>Therion</a:t>
            </a:r>
            <a:r>
              <a:rPr lang="en-US" sz="1400" dirty="0" smtClean="0">
                <a:latin typeface="Monaco"/>
              </a:rPr>
              <a:t>&lt;/name&gt;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  &lt;</a:t>
            </a:r>
            <a:r>
              <a:rPr lang="en-US" sz="1400" dirty="0" err="1" smtClean="0">
                <a:latin typeface="Monaco"/>
              </a:rPr>
              <a:t>playcount</a:t>
            </a:r>
            <a:r>
              <a:rPr lang="en-US" sz="1400" dirty="0" smtClean="0">
                <a:latin typeface="Monaco"/>
              </a:rPr>
              <a:t>&gt;4459&lt;/</a:t>
            </a:r>
            <a:r>
              <a:rPr lang="en-US" sz="1400" dirty="0" err="1" smtClean="0">
                <a:latin typeface="Monaco"/>
              </a:rPr>
              <a:t>playcount</a:t>
            </a:r>
            <a:r>
              <a:rPr lang="en-US" sz="1400" dirty="0" smtClean="0">
                <a:latin typeface="Monaco"/>
              </a:rPr>
              <a:t>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  &lt;</a:t>
            </a:r>
            <a:r>
              <a:rPr lang="en-US" sz="1400" dirty="0" err="1" smtClean="0">
                <a:latin typeface="Monaco"/>
              </a:rPr>
              <a:t>url</a:t>
            </a:r>
            <a:r>
              <a:rPr lang="en-US" sz="1400" dirty="0" smtClean="0">
                <a:latin typeface="Monaco"/>
              </a:rPr>
              <a:t>&gt;http://</a:t>
            </a:r>
            <a:r>
              <a:rPr lang="en-US" sz="1400" dirty="0" err="1" smtClean="0">
                <a:latin typeface="Monaco"/>
              </a:rPr>
              <a:t>www.last.fm/music/Therion</a:t>
            </a:r>
            <a:r>
              <a:rPr lang="en-US" sz="1400" dirty="0" smtClean="0">
                <a:latin typeface="Monaco"/>
              </a:rPr>
              <a:t>&lt;/</a:t>
            </a:r>
            <a:r>
              <a:rPr lang="en-US" sz="1400" dirty="0" err="1" smtClean="0">
                <a:latin typeface="Monaco"/>
              </a:rPr>
              <a:t>url</a:t>
            </a:r>
            <a:r>
              <a:rPr lang="en-US" sz="1400" dirty="0" smtClean="0">
                <a:latin typeface="Monaco"/>
              </a:rPr>
              <a:t>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&lt;/artist&gt;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&lt;artist rank="2"&gt;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  &lt;name&gt;</a:t>
            </a:r>
            <a:r>
              <a:rPr lang="en-US" sz="1400" dirty="0" err="1" smtClean="0">
                <a:latin typeface="Monaco"/>
              </a:rPr>
              <a:t>Nightwish</a:t>
            </a:r>
            <a:r>
              <a:rPr lang="en-US" sz="1400" dirty="0" smtClean="0">
                <a:latin typeface="Monaco"/>
              </a:rPr>
              <a:t>&lt;/name&gt;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  &lt;</a:t>
            </a:r>
            <a:r>
              <a:rPr lang="en-US" sz="1400" dirty="0" err="1" smtClean="0">
                <a:latin typeface="Monaco"/>
              </a:rPr>
              <a:t>playcount</a:t>
            </a:r>
            <a:r>
              <a:rPr lang="en-US" sz="1400" dirty="0" smtClean="0">
                <a:latin typeface="Monaco"/>
              </a:rPr>
              <a:t>&gt;3627&lt;/</a:t>
            </a:r>
            <a:r>
              <a:rPr lang="en-US" sz="1400" dirty="0" err="1" smtClean="0">
                <a:latin typeface="Monaco"/>
              </a:rPr>
              <a:t>playcount</a:t>
            </a:r>
            <a:r>
              <a:rPr lang="en-US" sz="1400" dirty="0" smtClean="0">
                <a:latin typeface="Monaco"/>
              </a:rPr>
              <a:t>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  &lt;</a:t>
            </a:r>
            <a:r>
              <a:rPr lang="en-US" sz="1400" dirty="0" err="1" smtClean="0">
                <a:latin typeface="Monaco"/>
              </a:rPr>
              <a:t>url</a:t>
            </a:r>
            <a:r>
              <a:rPr lang="en-US" sz="1400" dirty="0" smtClean="0">
                <a:latin typeface="Monaco"/>
              </a:rPr>
              <a:t>&gt;http://</a:t>
            </a:r>
            <a:r>
              <a:rPr lang="en-US" sz="1400" dirty="0" err="1" smtClean="0">
                <a:latin typeface="Monaco"/>
              </a:rPr>
              <a:t>www.last.fm/music/Nightwish</a:t>
            </a:r>
            <a:r>
              <a:rPr lang="en-US" sz="1400" dirty="0" smtClean="0">
                <a:latin typeface="Monaco"/>
              </a:rPr>
              <a:t>&lt;/</a:t>
            </a:r>
            <a:r>
              <a:rPr lang="en-US" sz="1400" dirty="0" err="1" smtClean="0">
                <a:latin typeface="Monaco"/>
              </a:rPr>
              <a:t>url</a:t>
            </a:r>
            <a:r>
              <a:rPr lang="en-US" sz="1400" dirty="0" smtClean="0">
                <a:latin typeface="Monaco"/>
              </a:rPr>
              <a:t>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  &lt;/artist&gt;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  &lt;/</a:t>
            </a:r>
            <a:r>
              <a:rPr lang="en-US" sz="1400" dirty="0" err="1" smtClean="0">
                <a:latin typeface="Monaco"/>
              </a:rPr>
              <a:t>topartists</a:t>
            </a:r>
            <a:r>
              <a:rPr lang="en-US" sz="1400" dirty="0" smtClean="0">
                <a:latin typeface="Monaco"/>
              </a:rPr>
              <a:t>&gt;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</a:rPr>
              <a:t>&lt;/</a:t>
            </a:r>
            <a:r>
              <a:rPr lang="en-US" sz="1400" dirty="0" err="1" smtClean="0">
                <a:latin typeface="Monaco"/>
              </a:rPr>
              <a:t>lfm</a:t>
            </a:r>
            <a:r>
              <a:rPr lang="en-US" sz="1400" dirty="0" smtClean="0">
                <a:latin typeface="Monaco"/>
              </a:rPr>
              <a:t>&gt;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103620" y="1371600"/>
            <a:ext cx="2811780" cy="1359932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err="1" smtClean="0"/>
              <a:t>Last.fm</a:t>
            </a:r>
            <a:r>
              <a:rPr lang="en-US" dirty="0" smtClean="0"/>
              <a:t> API format: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15913" y="1379219"/>
            <a:ext cx="4865687" cy="525781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" name="Rounded Rectangle 9"/>
          <p:cNvSpPr/>
          <p:nvPr/>
        </p:nvSpPr>
        <p:spPr bwMode="auto">
          <a:xfrm>
            <a:off x="315913" y="3962400"/>
            <a:ext cx="4865687" cy="4572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TextBox 10"/>
          <p:cNvSpPr txBox="1"/>
          <p:nvPr/>
        </p:nvSpPr>
        <p:spPr>
          <a:xfrm>
            <a:off x="6248400" y="17920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root element: “</a:t>
            </a:r>
            <a:r>
              <a:rPr lang="en-US" dirty="0" err="1" smtClean="0"/>
              <a:t>lfm</a:t>
            </a:r>
            <a:r>
              <a:rPr lang="en-US" dirty="0" smtClean="0"/>
              <a:t>”, then “</a:t>
            </a:r>
            <a:r>
              <a:rPr lang="en-US" dirty="0" err="1" smtClean="0"/>
              <a:t>topartists</a:t>
            </a:r>
            <a:r>
              <a:rPr lang="en-US" dirty="0" smtClean="0"/>
              <a:t>”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8026" y="1905000"/>
            <a:ext cx="5006974" cy="953869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3" name="TextBox 12"/>
          <p:cNvSpPr txBox="1"/>
          <p:nvPr/>
        </p:nvSpPr>
        <p:spPr>
          <a:xfrm>
            <a:off x="6248400" y="2362200"/>
            <a:ext cx="257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sequence of “artist”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914" y="4888468"/>
            <a:ext cx="155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XPath</a:t>
            </a:r>
            <a:r>
              <a:rPr lang="en-US" dirty="0" smtClean="0">
                <a:solidFill>
                  <a:srgbClr val="008000"/>
                </a:solidFill>
              </a:rPr>
              <a:t> steps: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28600" y="1295400"/>
            <a:ext cx="5562600" cy="31242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16" name="Group 15"/>
          <p:cNvGrpSpPr/>
          <p:nvPr/>
        </p:nvGrpSpPr>
        <p:grpSpPr>
          <a:xfrm>
            <a:off x="2286000" y="4876800"/>
            <a:ext cx="5412052" cy="381000"/>
            <a:chOff x="2209800" y="4343400"/>
            <a:chExt cx="5412052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2209800" y="4355068"/>
              <a:ext cx="73875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aco"/>
                </a:rPr>
                <a:t>/</a:t>
              </a:r>
              <a:r>
                <a:rPr lang="en-US" dirty="0" err="1" smtClean="0">
                  <a:latin typeface="Monaco"/>
                </a:rPr>
                <a:t>lfm</a:t>
              </a:r>
              <a:endParaRPr lang="en-US" dirty="0">
                <a:latin typeface="Monaco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4343400"/>
              <a:ext cx="3507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Selects the “</a:t>
              </a:r>
              <a:r>
                <a:rPr lang="en-US" dirty="0" err="1" smtClean="0"/>
                <a:t>lfm</a:t>
              </a:r>
              <a:r>
                <a:rPr lang="en-US" dirty="0" smtClean="0"/>
                <a:t>” root element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0" y="5345668"/>
            <a:ext cx="5538176" cy="369332"/>
            <a:chOff x="2209800" y="4812268"/>
            <a:chExt cx="5538176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2209800" y="4812268"/>
              <a:ext cx="129284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aco"/>
                </a:rPr>
                <a:t>//artist</a:t>
              </a:r>
              <a:endParaRPr lang="en-US" dirty="0">
                <a:latin typeface="Monac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4800" y="4812268"/>
              <a:ext cx="3633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Selects all the “artist” elements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2400" y="5867400"/>
            <a:ext cx="8621234" cy="400110"/>
            <a:chOff x="76200" y="5257800"/>
            <a:chExt cx="8621234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76200" y="5269468"/>
              <a:ext cx="2100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XPath</a:t>
              </a:r>
              <a:r>
                <a:rPr lang="en-US" dirty="0" smtClean="0">
                  <a:solidFill>
                    <a:srgbClr val="008000"/>
                  </a:solidFill>
                </a:rPr>
                <a:t> Predicates: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43226" y="5257800"/>
              <a:ext cx="3109019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aco"/>
                </a:rPr>
                <a:t>//artist[@rank = 2]</a:t>
              </a:r>
              <a:endParaRPr lang="en-US" dirty="0">
                <a:latin typeface="Monaco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34565" y="5257800"/>
              <a:ext cx="3562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Selects the “artist” with rank 2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3400" y="4419600"/>
            <a:ext cx="42095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Querying this document with </a:t>
            </a:r>
            <a:r>
              <a:rPr lang="en-US" dirty="0" err="1" smtClean="0"/>
              <a:t>XPath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85800" y="2895600"/>
            <a:ext cx="5029200" cy="1066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4" name="Textfeld 3"/>
          <p:cNvSpPr txBox="1"/>
          <p:nvPr/>
        </p:nvSpPr>
        <p:spPr>
          <a:xfrm>
            <a:off x="0" y="6237312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Note: </a:t>
            </a:r>
            <a:r>
              <a:rPr lang="de-DE" sz="1100" dirty="0" err="1" smtClean="0"/>
              <a:t>each</a:t>
            </a:r>
            <a:r>
              <a:rPr lang="de-DE" sz="1100" dirty="0" smtClean="0"/>
              <a:t> </a:t>
            </a:r>
            <a:r>
              <a:rPr lang="de-DE" sz="1100" dirty="0" err="1" smtClean="0"/>
              <a:t>XPath</a:t>
            </a:r>
            <a:r>
              <a:rPr lang="de-DE" sz="1100" dirty="0" smtClean="0"/>
              <a:t> </a:t>
            </a:r>
            <a:r>
              <a:rPr lang="de-DE" sz="1100" dirty="0" err="1" smtClean="0"/>
              <a:t>query</a:t>
            </a:r>
            <a:r>
              <a:rPr lang="de-DE" sz="1100" dirty="0" smtClean="0"/>
              <a:t> </a:t>
            </a:r>
            <a:r>
              <a:rPr lang="de-DE" sz="1100" dirty="0" err="1" smtClean="0"/>
              <a:t>is</a:t>
            </a:r>
            <a:r>
              <a:rPr lang="de-DE" sz="1100" dirty="0" smtClean="0"/>
              <a:t> an </a:t>
            </a:r>
            <a:r>
              <a:rPr lang="de-DE" sz="1100" dirty="0" err="1" smtClean="0"/>
              <a:t>XQuery</a:t>
            </a:r>
            <a:r>
              <a:rPr lang="de-DE" sz="1100" dirty="0" smtClean="0"/>
              <a:t>... </a:t>
            </a:r>
            <a:r>
              <a:rPr lang="de-DE" sz="1100" dirty="0" err="1" smtClean="0"/>
              <a:t>You</a:t>
            </a:r>
            <a:r>
              <a:rPr lang="de-DE" sz="1100" dirty="0" smtClean="0"/>
              <a:t> </a:t>
            </a:r>
            <a:r>
              <a:rPr lang="de-DE" sz="1100" dirty="0" err="1" smtClean="0"/>
              <a:t>can</a:t>
            </a:r>
            <a:r>
              <a:rPr lang="de-DE" sz="1100" dirty="0" smtClean="0"/>
              <a:t> </a:t>
            </a:r>
            <a:r>
              <a:rPr lang="de-DE" sz="1100" dirty="0" err="1" smtClean="0"/>
              <a:t>execute</a:t>
            </a:r>
            <a:r>
              <a:rPr lang="de-DE" sz="1100" dirty="0" smtClean="0"/>
              <a:t>  </a:t>
            </a:r>
            <a:r>
              <a:rPr lang="de-DE" sz="1100" dirty="0" err="1" smtClean="0"/>
              <a:t>this</a:t>
            </a:r>
            <a:r>
              <a:rPr lang="de-DE" sz="1100" dirty="0" smtClean="0"/>
              <a:t>:</a:t>
            </a:r>
          </a:p>
          <a:p>
            <a:r>
              <a:rPr lang="de-DE" sz="1100" dirty="0" err="1">
                <a:latin typeface="Courier New"/>
                <a:cs typeface="Courier New"/>
              </a:rPr>
              <a:t>java</a:t>
            </a:r>
            <a:r>
              <a:rPr lang="de-DE" sz="1100" dirty="0">
                <a:latin typeface="Courier New"/>
                <a:cs typeface="Courier New"/>
              </a:rPr>
              <a:t> -</a:t>
            </a:r>
            <a:r>
              <a:rPr lang="de-DE" sz="1100" dirty="0" err="1">
                <a:latin typeface="Courier New"/>
                <a:cs typeface="Courier New"/>
              </a:rPr>
              <a:t>cp</a:t>
            </a:r>
            <a:r>
              <a:rPr lang="de-DE" sz="1100" dirty="0">
                <a:latin typeface="Courier New"/>
                <a:cs typeface="Courier New"/>
              </a:rPr>
              <a:t> /Users/</a:t>
            </a:r>
            <a:r>
              <a:rPr lang="de-DE" sz="1100" dirty="0" err="1">
                <a:latin typeface="Courier New"/>
                <a:cs typeface="Courier New"/>
              </a:rPr>
              <a:t>apollere</a:t>
            </a:r>
            <a:r>
              <a:rPr lang="de-DE" sz="1100" dirty="0">
                <a:latin typeface="Courier New"/>
                <a:cs typeface="Courier New"/>
              </a:rPr>
              <a:t>/</a:t>
            </a:r>
            <a:r>
              <a:rPr lang="de-DE" sz="1100" dirty="0" err="1">
                <a:latin typeface="Courier New"/>
                <a:cs typeface="Courier New"/>
              </a:rPr>
              <a:t>software</a:t>
            </a:r>
            <a:r>
              <a:rPr lang="de-DE" sz="1100" dirty="0">
                <a:latin typeface="Courier New"/>
                <a:cs typeface="Courier New"/>
              </a:rPr>
              <a:t>/SaxonHE9-5-1-7J/saxon9he.jar </a:t>
            </a:r>
            <a:r>
              <a:rPr lang="de-DE" sz="1100" dirty="0" err="1">
                <a:latin typeface="Courier New"/>
                <a:cs typeface="Courier New"/>
              </a:rPr>
              <a:t>net.sf.saxon.Query</a:t>
            </a:r>
            <a:r>
              <a:rPr lang="de-DE" sz="1100" dirty="0">
                <a:latin typeface="Courier New"/>
                <a:cs typeface="Courier New"/>
              </a:rPr>
              <a:t> -q:query2.xq -</a:t>
            </a:r>
            <a:r>
              <a:rPr lang="de-DE" sz="1100" dirty="0" err="1">
                <a:latin typeface="Courier New"/>
                <a:cs typeface="Courier New"/>
              </a:rPr>
              <a:t>s:lastfm_user_sample.xml</a:t>
            </a:r>
            <a:r>
              <a:rPr lang="de-DE" sz="1100" dirty="0">
                <a:latin typeface="Courier New"/>
                <a:cs typeface="Courier New"/>
              </a:rPr>
              <a:t> </a:t>
            </a:r>
          </a:p>
          <a:p>
            <a:endParaRPr lang="de-DE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515672" cy="809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Querying XML Data from </a:t>
            </a:r>
            <a:r>
              <a:rPr lang="en-US" dirty="0" err="1" smtClean="0"/>
              <a:t>Last.fm</a:t>
            </a:r>
            <a:r>
              <a:rPr lang="en-US" dirty="0" smtClean="0"/>
              <a:t>: </a:t>
            </a:r>
            <a:r>
              <a:rPr lang="en-US" dirty="0" err="1" smtClean="0"/>
              <a:t>XPath</a:t>
            </a:r>
            <a:r>
              <a:rPr lang="en-US" dirty="0" smtClean="0"/>
              <a:t> </a:t>
            </a:r>
            <a:r>
              <a:rPr lang="en-US" dirty="0"/>
              <a:t>&amp; XQuery  </a:t>
            </a:r>
            <a:r>
              <a:rPr lang="en-US" dirty="0" smtClean="0"/>
              <a:t>2/2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 descr="xquery-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7315200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1" y="4419600"/>
            <a:ext cx="723899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  <a:cs typeface="Monaco"/>
              </a:rPr>
              <a:t>let $doc := "http://</a:t>
            </a:r>
            <a:r>
              <a:rPr lang="en-US" sz="1400" dirty="0" err="1" smtClean="0">
                <a:latin typeface="Monaco"/>
                <a:cs typeface="Monaco"/>
              </a:rPr>
              <a:t>ws.audioscrobbler.com</a:t>
            </a:r>
            <a:r>
              <a:rPr lang="en-US" sz="1400" dirty="0" smtClean="0">
                <a:latin typeface="Monaco"/>
                <a:cs typeface="Monaco"/>
              </a:rPr>
              <a:t>/2.0/</a:t>
            </a:r>
            <a:r>
              <a:rPr lang="en-US" sz="1400" dirty="0" err="1" smtClean="0">
                <a:latin typeface="Monaco"/>
                <a:cs typeface="Monaco"/>
              </a:rPr>
              <a:t>user.gettopartist</a:t>
            </a:r>
            <a:r>
              <a:rPr lang="en-US" sz="1400" dirty="0" smtClean="0">
                <a:latin typeface="Monaco"/>
                <a:cs typeface="Monaco"/>
              </a:rPr>
              <a:t>"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  <a:cs typeface="Monaco"/>
              </a:rPr>
              <a:t>for $artist in doc($doc)//artist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where $artist[@rank = 2]</a:t>
            </a:r>
            <a:br>
              <a:rPr lang="en-US" sz="1400" dirty="0" smtClean="0"/>
            </a:br>
            <a:r>
              <a:rPr lang="en-US" sz="1400" dirty="0" smtClean="0">
                <a:latin typeface="Monaco"/>
                <a:cs typeface="Monaco"/>
              </a:rPr>
              <a:t>return &lt;</a:t>
            </a:r>
            <a:r>
              <a:rPr lang="en-US" sz="1400" dirty="0" err="1" smtClean="0">
                <a:latin typeface="Monaco"/>
                <a:cs typeface="Monaco"/>
              </a:rPr>
              <a:t>artistData</a:t>
            </a:r>
            <a:r>
              <a:rPr lang="en-US" sz="1400" dirty="0" smtClean="0">
                <a:latin typeface="Monaco"/>
                <a:cs typeface="Monaco"/>
              </a:rPr>
              <a:t>&gt;{$artist}&lt;/</a:t>
            </a:r>
            <a:r>
              <a:rPr lang="en-US" sz="1400" dirty="0" err="1" smtClean="0">
                <a:latin typeface="Monaco"/>
                <a:cs typeface="Monaco"/>
              </a:rPr>
              <a:t>artistData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76806"/>
            <a:ext cx="182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Query: </a:t>
            </a:r>
          </a:p>
          <a:p>
            <a:r>
              <a:rPr lang="en-US" sz="1400" dirty="0" smtClean="0"/>
              <a:t>Retrieve information regarding a users'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top artist from the </a:t>
            </a:r>
          </a:p>
          <a:p>
            <a:r>
              <a:rPr lang="en-US" sz="1400" dirty="0" err="1" smtClean="0"/>
              <a:t>Last.fm</a:t>
            </a:r>
            <a:r>
              <a:rPr lang="en-US" sz="1400" dirty="0" smtClean="0"/>
              <a:t> API </a:t>
            </a:r>
            <a:endParaRPr lang="en-US" sz="1400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2754313" y="21336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0" name="Rounded Rectangle 29"/>
          <p:cNvSpPr/>
          <p:nvPr/>
        </p:nvSpPr>
        <p:spPr bwMode="auto">
          <a:xfrm>
            <a:off x="1828800" y="4419600"/>
            <a:ext cx="6934200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1" name="Rounded Rectangle 30"/>
          <p:cNvSpPr/>
          <p:nvPr/>
        </p:nvSpPr>
        <p:spPr bwMode="auto">
          <a:xfrm>
            <a:off x="2754313" y="18288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2" name="Rounded Rectangle 31"/>
          <p:cNvSpPr/>
          <p:nvPr/>
        </p:nvSpPr>
        <p:spPr bwMode="auto">
          <a:xfrm>
            <a:off x="1828800" y="4648200"/>
            <a:ext cx="6934200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3" name="Rounded Rectangle 32"/>
          <p:cNvSpPr/>
          <p:nvPr/>
        </p:nvSpPr>
        <p:spPr bwMode="auto">
          <a:xfrm>
            <a:off x="2743200" y="24384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4" name="Rounded Rectangle 33"/>
          <p:cNvSpPr/>
          <p:nvPr/>
        </p:nvSpPr>
        <p:spPr bwMode="auto">
          <a:xfrm>
            <a:off x="1828800" y="4876800"/>
            <a:ext cx="6934200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5" name="Rounded Rectangle 34"/>
          <p:cNvSpPr/>
          <p:nvPr/>
        </p:nvSpPr>
        <p:spPr bwMode="auto">
          <a:xfrm>
            <a:off x="2743200" y="31242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6" name="Rounded Rectangle 35"/>
          <p:cNvSpPr/>
          <p:nvPr/>
        </p:nvSpPr>
        <p:spPr bwMode="auto">
          <a:xfrm>
            <a:off x="1828800" y="5105400"/>
            <a:ext cx="6934200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7" name="Rounded Rectangle 36"/>
          <p:cNvSpPr/>
          <p:nvPr/>
        </p:nvSpPr>
        <p:spPr bwMode="auto">
          <a:xfrm>
            <a:off x="76200" y="1905000"/>
            <a:ext cx="1600200" cy="68580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600" dirty="0" smtClean="0"/>
              <a:t>assign values to variables</a:t>
            </a:r>
            <a:endParaRPr lang="en-US" sz="1600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76200" y="1219200"/>
            <a:ext cx="1600200" cy="68580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/>
              <a:t>iterate over sequences</a:t>
            </a:r>
            <a:endParaRPr lang="en-US" sz="1600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76200" y="2590800"/>
            <a:ext cx="1600200" cy="68580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/>
              <a:t>filter expressions</a:t>
            </a:r>
            <a:endParaRPr lang="en-US" sz="1600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76200" y="3276600"/>
            <a:ext cx="1600200" cy="68580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/>
              <a:t>create XML elements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6140450" cy="809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Querying XML Data from </a:t>
            </a:r>
            <a:r>
              <a:rPr lang="en-US" dirty="0" err="1" smtClean="0"/>
              <a:t>Last.fm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 descr="xquery-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7315200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1" y="4419600"/>
            <a:ext cx="723899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  <a:cs typeface="Monaco"/>
              </a:rPr>
              <a:t>let $doc := "http://ws.audioscrobbler.com/2.0/user.gettopartist"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  <a:cs typeface="Monaco"/>
              </a:rPr>
              <a:t>for $artist in </a:t>
            </a:r>
            <a:r>
              <a:rPr lang="en-US" sz="1400" dirty="0" err="1" smtClean="0">
                <a:latin typeface="Monaco"/>
                <a:cs typeface="Monaco"/>
              </a:rPr>
              <a:t>doc($doc</a:t>
            </a:r>
            <a:r>
              <a:rPr lang="en-US" sz="1400" dirty="0" smtClean="0">
                <a:latin typeface="Monaco"/>
                <a:cs typeface="Monaco"/>
              </a:rPr>
              <a:t>)//artist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  <a:cs typeface="Monaco"/>
              </a:rPr>
              <a:t>where $artist[@rank = 2]</a:t>
            </a:r>
            <a:br>
              <a:rPr lang="en-US" sz="1400" dirty="0" smtClean="0">
                <a:latin typeface="Monaco"/>
                <a:cs typeface="Monaco"/>
              </a:rPr>
            </a:br>
            <a:r>
              <a:rPr lang="en-US" sz="1400" dirty="0" smtClean="0">
                <a:latin typeface="Monaco"/>
                <a:cs typeface="Monaco"/>
              </a:rPr>
              <a:t>return &lt;</a:t>
            </a:r>
            <a:r>
              <a:rPr lang="en-US" sz="1400" dirty="0" err="1" smtClean="0">
                <a:latin typeface="Monaco"/>
                <a:cs typeface="Monaco"/>
              </a:rPr>
              <a:t>artistData</a:t>
            </a:r>
            <a:r>
              <a:rPr lang="en-US" sz="1400" dirty="0" smtClean="0">
                <a:latin typeface="Monaco"/>
                <a:cs typeface="Monaco"/>
              </a:rPr>
              <a:t>&gt;{$artist}&lt;/</a:t>
            </a:r>
            <a:r>
              <a:rPr lang="en-US" sz="1400" dirty="0" err="1" smtClean="0">
                <a:latin typeface="Monaco"/>
                <a:cs typeface="Monaco"/>
              </a:rPr>
              <a:t>artistData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76806"/>
            <a:ext cx="182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Query: </a:t>
            </a:r>
          </a:p>
          <a:p>
            <a:r>
              <a:rPr lang="en-US" sz="1400" dirty="0" smtClean="0"/>
              <a:t>Retrieve information regarding a users'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top artists from the </a:t>
            </a:r>
          </a:p>
          <a:p>
            <a:r>
              <a:rPr lang="en-US" sz="1400" dirty="0" err="1" smtClean="0"/>
              <a:t>Last.fm</a:t>
            </a:r>
            <a:r>
              <a:rPr lang="en-US" sz="1400" dirty="0" smtClean="0"/>
              <a:t> API </a:t>
            </a:r>
            <a:endParaRPr lang="en-US" sz="1400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2754313" y="21336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1" name="Rounded Rectangle 30"/>
          <p:cNvSpPr/>
          <p:nvPr/>
        </p:nvSpPr>
        <p:spPr bwMode="auto">
          <a:xfrm>
            <a:off x="2754313" y="18288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3" name="Rounded Rectangle 32"/>
          <p:cNvSpPr/>
          <p:nvPr/>
        </p:nvSpPr>
        <p:spPr bwMode="auto">
          <a:xfrm>
            <a:off x="2743200" y="24384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5" name="Rounded Rectangle 34"/>
          <p:cNvSpPr/>
          <p:nvPr/>
        </p:nvSpPr>
        <p:spPr bwMode="auto">
          <a:xfrm>
            <a:off x="2743200" y="31242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3" name="Group 20"/>
          <p:cNvGrpSpPr/>
          <p:nvPr/>
        </p:nvGrpSpPr>
        <p:grpSpPr>
          <a:xfrm>
            <a:off x="304800" y="267030"/>
            <a:ext cx="8839199" cy="3542970"/>
            <a:chOff x="762000" y="2895600"/>
            <a:chExt cx="7543800" cy="3542970"/>
          </a:xfrm>
        </p:grpSpPr>
        <p:pic>
          <p:nvPicPr>
            <p:cNvPr id="19" name="Picture 18" descr="Screen shot 2012-04-01 at 20.34.1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2895600"/>
              <a:ext cx="7543800" cy="354297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76800" y="3200400"/>
              <a:ext cx="3269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Result for user “</a:t>
              </a:r>
              <a:r>
                <a:rPr lang="en-US" dirty="0" err="1" smtClean="0"/>
                <a:t>jacktrades</a:t>
              </a:r>
              <a:r>
                <a:rPr lang="en-US" dirty="0" smtClean="0"/>
                <a:t>” looks something like this…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645" y="1736080"/>
            <a:ext cx="7584755" cy="493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Now what about RDF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93" y="835694"/>
            <a:ext cx="8496995" cy="46815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RDF is an increasingly popular format for Data on the Web:</a:t>
            </a:r>
          </a:p>
          <a:p>
            <a:r>
              <a:rPr lang="en-US" sz="2400" dirty="0" smtClean="0"/>
              <a:t>  … lots of RDF Data is out there, ready to “query the Web”, e.g.: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4800" y="1905000"/>
            <a:ext cx="5105400" cy="2819400"/>
            <a:chOff x="304800" y="1905000"/>
            <a:chExt cx="5105400" cy="2819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905000"/>
              <a:ext cx="1724660" cy="10668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4953000" y="4267200"/>
              <a:ext cx="457200" cy="4572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1520" y="6381328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Linking Open Data cloud diagram, by Richard </a:t>
            </a:r>
            <a:r>
              <a:rPr lang="en-US" sz="1400" dirty="0" err="1" smtClean="0"/>
              <a:t>Cyganiak</a:t>
            </a:r>
            <a:r>
              <a:rPr lang="en-US" sz="1400" dirty="0" smtClean="0"/>
              <a:t> and </a:t>
            </a:r>
            <a:r>
              <a:rPr lang="en-US" sz="1400" dirty="0" err="1" smtClean="0"/>
              <a:t>Anja</a:t>
            </a:r>
            <a:r>
              <a:rPr lang="en-US" sz="1400" dirty="0" smtClean="0"/>
              <a:t> </a:t>
            </a:r>
            <a:r>
              <a:rPr lang="en-US" sz="1400" dirty="0" err="1" smtClean="0"/>
              <a:t>Jentzsch</a:t>
            </a:r>
            <a:r>
              <a:rPr lang="en-US" sz="1400" dirty="0" smtClean="0"/>
              <a:t>. </a:t>
            </a:r>
            <a:r>
              <a:rPr lang="en-US" sz="1400" dirty="0" smtClean="0">
                <a:hlinkClick r:id="rId4"/>
              </a:rPr>
              <a:t>http://lod-cloud.net/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9512" y="2060848"/>
            <a:ext cx="8763000" cy="4018677"/>
            <a:chOff x="381000" y="2133600"/>
            <a:chExt cx="8763000" cy="40186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5986" y="2133600"/>
              <a:ext cx="5918014" cy="4018677"/>
            </a:xfrm>
            <a:prstGeom prst="rect">
              <a:avLst/>
            </a:prstGeom>
          </p:spPr>
        </p:pic>
        <p:pic>
          <p:nvPicPr>
            <p:cNvPr id="15" name="Picture 14" descr="wikipedia-nightwish.png"/>
            <p:cNvPicPr>
              <a:picLocks noChangeAspect="1"/>
            </p:cNvPicPr>
            <p:nvPr/>
          </p:nvPicPr>
          <p:blipFill>
            <a:blip r:embed="rId6"/>
            <a:srcRect b="51663"/>
            <a:stretch>
              <a:fillRect/>
            </a:stretch>
          </p:blipFill>
          <p:spPr>
            <a:xfrm>
              <a:off x="381000" y="3017520"/>
              <a:ext cx="2357926" cy="3002280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 bwMode="auto">
            <a:xfrm>
              <a:off x="2514600" y="4343400"/>
              <a:ext cx="838200" cy="304800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vs. 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2660650" cy="3133725"/>
          </a:xfrm>
        </p:spPr>
        <p:txBody>
          <a:bodyPr/>
          <a:lstStyle/>
          <a:p>
            <a:r>
              <a:rPr lang="en-US" sz="1600" b="1" i="1" dirty="0" smtClean="0"/>
              <a:t>XML: </a:t>
            </a:r>
            <a:r>
              <a:rPr lang="en-US" sz="1600" i="1" dirty="0" smtClean="0"/>
              <a:t>“treelike” semi-structured Data (mostly schema-less, but “implicit” schema by tree structure… not easy to combine, e.g. how to combine </a:t>
            </a:r>
            <a:r>
              <a:rPr lang="en-US" sz="1600" i="1" dirty="0" err="1" smtClean="0"/>
              <a:t>lastfm</a:t>
            </a:r>
            <a:r>
              <a:rPr lang="en-US" sz="1600" i="1" dirty="0" smtClean="0"/>
              <a:t> data with </a:t>
            </a:r>
            <a:r>
              <a:rPr lang="en-US" sz="1600" i="1" dirty="0" err="1" smtClean="0"/>
              <a:t>wikipedia</a:t>
            </a:r>
            <a:r>
              <a:rPr lang="en-US" sz="1600" i="1" dirty="0" smtClean="0"/>
              <a:t> data?</a:t>
            </a:r>
            <a:endParaRPr lang="en-US" sz="16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Picture 8" descr="Screen shot 2012-04-01 at 20.34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6327648" cy="297180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1" name="Picture 10" descr="Screen shot 2012-04-06 at 12.52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864" y="228600"/>
            <a:ext cx="6975059" cy="4114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	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Subject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Predicate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Object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Subject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   U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B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Predicate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Object	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U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B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What's the advantages of RDF against XML (and JSON)?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124744"/>
            <a:ext cx="5334000" cy="685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Simple, declarative, graph-style format</a:t>
            </a:r>
          </a:p>
          <a:p>
            <a:r>
              <a:rPr lang="en-US" dirty="0" smtClean="0"/>
              <a:t>based on </a:t>
            </a:r>
            <a:r>
              <a:rPr lang="en-US" dirty="0" err="1" smtClean="0"/>
              <a:t>dereferenceable</a:t>
            </a:r>
            <a:r>
              <a:rPr lang="en-US" dirty="0" smtClean="0"/>
              <a:t> </a:t>
            </a:r>
            <a:r>
              <a:rPr lang="en-US" dirty="0" err="1" smtClean="0"/>
              <a:t>URIs</a:t>
            </a:r>
            <a:r>
              <a:rPr lang="en-US" dirty="0" smtClean="0"/>
              <a:t> (= Linked Data)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3" name="Oval Callout 42"/>
          <p:cNvSpPr/>
          <p:nvPr/>
        </p:nvSpPr>
        <p:spPr bwMode="auto">
          <a:xfrm>
            <a:off x="6248400" y="5791200"/>
            <a:ext cx="2895600" cy="1066800"/>
          </a:xfrm>
          <a:prstGeom prst="wedgeEllipseCallout">
            <a:avLst>
              <a:gd name="adj1" fmla="val -138953"/>
              <a:gd name="adj2" fmla="val -73555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Literals,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e.g.</a:t>
            </a: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“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Jacktrades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”</a:t>
            </a: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”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Kitee"@en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"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Китеэ”@ru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42" name="Oval Callout 41"/>
          <p:cNvSpPr/>
          <p:nvPr/>
        </p:nvSpPr>
        <p:spPr bwMode="auto">
          <a:xfrm>
            <a:off x="6019800" y="4038600"/>
            <a:ext cx="3352800" cy="1143000"/>
          </a:xfrm>
          <a:prstGeom prst="wedgeEllipseCallout">
            <a:avLst>
              <a:gd name="adj1" fmla="val -137305"/>
              <a:gd name="adj2" fmla="val -72515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Blanknode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“existential variables in the data” to express incomplete information, written as _: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or []</a:t>
            </a: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41" name="Oval Callout 40"/>
          <p:cNvSpPr/>
          <p:nvPr/>
        </p:nvSpPr>
        <p:spPr bwMode="auto">
          <a:xfrm>
            <a:off x="3962400" y="2362200"/>
            <a:ext cx="5867400" cy="1371600"/>
          </a:xfrm>
          <a:prstGeom prst="wedgeEllipseCallout">
            <a:avLst>
              <a:gd name="adj1" fmla="val -73135"/>
              <a:gd name="adj2" fmla="val 38905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URIs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, e.g.</a:t>
            </a: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http://www.w3.org/2000/01/rdf-schema#label</a:t>
            </a: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/ontology/origin</a:t>
            </a: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dbpedia.org/resource/Nightwish</a:t>
            </a:r>
            <a:endParaRPr lang="en-US" sz="16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dbpedia.org/resource/Kitee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8"/>
          <p:cNvGrpSpPr/>
          <p:nvPr/>
        </p:nvGrpSpPr>
        <p:grpSpPr>
          <a:xfrm>
            <a:off x="0" y="1428328"/>
            <a:ext cx="4114800" cy="1524000"/>
            <a:chOff x="0" y="1295400"/>
            <a:chExt cx="4114800" cy="15240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0" y="1295400"/>
              <a:ext cx="4114800" cy="15240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" charset="0"/>
              </a:endParaRPr>
            </a:p>
          </p:txBody>
        </p:sp>
        <p:grpSp>
          <p:nvGrpSpPr>
            <p:cNvPr id="8" name="Group 62"/>
            <p:cNvGrpSpPr/>
            <p:nvPr/>
          </p:nvGrpSpPr>
          <p:grpSpPr>
            <a:xfrm>
              <a:off x="0" y="1295400"/>
              <a:ext cx="3962400" cy="1261923"/>
              <a:chOff x="0" y="1295400"/>
              <a:chExt cx="3962400" cy="1261923"/>
            </a:xfrm>
          </p:grpSpPr>
          <p:grpSp>
            <p:nvGrpSpPr>
              <p:cNvPr id="9" name="Group 52"/>
              <p:cNvGrpSpPr/>
              <p:nvPr/>
            </p:nvGrpSpPr>
            <p:grpSpPr>
              <a:xfrm>
                <a:off x="0" y="1524000"/>
                <a:ext cx="2438400" cy="1033323"/>
                <a:chOff x="304800" y="1993460"/>
                <a:chExt cx="2438400" cy="1033323"/>
              </a:xfrm>
            </p:grpSpPr>
            <p:cxnSp>
              <p:nvCxnSpPr>
                <p:cNvPr id="54" name="Straight Arrow Connector 53"/>
                <p:cNvCxnSpPr>
                  <a:stCxn id="56" idx="6"/>
                  <a:endCxn id="35" idx="2"/>
                </p:cNvCxnSpPr>
                <p:nvPr/>
              </p:nvCxnSpPr>
              <p:spPr bwMode="auto">
                <a:xfrm>
                  <a:off x="1524000" y="2557323"/>
                  <a:ext cx="914400" cy="46946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10" name="Group 34"/>
                <p:cNvGrpSpPr/>
                <p:nvPr/>
              </p:nvGrpSpPr>
              <p:grpSpPr>
                <a:xfrm>
                  <a:off x="304800" y="1993460"/>
                  <a:ext cx="2438400" cy="758985"/>
                  <a:chOff x="304800" y="1993460"/>
                  <a:chExt cx="2438400" cy="758985"/>
                </a:xfrm>
              </p:grpSpPr>
              <p:sp>
                <p:nvSpPr>
                  <p:cNvPr id="56" name="Oval 55"/>
                  <p:cNvSpPr/>
                  <p:nvPr/>
                </p:nvSpPr>
                <p:spPr bwMode="auto">
                  <a:xfrm>
                    <a:off x="304800" y="2362200"/>
                    <a:ext cx="1219200" cy="39024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b="1" dirty="0" smtClean="0">
                      <a:solidFill>
                        <a:srgbClr val="3C8C93"/>
                      </a:solidFill>
                      <a:latin typeface="Courier New"/>
                      <a:cs typeface="Courier New"/>
                    </a:endParaRPr>
                  </a:p>
                </p:txBody>
              </p:sp>
              <p:cxnSp>
                <p:nvCxnSpPr>
                  <p:cNvPr id="57" name="Straight Arrow Connector 56"/>
                  <p:cNvCxnSpPr>
                    <a:stCxn id="56" idx="7"/>
                  </p:cNvCxnSpPr>
                  <p:nvPr/>
                </p:nvCxnSpPr>
                <p:spPr bwMode="auto">
                  <a:xfrm rot="5400000" flipH="1" flipV="1">
                    <a:off x="1869481" y="1545631"/>
                    <a:ext cx="349690" cy="1397748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8" name="Rectangle 57"/>
                  <p:cNvSpPr/>
                  <p:nvPr/>
                </p:nvSpPr>
                <p:spPr>
                  <a:xfrm rot="20771741">
                    <a:off x="1384013" y="1993460"/>
                    <a:ext cx="1188995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100" b="1" dirty="0" err="1" smtClean="0">
                        <a:solidFill>
                          <a:srgbClr val="3C8C93"/>
                        </a:solidFill>
                        <a:latin typeface="Courier New"/>
                        <a:cs typeface="Courier New"/>
                      </a:rPr>
                      <a:t>accountName</a:t>
                    </a:r>
                    <a:endParaRPr lang="en-US" sz="1100" b="1" dirty="0" smtClean="0">
                      <a:solidFill>
                        <a:srgbClr val="3C8C93"/>
                      </a:solidFill>
                      <a:latin typeface="Courier New"/>
                      <a:cs typeface="Courier New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 rot="262334">
                    <a:off x="1835424" y="2387961"/>
                    <a:ext cx="685800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100" b="1" dirty="0" smtClean="0">
                        <a:solidFill>
                          <a:srgbClr val="3C8C93"/>
                        </a:solidFill>
                        <a:latin typeface="Courier New"/>
                        <a:cs typeface="Courier New"/>
                      </a:rPr>
                      <a:t>likes</a:t>
                    </a:r>
                  </a:p>
                </p:txBody>
              </p:sp>
            </p:grpSp>
          </p:grpSp>
          <p:sp>
            <p:nvSpPr>
              <p:cNvPr id="61" name="Rectangle 60"/>
              <p:cNvSpPr/>
              <p:nvPr/>
            </p:nvSpPr>
            <p:spPr bwMode="auto">
              <a:xfrm>
                <a:off x="2362200" y="1295400"/>
                <a:ext cx="1600200" cy="3048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“</a:t>
                </a:r>
                <a:r>
                  <a:rPr lang="en-US" sz="1400" b="1" dirty="0" err="1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Jacktrades</a:t>
                </a:r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”</a:t>
                </a:r>
              </a:p>
            </p:txBody>
          </p:sp>
        </p:grp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4114800" y="1809328"/>
            <a:ext cx="4724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srgbClr val="3C8C93"/>
              </a:solidFill>
              <a:latin typeface="Courier New"/>
              <a:cs typeface="Courier New"/>
            </a:endParaRPr>
          </a:p>
        </p:txBody>
      </p:sp>
      <p:grpSp>
        <p:nvGrpSpPr>
          <p:cNvPr id="11" name="Group 22"/>
          <p:cNvGrpSpPr/>
          <p:nvPr/>
        </p:nvGrpSpPr>
        <p:grpSpPr>
          <a:xfrm>
            <a:off x="4648200" y="1928718"/>
            <a:ext cx="4419600" cy="490210"/>
            <a:chOff x="2819400" y="1795790"/>
            <a:chExt cx="4419600" cy="490210"/>
          </a:xfrm>
        </p:grpSpPr>
        <p:sp>
          <p:nvSpPr>
            <p:cNvPr id="24" name="Oval 23"/>
            <p:cNvSpPr/>
            <p:nvPr/>
          </p:nvSpPr>
          <p:spPr bwMode="auto">
            <a:xfrm>
              <a:off x="2819400" y="1828800"/>
              <a:ext cx="13716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err="1" smtClean="0">
                  <a:solidFill>
                    <a:srgbClr val="3C8C93"/>
                  </a:solidFill>
                  <a:latin typeface="Courier New"/>
                  <a:cs typeface="Courier New"/>
                </a:rPr>
                <a:t>Kitee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25" name="Straight Arrow Connector 24"/>
            <p:cNvCxnSpPr>
              <a:stCxn id="24" idx="6"/>
            </p:cNvCxnSpPr>
            <p:nvPr/>
          </p:nvCxnSpPr>
          <p:spPr bwMode="auto">
            <a:xfrm>
              <a:off x="4191000" y="2057400"/>
              <a:ext cx="12192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ectangle 25"/>
            <p:cNvSpPr/>
            <p:nvPr/>
          </p:nvSpPr>
          <p:spPr>
            <a:xfrm>
              <a:off x="4343400" y="1795790"/>
              <a:ext cx="6858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label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410200" y="1905000"/>
              <a:ext cx="1828800" cy="3048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smtClean="0">
                  <a:solidFill>
                    <a:srgbClr val="3366FF"/>
                  </a:solidFill>
                  <a:latin typeface="Courier New"/>
                  <a:cs typeface="Courier New"/>
                </a:rPr>
                <a:t>”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Kitee</a:t>
              </a:r>
              <a:r>
                <a:rPr lang="en-US" sz="1400" b="1" dirty="0" err="1" smtClean="0">
                  <a:solidFill>
                    <a:srgbClr val="3366FF"/>
                  </a:solidFill>
                  <a:latin typeface="Courier New"/>
                  <a:cs typeface="Courier New"/>
                </a:rPr>
                <a:t>”@en</a:t>
              </a:r>
              <a:endParaRPr lang="en-US" sz="1400" b="1" dirty="0" smtClean="0">
                <a:solidFill>
                  <a:srgbClr val="3366FF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5666278" y="1275928"/>
            <a:ext cx="2410922" cy="784920"/>
            <a:chOff x="3837478" y="1143000"/>
            <a:chExt cx="2410922" cy="784920"/>
          </a:xfrm>
        </p:grpSpPr>
        <p:sp>
          <p:nvSpPr>
            <p:cNvPr id="29" name="Oval 28"/>
            <p:cNvSpPr/>
            <p:nvPr/>
          </p:nvSpPr>
          <p:spPr bwMode="auto">
            <a:xfrm>
              <a:off x="5029200" y="1143000"/>
              <a:ext cx="1219200" cy="3810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Finland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0" name="Straight Arrow Connector 29"/>
            <p:cNvCxnSpPr>
              <a:endCxn id="29" idx="3"/>
            </p:cNvCxnSpPr>
            <p:nvPr/>
          </p:nvCxnSpPr>
          <p:spPr bwMode="auto">
            <a:xfrm flipV="1">
              <a:off x="4111352" y="1468204"/>
              <a:ext cx="1096396" cy="459716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Rectangle 30"/>
            <p:cNvSpPr/>
            <p:nvPr/>
          </p:nvSpPr>
          <p:spPr>
            <a:xfrm rot="20422953">
              <a:off x="3837478" y="1395515"/>
              <a:ext cx="125696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country</a:t>
              </a:r>
            </a:p>
          </p:txBody>
        </p:sp>
      </p:grpSp>
      <p:grpSp>
        <p:nvGrpSpPr>
          <p:cNvPr id="13" name="Group 31"/>
          <p:cNvGrpSpPr/>
          <p:nvPr/>
        </p:nvGrpSpPr>
        <p:grpSpPr>
          <a:xfrm>
            <a:off x="2133600" y="2126388"/>
            <a:ext cx="4800600" cy="825940"/>
            <a:chOff x="304800" y="1993460"/>
            <a:chExt cx="4800600" cy="825940"/>
          </a:xfrm>
        </p:grpSpPr>
        <p:cxnSp>
          <p:nvCxnSpPr>
            <p:cNvPr id="33" name="Straight Arrow Connector 32"/>
            <p:cNvCxnSpPr>
              <a:stCxn id="35" idx="6"/>
              <a:endCxn id="38" idx="1"/>
            </p:cNvCxnSpPr>
            <p:nvPr/>
          </p:nvCxnSpPr>
          <p:spPr bwMode="auto">
            <a:xfrm>
              <a:off x="1524000" y="2557323"/>
              <a:ext cx="1219200" cy="109677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4" name="Group 34"/>
            <p:cNvGrpSpPr/>
            <p:nvPr/>
          </p:nvGrpSpPr>
          <p:grpSpPr>
            <a:xfrm>
              <a:off x="304800" y="1993460"/>
              <a:ext cx="4800600" cy="825940"/>
              <a:chOff x="304800" y="1993460"/>
              <a:chExt cx="4800600" cy="825940"/>
            </a:xfrm>
          </p:grpSpPr>
          <p:sp>
            <p:nvSpPr>
              <p:cNvPr id="35" name="Oval 34"/>
              <p:cNvSpPr/>
              <p:nvPr/>
            </p:nvSpPr>
            <p:spPr bwMode="auto">
              <a:xfrm>
                <a:off x="304800" y="2362200"/>
                <a:ext cx="1219200" cy="390245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200" b="1" dirty="0" err="1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Nightwish</a:t>
                </a:r>
                <a:endParaRPr lang="en-US" sz="1200" b="1" dirty="0" smtClean="0">
                  <a:solidFill>
                    <a:srgbClr val="3C8C93"/>
                  </a:solidFill>
                  <a:latin typeface="Courier New"/>
                  <a:cs typeface="Courier New"/>
                </a:endParaRPr>
              </a:p>
            </p:txBody>
          </p:sp>
          <p:cxnSp>
            <p:nvCxnSpPr>
              <p:cNvPr id="36" name="Straight Arrow Connector 35"/>
              <p:cNvCxnSpPr>
                <a:stCxn id="35" idx="7"/>
                <a:endCxn id="24" idx="2"/>
              </p:cNvCxnSpPr>
              <p:nvPr/>
            </p:nvCxnSpPr>
            <p:spPr bwMode="auto">
              <a:xfrm flipV="1">
                <a:off x="1345452" y="2129408"/>
                <a:ext cx="1473948" cy="28994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7" name="Rectangle 36"/>
              <p:cNvSpPr/>
              <p:nvPr/>
            </p:nvSpPr>
            <p:spPr>
              <a:xfrm rot="20771741">
                <a:off x="1384013" y="1993460"/>
                <a:ext cx="118899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origin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743200" y="2514600"/>
                <a:ext cx="2362200" cy="3048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“</a:t>
                </a:r>
                <a:r>
                  <a:rPr lang="en-US" sz="1400" b="1" dirty="0" err="1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Nightwish</a:t>
                </a:r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”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262334">
                <a:off x="1835424" y="2387961"/>
                <a:ext cx="68580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label</a:t>
                </a:r>
              </a:p>
            </p:txBody>
          </p:sp>
        </p:grpSp>
      </p:grpSp>
      <p:sp>
        <p:nvSpPr>
          <p:cNvPr id="44" name="Rectangle 43"/>
          <p:cNvSpPr/>
          <p:nvPr/>
        </p:nvSpPr>
        <p:spPr bwMode="auto">
          <a:xfrm rot="21112964">
            <a:off x="46203" y="3362887"/>
            <a:ext cx="3321925" cy="6535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Various syntaxes, RDF/XML, Turtle, N3,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RDFa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0" y="4323928"/>
            <a:ext cx="9144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dbpedia.org/resource/Nightwish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/property/origin&gt; 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                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dbpedia.org/resource/Kitee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/resource/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Kitee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&lt;http://www.w3.org/2000/01/rdf-schema#label&gt;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	  	       ”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Kitee”@es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.</a:t>
            </a:r>
          </a:p>
          <a:p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&lt;http://xmlns.com/foaf/0.1/accountName&gt;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“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Jacktrades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" 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graph.facebook.com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/likes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dbpedia.org/resource/Nightwish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&gt;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.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0" y="5543128"/>
            <a:ext cx="8153400" cy="838200"/>
          </a:xfrm>
          <a:prstGeom prst="rect">
            <a:avLst/>
          </a:prstGeom>
          <a:solidFill>
            <a:schemeClr val="tx2"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0" y="4247728"/>
            <a:ext cx="8153400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What's the advantages of RDF against XML (and JSON)?</a:t>
            </a:r>
            <a:endParaRPr lang="en-US" sz="2800" dirty="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1619672" y="908720"/>
            <a:ext cx="7272808" cy="685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Easily combinable! RDF data can simply be merged!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4" grpId="0" animBg="1"/>
      <p:bldP spid="40" grpId="0" animBg="1"/>
      <p:bldP spid="67" grpId="0" animBg="1"/>
      <p:bldP spid="68" grpId="0" animBg="1"/>
      <p:bldP spid="4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750" y="258763"/>
            <a:ext cx="6140450" cy="505941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7504" y="764704"/>
            <a:ext cx="8892480" cy="4681538"/>
          </a:xfrm>
        </p:spPr>
        <p:txBody>
          <a:bodyPr>
            <a:noAutofit/>
          </a:bodyPr>
          <a:lstStyle/>
          <a:p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smtClean="0"/>
              <a:t>Java </a:t>
            </a:r>
            <a:r>
              <a:rPr lang="de-DE" sz="1800" dirty="0" err="1"/>
              <a:t>installed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a </a:t>
            </a:r>
            <a:r>
              <a:rPr lang="de-DE" sz="1800" dirty="0" err="1"/>
              <a:t>console</a:t>
            </a:r>
            <a:r>
              <a:rPr lang="de-DE" sz="1800" dirty="0"/>
              <a:t> </a:t>
            </a:r>
            <a:r>
              <a:rPr lang="de-DE" sz="1800" dirty="0" smtClean="0"/>
              <a:t>... I </a:t>
            </a:r>
            <a:r>
              <a:rPr lang="de-DE" sz="1800" dirty="0" err="1"/>
              <a:t>have</a:t>
            </a:r>
            <a:r>
              <a:rPr lang="de-DE" sz="1800" dirty="0"/>
              <a:t> Java 1.7 on </a:t>
            </a:r>
            <a:r>
              <a:rPr lang="de-DE" sz="1800" dirty="0" err="1"/>
              <a:t>my</a:t>
            </a:r>
            <a:r>
              <a:rPr lang="de-DE" sz="1800" dirty="0"/>
              <a:t> </a:t>
            </a:r>
            <a:r>
              <a:rPr lang="de-DE" sz="1800" dirty="0" err="1" smtClean="0"/>
              <a:t>machine</a:t>
            </a:r>
            <a:r>
              <a:rPr lang="de-DE" sz="1800" dirty="0" smtClean="0"/>
              <a:t> (Mac OS X)</a:t>
            </a:r>
          </a:p>
          <a:p>
            <a:pPr marL="0" indent="0">
              <a:buNone/>
            </a:pPr>
            <a:endParaRPr lang="de-DE" sz="1200" dirty="0" smtClean="0"/>
          </a:p>
          <a:p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need</a:t>
            </a:r>
            <a:r>
              <a:rPr lang="de-DE" sz="1800" dirty="0" smtClean="0"/>
              <a:t> a </a:t>
            </a:r>
            <a:r>
              <a:rPr lang="de-DE" sz="1800" b="1" dirty="0" smtClean="0"/>
              <a:t>SPARQL </a:t>
            </a:r>
            <a:r>
              <a:rPr lang="de-DE" sz="1800" dirty="0" err="1" smtClean="0"/>
              <a:t>engine</a:t>
            </a:r>
            <a:r>
              <a:rPr lang="de-DE" sz="1800" dirty="0"/>
              <a:t>:</a:t>
            </a:r>
            <a:endParaRPr lang="de-DE" sz="1800" dirty="0" smtClean="0"/>
          </a:p>
          <a:p>
            <a:pPr marL="685800" lvl="1">
              <a:buFontTx/>
              <a:buChar char="-"/>
            </a:pPr>
            <a:r>
              <a:rPr lang="de-DE" sz="1600" dirty="0" smtClean="0"/>
              <a:t>Jena/</a:t>
            </a:r>
            <a:r>
              <a:rPr lang="de-DE" sz="1600" dirty="0"/>
              <a:t>ARQ : </a:t>
            </a:r>
            <a:r>
              <a:rPr lang="de-DE" sz="1600" dirty="0">
                <a:hlinkClick r:id="rId2"/>
              </a:rPr>
              <a:t>http://jena.apache.org/download</a:t>
            </a:r>
            <a:r>
              <a:rPr lang="de-DE" sz="1600" dirty="0" smtClean="0">
                <a:hlinkClick r:id="rId2"/>
              </a:rPr>
              <a:t>/</a:t>
            </a:r>
            <a:r>
              <a:rPr lang="de-DE" sz="1600" dirty="0" smtClean="0"/>
              <a:t> ... </a:t>
            </a:r>
            <a:r>
              <a:rPr lang="de-DE" sz="1600" dirty="0" err="1" smtClean="0"/>
              <a:t>Latest</a:t>
            </a:r>
            <a:r>
              <a:rPr lang="de-DE" sz="1600" dirty="0" smtClean="0"/>
              <a:t> </a:t>
            </a:r>
            <a:r>
              <a:rPr lang="de-DE" sz="1600" dirty="0" err="1" smtClean="0"/>
              <a:t>version</a:t>
            </a:r>
            <a:r>
              <a:rPr lang="de-DE" sz="1600" dirty="0" smtClean="0"/>
              <a:t>: 2.12.0</a:t>
            </a:r>
          </a:p>
          <a:p>
            <a:pPr marL="685800" lvl="1">
              <a:buFontTx/>
              <a:buChar char="-"/>
            </a:pPr>
            <a:r>
              <a:rPr lang="de-DE" sz="1600" dirty="0"/>
              <a:t>S</a:t>
            </a:r>
            <a:r>
              <a:rPr lang="de-DE" sz="1600" dirty="0" smtClean="0"/>
              <a:t>et </a:t>
            </a:r>
            <a:r>
              <a:rPr lang="de-DE" sz="1600" dirty="0" err="1" smtClean="0"/>
              <a:t>path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/>
              <a:t> </a:t>
            </a:r>
            <a:r>
              <a:rPr lang="de-DE" sz="1600" dirty="0" smtClean="0"/>
              <a:t>Jena </a:t>
            </a:r>
            <a:r>
              <a:rPr lang="de-DE" sz="1600" dirty="0" err="1" smtClean="0"/>
              <a:t>directory</a:t>
            </a:r>
            <a:r>
              <a:rPr lang="de-DE" sz="1600" dirty="0" smtClean="0"/>
              <a:t>,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me</a:t>
            </a:r>
            <a:r>
              <a:rPr lang="de-DE" sz="1600" dirty="0" smtClean="0"/>
              <a:t> (Linux/</a:t>
            </a:r>
            <a:r>
              <a:rPr lang="de-DE" sz="1600" dirty="0" err="1" smtClean="0"/>
              <a:t>Bash</a:t>
            </a:r>
            <a:r>
              <a:rPr lang="de-DE" sz="1600" dirty="0" smtClean="0"/>
              <a:t>) </a:t>
            </a:r>
            <a:r>
              <a:rPr lang="de-DE" sz="1600" dirty="0" err="1" smtClean="0"/>
              <a:t>this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:</a:t>
            </a:r>
          </a:p>
          <a:p>
            <a:pPr marL="400050" lvl="1" indent="0">
              <a:buNone/>
            </a:pPr>
            <a:r>
              <a:rPr lang="de-DE" sz="900" dirty="0">
                <a:latin typeface="Courier New"/>
                <a:cs typeface="Courier New"/>
              </a:rPr>
              <a:t>	</a:t>
            </a:r>
            <a:r>
              <a:rPr lang="de-DE" sz="900" dirty="0" smtClean="0">
                <a:latin typeface="Courier New"/>
                <a:cs typeface="Courier New"/>
              </a:rPr>
              <a:t>	</a:t>
            </a:r>
            <a:r>
              <a:rPr lang="de-DE" sz="900" dirty="0" err="1" smtClean="0">
                <a:latin typeface="Courier New"/>
                <a:cs typeface="Courier New"/>
              </a:rPr>
              <a:t>export</a:t>
            </a:r>
            <a:r>
              <a:rPr lang="de-DE" sz="900" dirty="0" smtClean="0">
                <a:latin typeface="Courier New"/>
                <a:cs typeface="Courier New"/>
              </a:rPr>
              <a:t> </a:t>
            </a:r>
            <a:r>
              <a:rPr lang="de-DE" sz="900" dirty="0">
                <a:latin typeface="Courier New"/>
                <a:cs typeface="Courier New"/>
              </a:rPr>
              <a:t>JENAROOT=/Users/</a:t>
            </a:r>
            <a:r>
              <a:rPr lang="de-DE" sz="900" dirty="0" err="1">
                <a:latin typeface="Courier New"/>
                <a:cs typeface="Courier New"/>
              </a:rPr>
              <a:t>apollere</a:t>
            </a:r>
            <a:r>
              <a:rPr lang="de-DE" sz="900" dirty="0">
                <a:latin typeface="Courier New"/>
                <a:cs typeface="Courier New"/>
              </a:rPr>
              <a:t>/</a:t>
            </a:r>
            <a:r>
              <a:rPr lang="de-DE" sz="900" dirty="0" err="1">
                <a:latin typeface="Courier New"/>
                <a:cs typeface="Courier New"/>
              </a:rPr>
              <a:t>software</a:t>
            </a:r>
            <a:r>
              <a:rPr lang="de-DE" sz="900" dirty="0">
                <a:latin typeface="Courier New"/>
                <a:cs typeface="Courier New"/>
              </a:rPr>
              <a:t>/apache-jena-</a:t>
            </a:r>
            <a:r>
              <a:rPr lang="de-DE" sz="900" dirty="0" smtClean="0">
                <a:latin typeface="Courier New"/>
                <a:cs typeface="Courier New"/>
              </a:rPr>
              <a:t>2.12.0</a:t>
            </a:r>
          </a:p>
          <a:p>
            <a:pPr marL="400050" lvl="1" indent="0">
              <a:buNone/>
            </a:pPr>
            <a:r>
              <a:rPr lang="de-DE" sz="900" dirty="0">
                <a:latin typeface="Courier New"/>
                <a:cs typeface="Courier New"/>
              </a:rPr>
              <a:t>	</a:t>
            </a:r>
            <a:r>
              <a:rPr lang="de-DE" sz="900" dirty="0" smtClean="0">
                <a:latin typeface="Courier New"/>
                <a:cs typeface="Courier New"/>
              </a:rPr>
              <a:t>	</a:t>
            </a:r>
            <a:r>
              <a:rPr lang="de-DE" sz="900" dirty="0" err="1" smtClean="0">
                <a:latin typeface="Courier New"/>
                <a:cs typeface="Courier New"/>
              </a:rPr>
              <a:t>export</a:t>
            </a:r>
            <a:r>
              <a:rPr lang="de-DE" sz="900" dirty="0" smtClean="0">
                <a:latin typeface="Courier New"/>
                <a:cs typeface="Courier New"/>
              </a:rPr>
              <a:t> PATH=$JENAROOT/bin:$PATH</a:t>
            </a:r>
          </a:p>
          <a:p>
            <a:pPr lvl="1"/>
            <a:r>
              <a:rPr lang="de-DE" sz="1400" dirty="0" smtClean="0"/>
              <a:t>Test (</a:t>
            </a:r>
            <a:r>
              <a:rPr lang="de-DE" sz="1400" dirty="0" err="1" smtClean="0"/>
              <a:t>run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console</a:t>
            </a:r>
            <a:r>
              <a:rPr lang="de-DE" sz="1400" dirty="0" smtClean="0"/>
              <a:t>):</a:t>
            </a:r>
            <a:endParaRPr lang="de-DE" sz="1400" dirty="0"/>
          </a:p>
          <a:p>
            <a:pPr marL="0" indent="0">
              <a:buNone/>
            </a:pPr>
            <a:r>
              <a:rPr lang="de-DE" sz="800" dirty="0" smtClean="0">
                <a:latin typeface="Courier New"/>
                <a:cs typeface="Courier New"/>
              </a:rPr>
              <a:t>	</a:t>
            </a:r>
            <a:r>
              <a:rPr lang="de-DE" sz="800" dirty="0" err="1" smtClean="0">
                <a:latin typeface="Courier New"/>
                <a:cs typeface="Courier New"/>
              </a:rPr>
              <a:t>arq</a:t>
            </a:r>
            <a:r>
              <a:rPr lang="de-DE" sz="800" dirty="0" smtClean="0">
                <a:latin typeface="Courier New"/>
                <a:cs typeface="Courier New"/>
              </a:rPr>
              <a:t> </a:t>
            </a:r>
            <a:r>
              <a:rPr lang="de-DE" sz="800" dirty="0">
                <a:latin typeface="Courier New"/>
                <a:cs typeface="Courier New"/>
              </a:rPr>
              <a:t>--</a:t>
            </a:r>
            <a:r>
              <a:rPr lang="de-DE" sz="800" dirty="0" err="1">
                <a:latin typeface="Courier New"/>
                <a:cs typeface="Courier New"/>
              </a:rPr>
              <a:t>query</a:t>
            </a:r>
            <a:r>
              <a:rPr lang="de-DE" sz="800" dirty="0">
                <a:latin typeface="Courier New"/>
                <a:cs typeface="Courier New"/>
              </a:rPr>
              <a:t> http://</a:t>
            </a:r>
            <a:r>
              <a:rPr lang="de-DE" sz="800" dirty="0" err="1">
                <a:latin typeface="Courier New"/>
                <a:cs typeface="Courier New"/>
              </a:rPr>
              <a:t>www.polleres.net</a:t>
            </a:r>
            <a:r>
              <a:rPr lang="de-DE" sz="800" dirty="0">
                <a:latin typeface="Courier New"/>
                <a:cs typeface="Courier New"/>
              </a:rPr>
              <a:t>/20140826xsparql_st.etienne/</a:t>
            </a:r>
            <a:r>
              <a:rPr lang="de-DE" sz="800" dirty="0" err="1">
                <a:latin typeface="Courier New"/>
                <a:cs typeface="Courier New"/>
              </a:rPr>
              <a:t>sparql</a:t>
            </a:r>
            <a:r>
              <a:rPr lang="de-DE" sz="800" dirty="0">
                <a:latin typeface="Courier New"/>
                <a:cs typeface="Courier New"/>
              </a:rPr>
              <a:t>/</a:t>
            </a:r>
            <a:r>
              <a:rPr lang="de-DE" sz="800" dirty="0" err="1">
                <a:latin typeface="Courier New"/>
                <a:cs typeface="Courier New"/>
              </a:rPr>
              <a:t>test.rq</a:t>
            </a:r>
            <a:r>
              <a:rPr lang="de-DE" sz="800" dirty="0">
                <a:latin typeface="Courier New"/>
                <a:cs typeface="Courier New"/>
              </a:rPr>
              <a:t>  </a:t>
            </a:r>
            <a:r>
              <a:rPr lang="de-DE" sz="800" dirty="0" smtClean="0">
                <a:latin typeface="Courier New"/>
                <a:cs typeface="Courier New"/>
              </a:rPr>
              <a:t>-</a:t>
            </a:r>
            <a:r>
              <a:rPr lang="de-DE" sz="800" dirty="0">
                <a:latin typeface="Courier New"/>
                <a:cs typeface="Courier New"/>
              </a:rPr>
              <a:t>-</a:t>
            </a:r>
            <a:r>
              <a:rPr lang="de-DE" sz="800" dirty="0" err="1">
                <a:latin typeface="Courier New"/>
                <a:cs typeface="Courier New"/>
              </a:rPr>
              <a:t>data</a:t>
            </a:r>
            <a:r>
              <a:rPr lang="de-DE" sz="800" dirty="0">
                <a:latin typeface="Courier New"/>
                <a:cs typeface="Courier New"/>
              </a:rPr>
              <a:t> http://</a:t>
            </a:r>
            <a:r>
              <a:rPr lang="de-DE" sz="800" dirty="0" err="1">
                <a:latin typeface="Courier New"/>
                <a:cs typeface="Courier New"/>
              </a:rPr>
              <a:t>www.polleres.net</a:t>
            </a:r>
            <a:r>
              <a:rPr lang="de-DE" sz="800" dirty="0">
                <a:latin typeface="Courier New"/>
                <a:cs typeface="Courier New"/>
              </a:rPr>
              <a:t>/20140826xsparql_st.etienne/</a:t>
            </a:r>
            <a:r>
              <a:rPr lang="de-DE" sz="800" dirty="0" err="1">
                <a:latin typeface="Courier New"/>
                <a:cs typeface="Courier New"/>
              </a:rPr>
              <a:t>sparql</a:t>
            </a:r>
            <a:r>
              <a:rPr lang="de-DE" sz="800" dirty="0">
                <a:latin typeface="Courier New"/>
                <a:cs typeface="Courier New"/>
              </a:rPr>
              <a:t>/</a:t>
            </a:r>
            <a:r>
              <a:rPr lang="de-DE" sz="800" dirty="0" err="1" smtClean="0">
                <a:latin typeface="Courier New"/>
                <a:cs typeface="Courier New"/>
              </a:rPr>
              <a:t>test.ttl</a:t>
            </a:r>
            <a:endParaRPr lang="de-DE" sz="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de-DE" sz="1400" dirty="0" smtClean="0"/>
          </a:p>
          <a:p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b="1" dirty="0"/>
              <a:t>XSPARQL </a:t>
            </a:r>
            <a:r>
              <a:rPr lang="de-DE" sz="1800" dirty="0" err="1"/>
              <a:t>commandline</a:t>
            </a:r>
            <a:r>
              <a:rPr lang="de-DE" sz="1800" dirty="0"/>
              <a:t> </a:t>
            </a:r>
            <a:r>
              <a:rPr lang="de-DE" sz="1800" dirty="0" err="1"/>
              <a:t>tool</a:t>
            </a:r>
            <a:r>
              <a:rPr lang="de-DE" sz="1800" dirty="0"/>
              <a:t> (XSPARQL </a:t>
            </a:r>
            <a:r>
              <a:rPr lang="de-DE" sz="1800" dirty="0" err="1"/>
              <a:t>combines</a:t>
            </a:r>
            <a:r>
              <a:rPr lang="de-DE" sz="1800" dirty="0"/>
              <a:t> SPARQL &amp; </a:t>
            </a:r>
            <a:r>
              <a:rPr lang="de-DE" sz="1800" dirty="0" err="1"/>
              <a:t>XQuery</a:t>
            </a:r>
            <a:r>
              <a:rPr lang="de-DE" sz="1800" dirty="0"/>
              <a:t>):</a:t>
            </a:r>
          </a:p>
          <a:p>
            <a:pPr lvl="1"/>
            <a:r>
              <a:rPr lang="de-DE" sz="1800" dirty="0" err="1"/>
              <a:t>download</a:t>
            </a:r>
            <a:r>
              <a:rPr lang="de-DE" sz="1800" dirty="0"/>
              <a:t>: </a:t>
            </a:r>
            <a:r>
              <a:rPr lang="de-DE" sz="1800" dirty="0">
                <a:hlinkClick r:id="rId3"/>
              </a:rPr>
              <a:t>http://sourceforge.net/projects/xsparql/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simply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link </a:t>
            </a:r>
            <a:r>
              <a:rPr lang="de-DE" sz="1800" dirty="0">
                <a:hlinkClick r:id="rId4"/>
              </a:rPr>
              <a:t>here</a:t>
            </a:r>
            <a:endParaRPr lang="de-DE" sz="1800" dirty="0"/>
          </a:p>
          <a:p>
            <a:pPr lvl="1"/>
            <a:r>
              <a:rPr lang="de-DE" sz="1600" dirty="0" err="1"/>
              <a:t>test</a:t>
            </a:r>
            <a:r>
              <a:rPr lang="de-DE" sz="1600" dirty="0"/>
              <a:t>: </a:t>
            </a:r>
            <a:r>
              <a:rPr lang="de-DE" sz="1600" dirty="0" err="1"/>
              <a:t>download</a:t>
            </a:r>
            <a:r>
              <a:rPr lang="de-DE" sz="1600" dirty="0"/>
              <a:t> </a:t>
            </a:r>
            <a:r>
              <a:rPr lang="de-DE" sz="1600" dirty="0" err="1"/>
              <a:t>testquery</a:t>
            </a:r>
            <a:r>
              <a:rPr lang="de-DE" sz="1600" dirty="0"/>
              <a:t> </a:t>
            </a:r>
            <a:r>
              <a:rPr lang="de-DE" sz="1600" dirty="0" err="1"/>
              <a:t>at</a:t>
            </a:r>
            <a:r>
              <a:rPr lang="de-DE" sz="1600" dirty="0"/>
              <a:t> </a:t>
            </a:r>
            <a:r>
              <a:rPr lang="de-DE" sz="800" dirty="0">
                <a:hlinkClick r:id="rId5"/>
              </a:rPr>
              <a:t>http://www.polleres.net/20140826xsparql_st.etienne/xsparql/test.xsparql</a:t>
            </a:r>
            <a:endParaRPr lang="de-DE" sz="800" dirty="0"/>
          </a:p>
          <a:p>
            <a:pPr marL="0" lvl="1" indent="0">
              <a:buClrTx/>
              <a:buNone/>
            </a:pPr>
            <a:r>
              <a:rPr lang="de-DE" sz="1600" dirty="0"/>
              <a:t>	</a:t>
            </a:r>
            <a:r>
              <a:rPr lang="de-DE" sz="900" dirty="0" err="1">
                <a:latin typeface="Courier New"/>
                <a:cs typeface="Courier New"/>
              </a:rPr>
              <a:t>java</a:t>
            </a:r>
            <a:r>
              <a:rPr lang="de-DE" sz="900" dirty="0">
                <a:latin typeface="Courier New"/>
                <a:cs typeface="Courier New"/>
              </a:rPr>
              <a:t> -</a:t>
            </a:r>
            <a:r>
              <a:rPr lang="de-DE" sz="900" dirty="0" err="1">
                <a:latin typeface="Courier New"/>
                <a:cs typeface="Courier New"/>
              </a:rPr>
              <a:t>jar</a:t>
            </a:r>
            <a:r>
              <a:rPr lang="de-DE" sz="900" dirty="0">
                <a:latin typeface="Courier New"/>
                <a:cs typeface="Courier New"/>
              </a:rPr>
              <a:t> </a:t>
            </a:r>
            <a:r>
              <a:rPr lang="de-DE" sz="900" dirty="0" err="1">
                <a:latin typeface="Courier New"/>
                <a:cs typeface="Courier New"/>
              </a:rPr>
              <a:t>xsparql-cli.jar</a:t>
            </a:r>
            <a:r>
              <a:rPr lang="de-DE" sz="900" dirty="0">
                <a:latin typeface="Courier New"/>
                <a:cs typeface="Courier New"/>
              </a:rPr>
              <a:t> </a:t>
            </a:r>
            <a:r>
              <a:rPr lang="de-DE" sz="900" dirty="0" err="1">
                <a:latin typeface="Courier New"/>
                <a:cs typeface="Courier New"/>
              </a:rPr>
              <a:t>test.xsparql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endParaRPr lang="de-DE" sz="1400" dirty="0" smtClean="0"/>
          </a:p>
          <a:p>
            <a:r>
              <a:rPr lang="de-DE" sz="1800" dirty="0" err="1" smtClean="0"/>
              <a:t>We</a:t>
            </a:r>
            <a:r>
              <a:rPr lang="de-DE" sz="1800" dirty="0" smtClean="0"/>
              <a:t> *</a:t>
            </a:r>
            <a:r>
              <a:rPr lang="de-DE" sz="1800" dirty="0" err="1" smtClean="0"/>
              <a:t>might</a:t>
            </a:r>
            <a:r>
              <a:rPr lang="de-DE" sz="1800" dirty="0" smtClean="0"/>
              <a:t>* </a:t>
            </a:r>
            <a:r>
              <a:rPr lang="de-DE" sz="1800" dirty="0" err="1" smtClean="0"/>
              <a:t>need</a:t>
            </a:r>
            <a:r>
              <a:rPr lang="de-DE" sz="1800" dirty="0" smtClean="0"/>
              <a:t> an </a:t>
            </a:r>
            <a:r>
              <a:rPr lang="de-DE" sz="1800" b="1" dirty="0" err="1" smtClean="0"/>
              <a:t>XQuery</a:t>
            </a:r>
            <a:r>
              <a:rPr lang="de-DE" sz="1800" b="1" dirty="0" smtClean="0"/>
              <a:t> &amp; XSLT </a:t>
            </a:r>
            <a:r>
              <a:rPr lang="de-DE" sz="1800" dirty="0" err="1" smtClean="0"/>
              <a:t>processor</a:t>
            </a:r>
            <a:r>
              <a:rPr lang="de-DE" sz="1800" dirty="0" smtClean="0"/>
              <a:t>: </a:t>
            </a:r>
          </a:p>
          <a:p>
            <a:pPr lvl="1"/>
            <a:r>
              <a:rPr lang="de-DE" sz="1600" dirty="0" smtClean="0"/>
              <a:t>e.g. </a:t>
            </a:r>
            <a:r>
              <a:rPr lang="de-DE" sz="1600" dirty="0" err="1" smtClean="0"/>
              <a:t>Saxon</a:t>
            </a:r>
            <a:r>
              <a:rPr lang="de-DE" sz="1600" dirty="0" smtClean="0"/>
              <a:t>:  </a:t>
            </a:r>
            <a:r>
              <a:rPr lang="de-DE" sz="1400" dirty="0" smtClean="0">
                <a:hlinkClick r:id="rId6"/>
              </a:rPr>
              <a:t>http:</a:t>
            </a:r>
            <a:r>
              <a:rPr lang="de-DE" sz="1400" dirty="0">
                <a:hlinkClick r:id="rId6"/>
              </a:rPr>
              <a:t>//sourceforge.net/projects/saxon/files/Saxon-HE/9.5/SaxonHE9-5-1-7J.zip/</a:t>
            </a:r>
            <a:r>
              <a:rPr lang="de-DE" sz="1400" dirty="0" smtClean="0">
                <a:hlinkClick r:id="rId6"/>
              </a:rPr>
              <a:t>download</a:t>
            </a:r>
            <a:r>
              <a:rPr lang="de-DE" sz="1400" dirty="0" smtClean="0"/>
              <a:t> </a:t>
            </a:r>
            <a:r>
              <a:rPr lang="de-DE" sz="1600" dirty="0" smtClean="0"/>
              <a:t> </a:t>
            </a:r>
          </a:p>
          <a:p>
            <a:pPr marL="457200" lvl="1" indent="0">
              <a:buNone/>
            </a:pPr>
            <a:r>
              <a:rPr lang="de-DE" sz="1600" dirty="0" smtClean="0"/>
              <a:t>      (Open Source </a:t>
            </a:r>
            <a:r>
              <a:rPr lang="de-DE" sz="1600" dirty="0" err="1" smtClean="0"/>
              <a:t>version</a:t>
            </a:r>
            <a:r>
              <a:rPr lang="de-DE" sz="1600" dirty="0" smtClean="0"/>
              <a:t>, </a:t>
            </a:r>
            <a:r>
              <a:rPr lang="de-DE" sz="1600" dirty="0" err="1" smtClean="0"/>
              <a:t>version</a:t>
            </a:r>
            <a:r>
              <a:rPr lang="de-DE" sz="1600" dirty="0" smtClean="0"/>
              <a:t> 9.5.1.7)</a:t>
            </a:r>
          </a:p>
          <a:p>
            <a:pPr lvl="1"/>
            <a:r>
              <a:rPr lang="de-DE" sz="1600" dirty="0"/>
              <a:t>T</a:t>
            </a:r>
            <a:r>
              <a:rPr lang="de-DE" sz="1600" dirty="0" smtClean="0"/>
              <a:t>est: </a:t>
            </a:r>
            <a:r>
              <a:rPr lang="de-DE" sz="1600" dirty="0" err="1" smtClean="0"/>
              <a:t>download</a:t>
            </a:r>
            <a:r>
              <a:rPr lang="de-DE" sz="1600" dirty="0" smtClean="0"/>
              <a:t> </a:t>
            </a:r>
            <a:r>
              <a:rPr lang="de-DE" sz="1600" dirty="0" err="1" smtClean="0"/>
              <a:t>testquery</a:t>
            </a:r>
            <a:r>
              <a:rPr lang="de-DE" sz="1600" dirty="0" smtClean="0"/>
              <a:t> </a:t>
            </a:r>
            <a:r>
              <a:rPr lang="de-DE" sz="1600" dirty="0" err="1" smtClean="0"/>
              <a:t>at</a:t>
            </a:r>
            <a:r>
              <a:rPr lang="de-DE" sz="2000" dirty="0" smtClean="0"/>
              <a:t> </a:t>
            </a:r>
            <a:r>
              <a:rPr lang="de-DE" sz="1000" dirty="0" smtClean="0"/>
              <a:t>http:</a:t>
            </a:r>
            <a:r>
              <a:rPr lang="de-DE" sz="1000" dirty="0"/>
              <a:t>/</a:t>
            </a:r>
            <a:r>
              <a:rPr lang="de-DE" sz="1000" dirty="0" smtClean="0"/>
              <a:t>/www.polleres.net/20140826xsparql_st.etienne/</a:t>
            </a:r>
            <a:r>
              <a:rPr lang="de-DE" sz="1000" dirty="0" err="1" smtClean="0"/>
              <a:t>xsparql</a:t>
            </a:r>
            <a:r>
              <a:rPr lang="de-DE" sz="1000" dirty="0" smtClean="0"/>
              <a:t>/</a:t>
            </a:r>
            <a:r>
              <a:rPr lang="de-DE" sz="1000" dirty="0"/>
              <a:t>query1.</a:t>
            </a:r>
            <a:r>
              <a:rPr lang="de-DE" sz="1000" dirty="0" smtClean="0"/>
              <a:t>xq</a:t>
            </a:r>
            <a:r>
              <a:rPr lang="de-DE" sz="1000" dirty="0"/>
              <a:t> </a:t>
            </a:r>
            <a:r>
              <a:rPr lang="de-DE" sz="1600" dirty="0" smtClean="0"/>
              <a:t>in </a:t>
            </a:r>
            <a:r>
              <a:rPr lang="de-DE" sz="1600" dirty="0" err="1" smtClean="0"/>
              <a:t>your</a:t>
            </a:r>
            <a:r>
              <a:rPr lang="de-DE" sz="1600" dirty="0" smtClean="0"/>
              <a:t> </a:t>
            </a:r>
            <a:r>
              <a:rPr lang="de-DE" sz="1600" dirty="0" err="1" smtClean="0"/>
              <a:t>current</a:t>
            </a:r>
            <a:r>
              <a:rPr lang="de-DE" sz="1600" dirty="0" smtClean="0"/>
              <a:t> </a:t>
            </a:r>
            <a:r>
              <a:rPr lang="de-DE" sz="1600" dirty="0" err="1" smtClean="0"/>
              <a:t>directory</a:t>
            </a:r>
            <a:r>
              <a:rPr lang="de-DE" sz="1600" dirty="0" smtClean="0"/>
              <a:t>, </a:t>
            </a:r>
            <a:r>
              <a:rPr lang="de-DE" sz="1600" dirty="0" err="1" smtClean="0"/>
              <a:t>run</a:t>
            </a:r>
            <a:r>
              <a:rPr lang="de-DE" sz="1600" dirty="0" smtClean="0"/>
              <a:t>:</a:t>
            </a:r>
            <a:endParaRPr lang="de-DE" sz="1600" dirty="0"/>
          </a:p>
          <a:p>
            <a:pPr marL="457200" lvl="1" indent="0">
              <a:buNone/>
            </a:pPr>
            <a:endParaRPr lang="de-DE" sz="900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de-DE" sz="900" dirty="0" err="1" smtClean="0">
                <a:latin typeface="Courier New"/>
                <a:cs typeface="Courier New"/>
              </a:rPr>
              <a:t>java</a:t>
            </a:r>
            <a:r>
              <a:rPr lang="de-DE" sz="900" dirty="0" smtClean="0">
                <a:latin typeface="Courier New"/>
                <a:cs typeface="Courier New"/>
              </a:rPr>
              <a:t> </a:t>
            </a:r>
            <a:r>
              <a:rPr lang="de-DE" sz="900" dirty="0">
                <a:latin typeface="Courier New"/>
                <a:cs typeface="Courier New"/>
              </a:rPr>
              <a:t>-</a:t>
            </a:r>
            <a:r>
              <a:rPr lang="de-DE" sz="900" dirty="0" err="1">
                <a:latin typeface="Courier New"/>
                <a:cs typeface="Courier New"/>
              </a:rPr>
              <a:t>cp</a:t>
            </a:r>
            <a:r>
              <a:rPr lang="de-DE" sz="900" dirty="0">
                <a:latin typeface="Courier New"/>
                <a:cs typeface="Courier New"/>
              </a:rPr>
              <a:t> /Users/</a:t>
            </a:r>
            <a:r>
              <a:rPr lang="de-DE" sz="900" dirty="0" err="1">
                <a:latin typeface="Courier New"/>
                <a:cs typeface="Courier New"/>
              </a:rPr>
              <a:t>apollere</a:t>
            </a:r>
            <a:r>
              <a:rPr lang="de-DE" sz="900" dirty="0">
                <a:latin typeface="Courier New"/>
                <a:cs typeface="Courier New"/>
              </a:rPr>
              <a:t>/</a:t>
            </a:r>
            <a:r>
              <a:rPr lang="de-DE" sz="900" dirty="0" err="1">
                <a:latin typeface="Courier New"/>
                <a:cs typeface="Courier New"/>
              </a:rPr>
              <a:t>software</a:t>
            </a:r>
            <a:r>
              <a:rPr lang="de-DE" sz="900" dirty="0">
                <a:latin typeface="Courier New"/>
                <a:cs typeface="Courier New"/>
              </a:rPr>
              <a:t>/SaxonHE9-5-1-7J/saxon9he.jar </a:t>
            </a:r>
            <a:r>
              <a:rPr lang="de-DE" sz="900" dirty="0" err="1">
                <a:latin typeface="Courier New"/>
                <a:cs typeface="Courier New"/>
              </a:rPr>
              <a:t>net.sf.saxon.Query</a:t>
            </a:r>
            <a:r>
              <a:rPr lang="de-DE" sz="900" dirty="0">
                <a:latin typeface="Courier New"/>
                <a:cs typeface="Courier New"/>
              </a:rPr>
              <a:t> -q:query1.xq</a:t>
            </a:r>
            <a:endParaRPr lang="de-DE" sz="9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de-DE" sz="1800" dirty="0" smtClean="0"/>
          </a:p>
          <a:p>
            <a:pPr marL="285750" indent="-285750">
              <a:buFontTx/>
              <a:buChar char="-"/>
            </a:pPr>
            <a:endParaRPr lang="de-DE" sz="1800" dirty="0"/>
          </a:p>
        </p:txBody>
      </p:sp>
      <p:sp>
        <p:nvSpPr>
          <p:cNvPr id="2" name="Rechteck 1"/>
          <p:cNvSpPr/>
          <p:nvPr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82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748680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Query: Bands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Finland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"</a:t>
            </a:r>
            <a:r>
              <a:rPr lang="de-DE" dirty="0" err="1" smtClean="0"/>
              <a:t>Jacktrades</a:t>
            </a:r>
            <a:r>
              <a:rPr lang="de-DE" dirty="0" smtClean="0"/>
              <a:t>" </a:t>
            </a:r>
            <a:r>
              <a:rPr lang="de-DE" dirty="0" err="1" smtClean="0"/>
              <a:t>likes</a:t>
            </a:r>
            <a:r>
              <a:rPr lang="de-DE" dirty="0" smtClean="0"/>
              <a:t>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Could be stored more or less straightforwardly (and naively ;)) stored into a relational DB!</a:t>
            </a:r>
            <a:endParaRPr lang="en-US" sz="2800" dirty="0"/>
          </a:p>
        </p:txBody>
      </p:sp>
      <p:grpSp>
        <p:nvGrpSpPr>
          <p:cNvPr id="8" name="Group 62"/>
          <p:cNvGrpSpPr/>
          <p:nvPr/>
        </p:nvGrpSpPr>
        <p:grpSpPr>
          <a:xfrm>
            <a:off x="0" y="1428328"/>
            <a:ext cx="3962400" cy="1261923"/>
            <a:chOff x="0" y="1295400"/>
            <a:chExt cx="3962400" cy="1261923"/>
          </a:xfrm>
        </p:grpSpPr>
        <p:grpSp>
          <p:nvGrpSpPr>
            <p:cNvPr id="9" name="Group 52"/>
            <p:cNvGrpSpPr/>
            <p:nvPr/>
          </p:nvGrpSpPr>
          <p:grpSpPr>
            <a:xfrm>
              <a:off x="0" y="1524000"/>
              <a:ext cx="2438400" cy="1033323"/>
              <a:chOff x="304800" y="1993460"/>
              <a:chExt cx="2438400" cy="1033323"/>
            </a:xfrm>
          </p:grpSpPr>
          <p:cxnSp>
            <p:nvCxnSpPr>
              <p:cNvPr id="11" name="Straight Arrow Connector 53"/>
              <p:cNvCxnSpPr>
                <a:stCxn id="13" idx="6"/>
                <a:endCxn id="30" idx="2"/>
              </p:cNvCxnSpPr>
              <p:nvPr/>
            </p:nvCxnSpPr>
            <p:spPr bwMode="auto">
              <a:xfrm>
                <a:off x="1524000" y="2557323"/>
                <a:ext cx="914400" cy="46946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12" name="Group 34"/>
              <p:cNvGrpSpPr/>
              <p:nvPr/>
            </p:nvGrpSpPr>
            <p:grpSpPr>
              <a:xfrm>
                <a:off x="304800" y="1993460"/>
                <a:ext cx="2438400" cy="758985"/>
                <a:chOff x="304800" y="1993460"/>
                <a:chExt cx="2438400" cy="758985"/>
              </a:xfrm>
            </p:grpSpPr>
            <p:sp>
              <p:nvSpPr>
                <p:cNvPr id="13" name="Oval 12"/>
                <p:cNvSpPr/>
                <p:nvPr/>
              </p:nvSpPr>
              <p:spPr bwMode="auto">
                <a:xfrm>
                  <a:off x="304800" y="2362200"/>
                  <a:ext cx="1219200" cy="390245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b="1" dirty="0" smtClean="0">
                    <a:solidFill>
                      <a:srgbClr val="3C8C93"/>
                    </a:solidFill>
                    <a:latin typeface="Courier New"/>
                    <a:cs typeface="Courier New"/>
                  </a:endParaRPr>
                </a:p>
              </p:txBody>
            </p:sp>
            <p:cxnSp>
              <p:nvCxnSpPr>
                <p:cNvPr id="14" name="Straight Arrow Connector 56"/>
                <p:cNvCxnSpPr>
                  <a:stCxn id="13" idx="7"/>
                </p:cNvCxnSpPr>
                <p:nvPr/>
              </p:nvCxnSpPr>
              <p:spPr bwMode="auto">
                <a:xfrm rot="5400000" flipH="1" flipV="1">
                  <a:off x="1869481" y="1545631"/>
                  <a:ext cx="349690" cy="139774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5" name="Rectangle 57"/>
                <p:cNvSpPr/>
                <p:nvPr/>
              </p:nvSpPr>
              <p:spPr>
                <a:xfrm rot="20771741">
                  <a:off x="1384013" y="1993460"/>
                  <a:ext cx="1188995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100" b="1" dirty="0" err="1" smtClean="0">
                      <a:solidFill>
                        <a:srgbClr val="3C8C93"/>
                      </a:solidFill>
                      <a:latin typeface="Courier New"/>
                      <a:cs typeface="Courier New"/>
                    </a:rPr>
                    <a:t>accountName</a:t>
                  </a:r>
                  <a:endParaRPr lang="en-US" sz="1100" b="1" dirty="0" smtClean="0">
                    <a:solidFill>
                      <a:srgbClr val="3C8C93"/>
                    </a:solidFill>
                    <a:latin typeface="Courier New"/>
                    <a:cs typeface="Courier New"/>
                  </a:endParaRPr>
                </a:p>
              </p:txBody>
            </p:sp>
            <p:sp>
              <p:nvSpPr>
                <p:cNvPr id="16" name="Rectangle 59"/>
                <p:cNvSpPr/>
                <p:nvPr/>
              </p:nvSpPr>
              <p:spPr>
                <a:xfrm rot="262334">
                  <a:off x="1835424" y="2387961"/>
                  <a:ext cx="685800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rgbClr val="3C8C93"/>
                      </a:solidFill>
                      <a:latin typeface="Courier New"/>
                      <a:cs typeface="Courier New"/>
                    </a:rPr>
                    <a:t>likes</a:t>
                  </a:r>
                </a:p>
              </p:txBody>
            </p:sp>
          </p:grpSp>
        </p:grpSp>
        <p:sp>
          <p:nvSpPr>
            <p:cNvPr id="10" name="Rectangle 60"/>
            <p:cNvSpPr/>
            <p:nvPr/>
          </p:nvSpPr>
          <p:spPr bwMode="auto">
            <a:xfrm>
              <a:off x="2362200" y="1295400"/>
              <a:ext cx="1600200" cy="3048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smtClean="0">
                  <a:solidFill>
                    <a:srgbClr val="3366FF"/>
                  </a:solidFill>
                  <a:latin typeface="Courier New"/>
                  <a:cs typeface="Courier New"/>
                </a:rPr>
                <a:t>“</a:t>
              </a:r>
              <a:r>
                <a:rPr lang="en-US" sz="1400" b="1" dirty="0" err="1" smtClean="0">
                  <a:solidFill>
                    <a:srgbClr val="3366FF"/>
                  </a:solidFill>
                  <a:latin typeface="Courier New"/>
                  <a:cs typeface="Courier New"/>
                </a:rPr>
                <a:t>Jacktrades</a:t>
              </a:r>
              <a:r>
                <a:rPr lang="en-US" sz="1400" b="1" dirty="0" smtClean="0">
                  <a:solidFill>
                    <a:srgbClr val="3366FF"/>
                  </a:solidFill>
                  <a:latin typeface="Courier New"/>
                  <a:cs typeface="Courier New"/>
                </a:rPr>
                <a:t>”</a:t>
              </a:r>
            </a:p>
          </p:txBody>
        </p:sp>
      </p:grpSp>
      <p:sp>
        <p:nvSpPr>
          <p:cNvPr id="17" name="Rectangle 21"/>
          <p:cNvSpPr/>
          <p:nvPr/>
        </p:nvSpPr>
        <p:spPr bwMode="auto">
          <a:xfrm>
            <a:off x="4114800" y="1809328"/>
            <a:ext cx="4724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srgbClr val="3C8C93"/>
              </a:solidFill>
              <a:latin typeface="Courier New"/>
              <a:cs typeface="Courier New"/>
            </a:endParaRPr>
          </a:p>
        </p:txBody>
      </p:sp>
      <p:grpSp>
        <p:nvGrpSpPr>
          <p:cNvPr id="18" name="Group 22"/>
          <p:cNvGrpSpPr/>
          <p:nvPr/>
        </p:nvGrpSpPr>
        <p:grpSpPr>
          <a:xfrm>
            <a:off x="4648200" y="1928718"/>
            <a:ext cx="4419600" cy="490210"/>
            <a:chOff x="2819400" y="1795790"/>
            <a:chExt cx="4419600" cy="490210"/>
          </a:xfrm>
        </p:grpSpPr>
        <p:sp>
          <p:nvSpPr>
            <p:cNvPr id="19" name="Oval 18"/>
            <p:cNvSpPr/>
            <p:nvPr/>
          </p:nvSpPr>
          <p:spPr bwMode="auto">
            <a:xfrm>
              <a:off x="2819400" y="1828800"/>
              <a:ext cx="13716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err="1" smtClean="0">
                  <a:solidFill>
                    <a:srgbClr val="3C8C93"/>
                  </a:solidFill>
                  <a:latin typeface="Courier New"/>
                  <a:cs typeface="Courier New"/>
                </a:rPr>
                <a:t>Kitee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20" name="Straight Arrow Connector 24"/>
            <p:cNvCxnSpPr>
              <a:stCxn id="19" idx="6"/>
            </p:cNvCxnSpPr>
            <p:nvPr/>
          </p:nvCxnSpPr>
          <p:spPr bwMode="auto">
            <a:xfrm>
              <a:off x="4191000" y="2057400"/>
              <a:ext cx="12192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5"/>
            <p:cNvSpPr/>
            <p:nvPr/>
          </p:nvSpPr>
          <p:spPr>
            <a:xfrm>
              <a:off x="4343400" y="1795790"/>
              <a:ext cx="6858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label</a:t>
              </a:r>
            </a:p>
          </p:txBody>
        </p:sp>
        <p:sp>
          <p:nvSpPr>
            <p:cNvPr id="22" name="Rectangle 26"/>
            <p:cNvSpPr/>
            <p:nvPr/>
          </p:nvSpPr>
          <p:spPr bwMode="auto">
            <a:xfrm>
              <a:off x="5410200" y="1905000"/>
              <a:ext cx="1828800" cy="3048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smtClean="0">
                  <a:solidFill>
                    <a:srgbClr val="3366FF"/>
                  </a:solidFill>
                  <a:latin typeface="Courier New"/>
                  <a:cs typeface="Courier New"/>
                </a:rPr>
                <a:t>”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Kitee</a:t>
              </a:r>
              <a:r>
                <a:rPr lang="en-US" sz="1400" b="1" dirty="0" err="1" smtClean="0">
                  <a:solidFill>
                    <a:srgbClr val="3366FF"/>
                  </a:solidFill>
                  <a:latin typeface="Courier New"/>
                  <a:cs typeface="Courier New"/>
                </a:rPr>
                <a:t>”@en</a:t>
              </a:r>
              <a:endParaRPr lang="en-US" sz="1400" b="1" dirty="0" smtClean="0">
                <a:solidFill>
                  <a:srgbClr val="3366FF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5666278" y="1275928"/>
            <a:ext cx="2410922" cy="784920"/>
            <a:chOff x="3837478" y="1143000"/>
            <a:chExt cx="2410922" cy="784920"/>
          </a:xfrm>
        </p:grpSpPr>
        <p:sp>
          <p:nvSpPr>
            <p:cNvPr id="24" name="Oval 23"/>
            <p:cNvSpPr/>
            <p:nvPr/>
          </p:nvSpPr>
          <p:spPr bwMode="auto">
            <a:xfrm>
              <a:off x="5029200" y="1143000"/>
              <a:ext cx="1219200" cy="3810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Finland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25" name="Straight Arrow Connector 29"/>
            <p:cNvCxnSpPr>
              <a:endCxn id="24" idx="3"/>
            </p:cNvCxnSpPr>
            <p:nvPr/>
          </p:nvCxnSpPr>
          <p:spPr bwMode="auto">
            <a:xfrm flipV="1">
              <a:off x="4111352" y="1468204"/>
              <a:ext cx="1096396" cy="459716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ectangle 30"/>
            <p:cNvSpPr/>
            <p:nvPr/>
          </p:nvSpPr>
          <p:spPr>
            <a:xfrm rot="20422953">
              <a:off x="3837478" y="1395515"/>
              <a:ext cx="125696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country</a:t>
              </a:r>
            </a:p>
          </p:txBody>
        </p:sp>
      </p:grpSp>
      <p:grpSp>
        <p:nvGrpSpPr>
          <p:cNvPr id="27" name="Group 31"/>
          <p:cNvGrpSpPr/>
          <p:nvPr/>
        </p:nvGrpSpPr>
        <p:grpSpPr>
          <a:xfrm>
            <a:off x="2133600" y="2126388"/>
            <a:ext cx="4800600" cy="825940"/>
            <a:chOff x="304800" y="1993460"/>
            <a:chExt cx="4800600" cy="825940"/>
          </a:xfrm>
        </p:grpSpPr>
        <p:cxnSp>
          <p:nvCxnSpPr>
            <p:cNvPr id="28" name="Straight Arrow Connector 32"/>
            <p:cNvCxnSpPr>
              <a:stCxn id="30" idx="6"/>
              <a:endCxn id="33" idx="1"/>
            </p:cNvCxnSpPr>
            <p:nvPr/>
          </p:nvCxnSpPr>
          <p:spPr bwMode="auto">
            <a:xfrm>
              <a:off x="1524000" y="2557323"/>
              <a:ext cx="1219200" cy="109677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34"/>
            <p:cNvGrpSpPr/>
            <p:nvPr/>
          </p:nvGrpSpPr>
          <p:grpSpPr>
            <a:xfrm>
              <a:off x="304800" y="1993460"/>
              <a:ext cx="4800600" cy="825940"/>
              <a:chOff x="304800" y="1993460"/>
              <a:chExt cx="4800600" cy="825940"/>
            </a:xfrm>
          </p:grpSpPr>
          <p:sp>
            <p:nvSpPr>
              <p:cNvPr id="30" name="Oval 29"/>
              <p:cNvSpPr/>
              <p:nvPr/>
            </p:nvSpPr>
            <p:spPr bwMode="auto">
              <a:xfrm>
                <a:off x="304800" y="2362200"/>
                <a:ext cx="1219200" cy="390245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200" b="1" dirty="0" err="1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Nightwish</a:t>
                </a:r>
                <a:endParaRPr lang="en-US" sz="1200" b="1" dirty="0" smtClean="0">
                  <a:solidFill>
                    <a:srgbClr val="3C8C93"/>
                  </a:solidFill>
                  <a:latin typeface="Courier New"/>
                  <a:cs typeface="Courier New"/>
                </a:endParaRPr>
              </a:p>
            </p:txBody>
          </p:sp>
          <p:cxnSp>
            <p:nvCxnSpPr>
              <p:cNvPr id="31" name="Straight Arrow Connector 35"/>
              <p:cNvCxnSpPr>
                <a:stCxn id="30" idx="7"/>
                <a:endCxn id="19" idx="2"/>
              </p:cNvCxnSpPr>
              <p:nvPr/>
            </p:nvCxnSpPr>
            <p:spPr bwMode="auto">
              <a:xfrm flipV="1">
                <a:off x="1345452" y="2129408"/>
                <a:ext cx="1473948" cy="28994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2" name="Rectangle 36"/>
              <p:cNvSpPr/>
              <p:nvPr/>
            </p:nvSpPr>
            <p:spPr>
              <a:xfrm rot="20771741">
                <a:off x="1384013" y="1993460"/>
                <a:ext cx="118899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origin</a:t>
                </a:r>
              </a:p>
            </p:txBody>
          </p:sp>
          <p:sp>
            <p:nvSpPr>
              <p:cNvPr id="33" name="Rectangle 37"/>
              <p:cNvSpPr/>
              <p:nvPr/>
            </p:nvSpPr>
            <p:spPr bwMode="auto">
              <a:xfrm>
                <a:off x="2743200" y="2514600"/>
                <a:ext cx="2362200" cy="3048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“</a:t>
                </a:r>
                <a:r>
                  <a:rPr lang="en-US" sz="1400" b="1" dirty="0" err="1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Nightwish</a:t>
                </a:r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”</a:t>
                </a:r>
              </a:p>
            </p:txBody>
          </p:sp>
          <p:sp>
            <p:nvSpPr>
              <p:cNvPr id="34" name="Rectangle 38"/>
              <p:cNvSpPr/>
              <p:nvPr/>
            </p:nvSpPr>
            <p:spPr>
              <a:xfrm rot="262334">
                <a:off x="1835424" y="2387961"/>
                <a:ext cx="68580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label</a:t>
                </a:r>
              </a:p>
            </p:txBody>
          </p:sp>
        </p:grpSp>
      </p:grpSp>
      <p:sp>
        <p:nvSpPr>
          <p:cNvPr id="36" name="Can 67"/>
          <p:cNvSpPr/>
          <p:nvPr/>
        </p:nvSpPr>
        <p:spPr bwMode="auto">
          <a:xfrm>
            <a:off x="-52932" y="4540588"/>
            <a:ext cx="3323391" cy="2560820"/>
          </a:xfrm>
          <a:prstGeom prst="can">
            <a:avLst>
              <a:gd name="adj" fmla="val 13462"/>
            </a:avLst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Lucida Sans" pitchFamily="34" charset="0"/>
              </a:rPr>
              <a:t>RDF Store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</p:txBody>
      </p:sp>
      <p:graphicFrame>
        <p:nvGraphicFramePr>
          <p:cNvPr id="37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8175"/>
              </p:ext>
            </p:extLst>
          </p:nvPr>
        </p:nvGraphicFramePr>
        <p:xfrm>
          <a:off x="50799" y="4978856"/>
          <a:ext cx="3194259" cy="1524000"/>
        </p:xfrm>
        <a:graphic>
          <a:graphicData uri="http://schemas.openxmlformats.org/drawingml/2006/table">
            <a:tbl>
              <a:tblPr firstRow="1" bandRow="1"/>
              <a:tblGrid>
                <a:gridCol w="1064817"/>
                <a:gridCol w="864485"/>
                <a:gridCol w="1264957"/>
              </a:tblGrid>
              <a:tr h="1790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Subj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Pred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Obj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0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de-DE" sz="800" dirty="0" smtClean="0"/>
                        <a:t>_:b</a:t>
                      </a:r>
                      <a:endParaRPr lang="de-DE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800" dirty="0" err="1" smtClean="0"/>
                        <a:t>accountname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de-DE" sz="800" dirty="0" smtClean="0"/>
                        <a:t>"</a:t>
                      </a:r>
                      <a:r>
                        <a:rPr lang="de-DE" sz="800" dirty="0" err="1" smtClean="0"/>
                        <a:t>Jacktrades</a:t>
                      </a:r>
                      <a:r>
                        <a:rPr lang="de-DE" sz="800" dirty="0" smtClean="0"/>
                        <a:t>"</a:t>
                      </a:r>
                      <a:endParaRPr lang="de-DE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1790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800" dirty="0" smtClean="0"/>
                        <a:t>_:b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800" dirty="0" smtClean="0"/>
                        <a:t>likes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800" dirty="0" err="1" smtClean="0"/>
                        <a:t>Nightwish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/>
                        <a:t>Nightwish</a:t>
                      </a:r>
                      <a:endParaRPr lang="en-US" sz="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origin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Kitee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1790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800" dirty="0" err="1" smtClean="0"/>
                        <a:t>Nightwish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800" dirty="0" smtClean="0"/>
                        <a:t>Label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"</a:t>
                      </a:r>
                      <a:r>
                        <a:rPr lang="en-US" sz="800" dirty="0" err="1" smtClean="0"/>
                        <a:t>Nightwish</a:t>
                      </a:r>
                      <a:r>
                        <a:rPr lang="en-US" sz="800" dirty="0" smtClean="0"/>
                        <a:t>"</a:t>
                      </a:r>
                      <a:endParaRPr lang="en-US" sz="800" dirty="0" smtClean="0">
                        <a:latin typeface="Lucida Sans"/>
                        <a:cs typeface="Lucida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/>
                        <a:t>Kitee</a:t>
                      </a:r>
                      <a:endParaRPr lang="en-US" sz="800" dirty="0">
                        <a:latin typeface="Lucida Sans"/>
                        <a:cs typeface="Lucida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Lucida Sans"/>
                          <a:cs typeface="Lucida Sans"/>
                        </a:rPr>
                        <a:t>Country</a:t>
                      </a:r>
                      <a:endParaRPr lang="en-US" sz="800" dirty="0">
                        <a:latin typeface="Lucida Sans"/>
                        <a:cs typeface="Lucida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Finland</a:t>
                      </a:r>
                      <a:endParaRPr lang="en-US" sz="800" dirty="0" smtClean="0">
                        <a:latin typeface="Lucida Sans"/>
                        <a:cs typeface="Lucida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Lucida Sans"/>
                          <a:cs typeface="Lucida Sans"/>
                        </a:rPr>
                        <a:t>…</a:t>
                      </a:r>
                      <a:endParaRPr lang="en-US" sz="800" dirty="0">
                        <a:latin typeface="Lucida Sans"/>
                        <a:cs typeface="Lucida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Lucida Sans"/>
                          <a:cs typeface="Lucida Sans"/>
                        </a:rPr>
                        <a:t>…</a:t>
                      </a:r>
                      <a:endParaRPr lang="en-US" sz="800" dirty="0">
                        <a:latin typeface="Lucida Sans"/>
                        <a:cs typeface="Lucida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Lucida Sans"/>
                          <a:cs typeface="Lucida San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8" name="Rectangle 58"/>
          <p:cNvSpPr/>
          <p:nvPr/>
        </p:nvSpPr>
        <p:spPr>
          <a:xfrm>
            <a:off x="3419872" y="3949511"/>
            <a:ext cx="5724128" cy="276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200" dirty="0" smtClean="0">
                <a:latin typeface="Courier"/>
                <a:cs typeface="Courier"/>
              </a:rPr>
              <a:t>SELECT T2.Obj</a:t>
            </a:r>
          </a:p>
          <a:p>
            <a:pPr lvl="1">
              <a:buNone/>
            </a:pPr>
            <a:r>
              <a:rPr lang="en-US" sz="1200" dirty="0" smtClean="0">
                <a:latin typeface="Courier"/>
                <a:cs typeface="Courier"/>
              </a:rPr>
              <a:t>FROM triples T1, triples T2, </a:t>
            </a:r>
            <a:r>
              <a:rPr lang="en-US" sz="1200" dirty="0">
                <a:latin typeface="Courier"/>
                <a:cs typeface="Courier"/>
              </a:rPr>
              <a:t>triples </a:t>
            </a:r>
            <a:r>
              <a:rPr lang="en-US" sz="1200" dirty="0" smtClean="0">
                <a:latin typeface="Courier"/>
                <a:cs typeface="Courier"/>
              </a:rPr>
              <a:t>T3, </a:t>
            </a:r>
            <a:r>
              <a:rPr lang="en-US" sz="1200" dirty="0">
                <a:latin typeface="Courier"/>
                <a:cs typeface="Courier"/>
              </a:rPr>
              <a:t>triples </a:t>
            </a:r>
            <a:r>
              <a:rPr lang="en-US" sz="1200" dirty="0" smtClean="0">
                <a:latin typeface="Courier"/>
                <a:cs typeface="Courier"/>
              </a:rPr>
              <a:t>T4</a:t>
            </a:r>
            <a:endParaRPr lang="en-US" sz="1200" dirty="0">
              <a:latin typeface="Courier"/>
              <a:cs typeface="Courier"/>
            </a:endParaRPr>
          </a:p>
          <a:p>
            <a:pPr lvl="1">
              <a:buNone/>
            </a:pPr>
            <a:r>
              <a:rPr lang="en-US" sz="1200" dirty="0" smtClean="0">
                <a:latin typeface="Courier"/>
                <a:cs typeface="Courier"/>
              </a:rPr>
              <a:t>WHERE </a:t>
            </a:r>
          </a:p>
          <a:p>
            <a:pPr lvl="0">
              <a:defRPr/>
            </a:pPr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smtClean="0">
                <a:latin typeface="Courier"/>
                <a:cs typeface="Courier"/>
              </a:rPr>
              <a:t> T1.Obj = "</a:t>
            </a:r>
            <a:r>
              <a:rPr lang="en-US" sz="1200" dirty="0" err="1" smtClean="0">
                <a:latin typeface="Courier"/>
                <a:cs typeface="Courier"/>
              </a:rPr>
              <a:t>Jacktrades</a:t>
            </a:r>
            <a:r>
              <a:rPr lang="en-US" sz="1200" dirty="0" smtClean="0">
                <a:latin typeface="Courier"/>
                <a:cs typeface="Courier"/>
              </a:rPr>
              <a:t>" AND T1.Pred = </a:t>
            </a:r>
            <a:r>
              <a:rPr lang="en-US" sz="1200" dirty="0" err="1" smtClean="0">
                <a:latin typeface="Courier"/>
                <a:cs typeface="Courier"/>
              </a:rPr>
              <a:t>accountname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AND </a:t>
            </a:r>
            <a:endParaRPr lang="en-US" sz="1200" dirty="0" smtClean="0">
              <a:latin typeface="Courier"/>
              <a:cs typeface="Courier"/>
            </a:endParaRPr>
          </a:p>
          <a:p>
            <a:pPr lvl="0">
              <a:defRPr/>
            </a:pP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smtClean="0">
                <a:latin typeface="Courier"/>
                <a:cs typeface="Courier"/>
              </a:rPr>
              <a:t>     T1.Subj = T2.Subj AND T2.Pred = likes AND</a:t>
            </a:r>
          </a:p>
          <a:p>
            <a:pPr lvl="1"/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T3.Obj </a:t>
            </a:r>
            <a:r>
              <a:rPr lang="en-US" sz="1200" dirty="0">
                <a:solidFill>
                  <a:srgbClr val="000000"/>
                </a:solidFill>
                <a:latin typeface="Courier"/>
                <a:cs typeface="Courier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T4.Subj AND T3.Pred </a:t>
            </a:r>
            <a:r>
              <a:rPr lang="en-US" sz="1200" dirty="0">
                <a:solidFill>
                  <a:srgbClr val="000000"/>
                </a:solidFill>
                <a:latin typeface="Courier"/>
                <a:cs typeface="Courier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origin AND</a:t>
            </a:r>
          </a:p>
          <a:p>
            <a:pPr lvl="1"/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"/>
                <a:cs typeface="Courier"/>
              </a:rPr>
              <a:t>T4.Pred = 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country AND T4.Obj </a:t>
            </a:r>
            <a:r>
              <a:rPr lang="en-US" sz="1200" dirty="0">
                <a:solidFill>
                  <a:srgbClr val="000000"/>
                </a:solidFill>
                <a:latin typeface="Courier"/>
                <a:cs typeface="Courier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Finland</a:t>
            </a:r>
            <a:endParaRPr lang="en-US" sz="1200" dirty="0">
              <a:solidFill>
                <a:srgbClr val="000000"/>
              </a:solidFill>
              <a:latin typeface="Courier"/>
              <a:cs typeface="Courier"/>
            </a:endParaRPr>
          </a:p>
          <a:p>
            <a:pPr lvl="1"/>
            <a:endParaRPr lang="en-US" sz="12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lvl="1"/>
            <a:endParaRPr lang="en-US" sz="1200" dirty="0">
              <a:solidFill>
                <a:srgbClr val="000000"/>
              </a:solidFill>
              <a:latin typeface="Courier"/>
              <a:cs typeface="Courier"/>
            </a:endParaRPr>
          </a:p>
          <a:p>
            <a:pPr lvl="1"/>
            <a:endParaRPr lang="en-US" sz="1200" dirty="0" smtClean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3707904" y="6027003"/>
            <a:ext cx="51125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>
                <a:solidFill>
                  <a:srgbClr val="000000"/>
                </a:solidFill>
                <a:latin typeface="Calibri"/>
                <a:cs typeface="Calibri"/>
              </a:rPr>
              <a:t>SQL is not the best solution for this… Fortunately there's something better: SPARQL!</a:t>
            </a:r>
            <a:r>
              <a:rPr lang="en-US" sz="12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790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748680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Query: Bands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Finland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"</a:t>
            </a:r>
            <a:r>
              <a:rPr lang="de-DE" dirty="0" err="1" smtClean="0"/>
              <a:t>Jacktrades</a:t>
            </a:r>
            <a:r>
              <a:rPr lang="de-DE" dirty="0" smtClean="0"/>
              <a:t>" </a:t>
            </a:r>
            <a:r>
              <a:rPr lang="de-DE" dirty="0" err="1" smtClean="0"/>
              <a:t>likes</a:t>
            </a:r>
            <a:r>
              <a:rPr lang="de-DE" dirty="0" smtClean="0"/>
              <a:t>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Could be stored more or less straightforwardly (and naively ;)) stored into a relational DB!</a:t>
            </a:r>
            <a:endParaRPr lang="en-US" sz="2800" dirty="0"/>
          </a:p>
        </p:txBody>
      </p:sp>
      <p:grpSp>
        <p:nvGrpSpPr>
          <p:cNvPr id="9" name="Group 52"/>
          <p:cNvGrpSpPr/>
          <p:nvPr/>
        </p:nvGrpSpPr>
        <p:grpSpPr>
          <a:xfrm>
            <a:off x="341312" y="1656928"/>
            <a:ext cx="2438400" cy="1033323"/>
            <a:chOff x="304800" y="1993460"/>
            <a:chExt cx="2438400" cy="1033323"/>
          </a:xfrm>
        </p:grpSpPr>
        <p:cxnSp>
          <p:nvCxnSpPr>
            <p:cNvPr id="11" name="Straight Arrow Connector 53"/>
            <p:cNvCxnSpPr>
              <a:stCxn id="13" idx="6"/>
              <a:endCxn id="30" idx="2"/>
            </p:cNvCxnSpPr>
            <p:nvPr/>
          </p:nvCxnSpPr>
          <p:spPr bwMode="auto">
            <a:xfrm>
              <a:off x="1524000" y="2557323"/>
              <a:ext cx="914400" cy="469460"/>
            </a:xfrm>
            <a:prstGeom prst="straightConnector1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Group 34"/>
            <p:cNvGrpSpPr/>
            <p:nvPr/>
          </p:nvGrpSpPr>
          <p:grpSpPr>
            <a:xfrm>
              <a:off x="304800" y="1993460"/>
              <a:ext cx="2438400" cy="758985"/>
              <a:chOff x="304800" y="1993460"/>
              <a:chExt cx="2438400" cy="758985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304800" y="2362200"/>
                <a:ext cx="1219200" cy="390245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dirty="0" smtClean="0">
                  <a:ln>
                    <a:solidFill>
                      <a:srgbClr val="000000"/>
                    </a:solidFill>
                  </a:ln>
                  <a:solidFill>
                    <a:srgbClr val="FF0000"/>
                  </a:solidFill>
                  <a:latin typeface="Courier New"/>
                  <a:cs typeface="Courier New"/>
                </a:endParaRPr>
              </a:p>
            </p:txBody>
          </p:sp>
          <p:cxnSp>
            <p:nvCxnSpPr>
              <p:cNvPr id="14" name="Straight Arrow Connector 56"/>
              <p:cNvCxnSpPr>
                <a:stCxn id="13" idx="7"/>
              </p:cNvCxnSpPr>
              <p:nvPr/>
            </p:nvCxnSpPr>
            <p:spPr bwMode="auto">
              <a:xfrm rot="5400000" flipH="1" flipV="1">
                <a:off x="1869481" y="1545631"/>
                <a:ext cx="349690" cy="139774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5" name="Rectangle 57"/>
              <p:cNvSpPr/>
              <p:nvPr/>
            </p:nvSpPr>
            <p:spPr>
              <a:xfrm rot="20771741">
                <a:off x="1384013" y="1993460"/>
                <a:ext cx="1188995" cy="261610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b="1" dirty="0" err="1" smtClean="0">
                    <a:ln>
                      <a:solidFill>
                        <a:srgbClr val="000000"/>
                      </a:solidFill>
                    </a:ln>
                    <a:solidFill>
                      <a:srgbClr val="FF0000"/>
                    </a:solidFill>
                    <a:latin typeface="Courier New"/>
                    <a:cs typeface="Courier New"/>
                  </a:rPr>
                  <a:t>accountName</a:t>
                </a:r>
                <a:endParaRPr lang="en-US" sz="1100" b="1" dirty="0" smtClean="0">
                  <a:ln>
                    <a:solidFill>
                      <a:srgbClr val="000000"/>
                    </a:solidFill>
                  </a:ln>
                  <a:solidFill>
                    <a:srgbClr val="FF0000"/>
                  </a:solidFill>
                  <a:latin typeface="Courier New"/>
                  <a:cs typeface="Courier New"/>
                </a:endParaRPr>
              </a:p>
            </p:txBody>
          </p:sp>
          <p:sp>
            <p:nvSpPr>
              <p:cNvPr id="16" name="Rectangle 59"/>
              <p:cNvSpPr/>
              <p:nvPr/>
            </p:nvSpPr>
            <p:spPr>
              <a:xfrm rot="262334">
                <a:off x="1835424" y="2387961"/>
                <a:ext cx="685800" cy="261610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b="1" dirty="0" smtClean="0">
                    <a:ln>
                      <a:solidFill>
                        <a:srgbClr val="000000"/>
                      </a:solidFill>
                    </a:ln>
                    <a:solidFill>
                      <a:srgbClr val="FF0000"/>
                    </a:solidFill>
                    <a:latin typeface="Courier New"/>
                    <a:cs typeface="Courier New"/>
                  </a:rPr>
                  <a:t>likes</a:t>
                </a:r>
              </a:p>
            </p:txBody>
          </p:sp>
        </p:grpSp>
      </p:grpSp>
      <p:sp>
        <p:nvSpPr>
          <p:cNvPr id="10" name="Rectangle 60"/>
          <p:cNvSpPr/>
          <p:nvPr/>
        </p:nvSpPr>
        <p:spPr bwMode="auto">
          <a:xfrm>
            <a:off x="2703512" y="1428328"/>
            <a:ext cx="1600200" cy="3048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Courier New"/>
                <a:cs typeface="Courier New"/>
              </a:rPr>
              <a:t>“</a:t>
            </a:r>
            <a:r>
              <a:rPr lang="en-US" sz="1400" b="1" dirty="0" err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Courier New"/>
                <a:cs typeface="Courier New"/>
              </a:rPr>
              <a:t>Jacktrades</a:t>
            </a:r>
            <a:r>
              <a:rPr lang="en-US" sz="14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Courier New"/>
                <a:cs typeface="Courier New"/>
              </a:rPr>
              <a:t>”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989512" y="1961728"/>
            <a:ext cx="1371600" cy="4572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b="1" dirty="0" smtClean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grpSp>
        <p:nvGrpSpPr>
          <p:cNvPr id="23" name="Group 27"/>
          <p:cNvGrpSpPr/>
          <p:nvPr/>
        </p:nvGrpSpPr>
        <p:grpSpPr>
          <a:xfrm>
            <a:off x="6007590" y="1275928"/>
            <a:ext cx="2410922" cy="784920"/>
            <a:chOff x="3837478" y="1143000"/>
            <a:chExt cx="2410922" cy="784920"/>
          </a:xfrm>
        </p:grpSpPr>
        <p:sp>
          <p:nvSpPr>
            <p:cNvPr id="24" name="Oval 23"/>
            <p:cNvSpPr/>
            <p:nvPr/>
          </p:nvSpPr>
          <p:spPr bwMode="auto">
            <a:xfrm>
              <a:off x="5029200" y="1143000"/>
              <a:ext cx="1219200" cy="3810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smtClean="0">
                  <a:ln>
                    <a:solidFill>
                      <a:srgbClr val="000000"/>
                    </a:solidFill>
                  </a:ln>
                  <a:solidFill>
                    <a:srgbClr val="FF0000"/>
                  </a:solidFill>
                  <a:latin typeface="Courier New"/>
                  <a:cs typeface="Courier New"/>
                </a:rPr>
                <a:t>Finland</a:t>
              </a:r>
              <a:endParaRPr lang="en-US" sz="12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25" name="Straight Arrow Connector 29"/>
            <p:cNvCxnSpPr>
              <a:endCxn id="24" idx="3"/>
            </p:cNvCxnSpPr>
            <p:nvPr/>
          </p:nvCxnSpPr>
          <p:spPr bwMode="auto">
            <a:xfrm flipV="1">
              <a:off x="4111352" y="1468204"/>
              <a:ext cx="1096396" cy="459716"/>
            </a:xfrm>
            <a:prstGeom prst="straightConnector1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ectangle 30"/>
            <p:cNvSpPr/>
            <p:nvPr/>
          </p:nvSpPr>
          <p:spPr>
            <a:xfrm rot="20422953">
              <a:off x="3837478" y="1395515"/>
              <a:ext cx="1256963" cy="26161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ln>
                    <a:solidFill>
                      <a:srgbClr val="000000"/>
                    </a:solidFill>
                  </a:ln>
                  <a:solidFill>
                    <a:srgbClr val="FF0000"/>
                  </a:solidFill>
                  <a:latin typeface="Courier New"/>
                  <a:cs typeface="Courier New"/>
                </a:rPr>
                <a:t>country</a:t>
              </a:r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2474912" y="2126388"/>
            <a:ext cx="2586608" cy="758985"/>
            <a:chOff x="304800" y="1993460"/>
            <a:chExt cx="2586608" cy="758985"/>
          </a:xfrm>
        </p:grpSpPr>
        <p:sp>
          <p:nvSpPr>
            <p:cNvPr id="30" name="Oval 29"/>
            <p:cNvSpPr/>
            <p:nvPr/>
          </p:nvSpPr>
          <p:spPr bwMode="auto">
            <a:xfrm>
              <a:off x="304800" y="2362200"/>
              <a:ext cx="1219200" cy="390245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b="1" dirty="0" smtClean="0">
                  <a:ln>
                    <a:solidFill>
                      <a:srgbClr val="000000"/>
                    </a:solidFill>
                  </a:ln>
                  <a:solidFill>
                    <a:srgbClr val="FF0000"/>
                  </a:solidFill>
                  <a:latin typeface="Courier New"/>
                  <a:cs typeface="Courier New"/>
                </a:rPr>
                <a:t>?Band</a:t>
              </a:r>
            </a:p>
          </p:txBody>
        </p:sp>
        <p:cxnSp>
          <p:nvCxnSpPr>
            <p:cNvPr id="31" name="Straight Arrow Connector 35"/>
            <p:cNvCxnSpPr>
              <a:stCxn id="30" idx="7"/>
              <a:endCxn id="19" idx="2"/>
            </p:cNvCxnSpPr>
            <p:nvPr/>
          </p:nvCxnSpPr>
          <p:spPr bwMode="auto">
            <a:xfrm flipV="1">
              <a:off x="1345452" y="2057400"/>
              <a:ext cx="1545956" cy="361950"/>
            </a:xfrm>
            <a:prstGeom prst="straightConnector1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Rectangle 36"/>
            <p:cNvSpPr/>
            <p:nvPr/>
          </p:nvSpPr>
          <p:spPr>
            <a:xfrm rot="20771741">
              <a:off x="1384013" y="1993460"/>
              <a:ext cx="1188995" cy="26161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ln>
                    <a:solidFill>
                      <a:srgbClr val="000000"/>
                    </a:solidFill>
                  </a:ln>
                  <a:solidFill>
                    <a:srgbClr val="FF0000"/>
                  </a:solidFill>
                  <a:latin typeface="Courier New"/>
                  <a:cs typeface="Courier New"/>
                </a:rPr>
                <a:t>origin</a:t>
              </a:r>
            </a:p>
          </p:txBody>
        </p:sp>
      </p:grpSp>
      <p:sp>
        <p:nvSpPr>
          <p:cNvPr id="36" name="Can 67"/>
          <p:cNvSpPr/>
          <p:nvPr/>
        </p:nvSpPr>
        <p:spPr bwMode="auto">
          <a:xfrm>
            <a:off x="-52932" y="4540588"/>
            <a:ext cx="3323391" cy="2560820"/>
          </a:xfrm>
          <a:prstGeom prst="can">
            <a:avLst>
              <a:gd name="adj" fmla="val 13462"/>
            </a:avLst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Lucida Sans" pitchFamily="34" charset="0"/>
              </a:rPr>
              <a:t>RDF Store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Lucida Sans" pitchFamily="34" charset="0"/>
            </a:endParaRPr>
          </a:p>
        </p:txBody>
      </p:sp>
      <p:graphicFrame>
        <p:nvGraphicFramePr>
          <p:cNvPr id="37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45429"/>
              </p:ext>
            </p:extLst>
          </p:nvPr>
        </p:nvGraphicFramePr>
        <p:xfrm>
          <a:off x="50799" y="4978856"/>
          <a:ext cx="3194259" cy="1524000"/>
        </p:xfrm>
        <a:graphic>
          <a:graphicData uri="http://schemas.openxmlformats.org/drawingml/2006/table">
            <a:tbl>
              <a:tblPr firstRow="1" bandRow="1"/>
              <a:tblGrid>
                <a:gridCol w="1064817"/>
                <a:gridCol w="864485"/>
                <a:gridCol w="1264957"/>
              </a:tblGrid>
              <a:tr h="1790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Subj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Pred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Obj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0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de-DE" sz="800" dirty="0" smtClean="0"/>
                        <a:t>_:b</a:t>
                      </a:r>
                      <a:endParaRPr lang="de-DE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800" dirty="0" err="1" smtClean="0"/>
                        <a:t>accountname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de-DE" sz="800" dirty="0" smtClean="0"/>
                        <a:t>"</a:t>
                      </a:r>
                      <a:r>
                        <a:rPr lang="de-DE" sz="800" dirty="0" err="1" smtClean="0"/>
                        <a:t>Jacktrades</a:t>
                      </a:r>
                      <a:r>
                        <a:rPr lang="de-DE" sz="800" dirty="0" smtClean="0"/>
                        <a:t>"</a:t>
                      </a:r>
                      <a:endParaRPr lang="de-DE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1790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800" dirty="0" smtClean="0"/>
                        <a:t>_:b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800" dirty="0" smtClean="0"/>
                        <a:t>likes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800" dirty="0" err="1" smtClean="0"/>
                        <a:t>Nightwish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/>
                        <a:t>Nightwish</a:t>
                      </a:r>
                      <a:endParaRPr lang="en-US" sz="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origin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Kitee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1790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800" dirty="0" err="1" smtClean="0"/>
                        <a:t>Nightwish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US" sz="800" dirty="0" smtClean="0"/>
                        <a:t>Label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"</a:t>
                      </a:r>
                      <a:r>
                        <a:rPr lang="en-US" sz="800" dirty="0" err="1" smtClean="0"/>
                        <a:t>Nightwish</a:t>
                      </a:r>
                      <a:r>
                        <a:rPr lang="en-US" sz="800" dirty="0" smtClean="0"/>
                        <a:t>"</a:t>
                      </a:r>
                      <a:endParaRPr lang="en-US" sz="800" dirty="0" smtClean="0">
                        <a:latin typeface="Lucida Sans"/>
                        <a:cs typeface="Lucida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/>
                        <a:t>Kitee</a:t>
                      </a:r>
                      <a:endParaRPr lang="en-US" sz="800" dirty="0">
                        <a:latin typeface="Lucida Sans"/>
                        <a:cs typeface="Lucida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Lucida Sans"/>
                          <a:cs typeface="Lucida Sans"/>
                        </a:rPr>
                        <a:t>Country</a:t>
                      </a:r>
                      <a:endParaRPr lang="en-US" sz="800" dirty="0">
                        <a:latin typeface="Lucida Sans"/>
                        <a:cs typeface="Lucida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Finland</a:t>
                      </a:r>
                      <a:endParaRPr lang="en-US" sz="800" dirty="0" smtClean="0">
                        <a:latin typeface="Lucida Sans"/>
                        <a:cs typeface="Lucida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Lucida Sans"/>
                          <a:cs typeface="Lucida Sans"/>
                        </a:rPr>
                        <a:t>…</a:t>
                      </a:r>
                      <a:endParaRPr lang="en-US" sz="800" dirty="0">
                        <a:latin typeface="Lucida Sans"/>
                        <a:cs typeface="Lucida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Lucida Sans"/>
                          <a:cs typeface="Lucida Sans"/>
                        </a:rPr>
                        <a:t>…</a:t>
                      </a:r>
                      <a:endParaRPr lang="en-US" sz="800" dirty="0">
                        <a:latin typeface="Lucida Sans"/>
                        <a:cs typeface="Lucida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Lucida Sans"/>
                          <a:cs typeface="Lucida San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8" name="Rectangle 58"/>
          <p:cNvSpPr/>
          <p:nvPr/>
        </p:nvSpPr>
        <p:spPr>
          <a:xfrm>
            <a:off x="3419872" y="3949511"/>
            <a:ext cx="5724128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600" b="1" u="sng" dirty="0" smtClean="0">
                <a:solidFill>
                  <a:srgbClr val="000000"/>
                </a:solidFill>
                <a:latin typeface="Calibri"/>
                <a:cs typeface="Calibri"/>
              </a:rPr>
              <a:t>SPARQL core Idea</a:t>
            </a:r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formulate queries as </a:t>
            </a:r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graph patterns</a:t>
            </a:r>
          </a:p>
          <a:p>
            <a:pPr lvl="1">
              <a:buNone/>
            </a:pPr>
            <a:endParaRPr lang="en-US" sz="1200" dirty="0"/>
          </a:p>
          <a:p>
            <a:pPr lvl="1">
              <a:buNone/>
            </a:pPr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None/>
            </a:pPr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None/>
            </a:pPr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None/>
            </a:pPr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None/>
            </a:pPr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None/>
            </a:pPr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None/>
            </a:pPr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None/>
            </a:pPr>
            <a:endParaRPr lang="en-US" sz="1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3923928" y="4581128"/>
            <a:ext cx="496855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600" dirty="0" smtClean="0">
                <a:latin typeface="Calibri"/>
                <a:cs typeface="Calibri"/>
              </a:rPr>
              <a:t>…where basic graph patterns are just "Turtle with variables":</a:t>
            </a:r>
          </a:p>
          <a:p>
            <a:pPr lvl="1">
              <a:buNone/>
            </a:pPr>
            <a:endParaRPr lang="en-US" sz="1200" dirty="0">
              <a:latin typeface="Courier"/>
              <a:cs typeface="Courier"/>
            </a:endParaRPr>
          </a:p>
          <a:p>
            <a:pPr lvl="1">
              <a:buNone/>
            </a:pPr>
            <a:r>
              <a:rPr lang="en-US" sz="1200" dirty="0" smtClean="0">
                <a:latin typeface="Courier"/>
                <a:cs typeface="Courier"/>
              </a:rPr>
              <a:t>SELECT ?Band</a:t>
            </a:r>
            <a:endParaRPr lang="en-US" sz="1200" dirty="0">
              <a:latin typeface="Courier"/>
              <a:cs typeface="Courier"/>
            </a:endParaRPr>
          </a:p>
          <a:p>
            <a:pPr lvl="1">
              <a:buNone/>
            </a:pPr>
            <a:r>
              <a:rPr lang="en-US" sz="1200" dirty="0" smtClean="0">
                <a:latin typeface="Courier"/>
                <a:cs typeface="Courier"/>
              </a:rPr>
              <a:t>WHERE { 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?</a:t>
            </a:r>
            <a:r>
              <a:rPr lang="en-US" sz="1200" dirty="0">
                <a:solidFill>
                  <a:srgbClr val="000000"/>
                </a:solidFill>
                <a:latin typeface="Courier"/>
                <a:cs typeface="Courier"/>
              </a:rPr>
              <a:t>Band :origin [ :country :Finland ] 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.            </a:t>
            </a:r>
          </a:p>
          <a:p>
            <a:pPr lvl="1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       </a:t>
            </a:r>
            <a:r>
              <a:rPr lang="en-US" sz="1200" dirty="0" smtClean="0">
                <a:latin typeface="Courier"/>
                <a:cs typeface="Courier"/>
              </a:rPr>
              <a:t>[] :</a:t>
            </a:r>
            <a:r>
              <a:rPr lang="en-US" sz="1200" dirty="0" err="1" smtClean="0">
                <a:latin typeface="Courier"/>
                <a:cs typeface="Courier"/>
              </a:rPr>
              <a:t>accountName</a:t>
            </a:r>
            <a:r>
              <a:rPr lang="en-US" sz="1200" dirty="0" smtClean="0">
                <a:latin typeface="Courier"/>
                <a:cs typeface="Courier"/>
              </a:rPr>
              <a:t> "</a:t>
            </a:r>
            <a:r>
              <a:rPr lang="en-US" sz="1200" dirty="0" err="1">
                <a:latin typeface="Courier"/>
                <a:cs typeface="Courier"/>
              </a:rPr>
              <a:t>j</a:t>
            </a:r>
            <a:r>
              <a:rPr lang="en-US" sz="1200" dirty="0" err="1" smtClean="0">
                <a:latin typeface="Courier"/>
                <a:cs typeface="Courier"/>
              </a:rPr>
              <a:t>acktrades</a:t>
            </a:r>
            <a:r>
              <a:rPr lang="en-US" sz="1200" dirty="0" smtClean="0">
                <a:latin typeface="Courier"/>
                <a:cs typeface="Courier"/>
              </a:rPr>
              <a:t>" ; </a:t>
            </a:r>
          </a:p>
          <a:p>
            <a:pPr lvl="1">
              <a:buNone/>
            </a:pP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smtClean="0">
                <a:latin typeface="Courier"/>
                <a:cs typeface="Courier"/>
              </a:rPr>
              <a:t>          :likes ?Band . 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}</a:t>
            </a:r>
            <a:endParaRPr lang="en-US" sz="12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3182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"/>
          <p:cNvPicPr>
            <a:picLocks noChangeAspect="1"/>
          </p:cNvPicPr>
          <p:nvPr/>
        </p:nvPicPr>
        <p:blipFill>
          <a:blip r:embed="rId3"/>
          <a:srcRect l="20300" r="13841"/>
          <a:stretch>
            <a:fillRect/>
          </a:stretch>
        </p:blipFill>
        <p:spPr bwMode="auto">
          <a:xfrm>
            <a:off x="-365125" y="-50800"/>
            <a:ext cx="3413125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Line 12"/>
          <p:cNvSpPr>
            <a:spLocks noChangeShapeType="1"/>
          </p:cNvSpPr>
          <p:nvPr/>
        </p:nvSpPr>
        <p:spPr bwMode="auto">
          <a:xfrm>
            <a:off x="3040063" y="0"/>
            <a:ext cx="0" cy="68580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47864" y="2492896"/>
            <a:ext cx="5381625" cy="1246187"/>
          </a:xfrm>
        </p:spPr>
        <p:txBody>
          <a:bodyPr/>
          <a:lstStyle/>
          <a:p>
            <a:pPr eaLnBrk="1" hangingPunct="1"/>
            <a:r>
              <a:rPr lang="en-US" dirty="0" smtClean="0"/>
              <a:t>SPARQL in a Nutshell...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6688138"/>
            <a:ext cx="28956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This Photo was taken by </a:t>
            </a:r>
            <a:r>
              <a:rPr lang="en-US" sz="900" dirty="0" err="1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Böhringer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 Friedrich.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5856" y="548680"/>
            <a:ext cx="589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How to query RDF?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SPARQL + Linked Data give you Semantic search almost “for free”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63" cy="4681538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US" i="1" dirty="0" smtClean="0"/>
              <a:t>Which bands origin from </a:t>
            </a:r>
            <a:r>
              <a:rPr lang="en-US" i="1" dirty="0" err="1" smtClean="0"/>
              <a:t>Kitee</a:t>
            </a:r>
            <a:r>
              <a:rPr lang="en-US" i="1" dirty="0" smtClean="0"/>
              <a:t>?</a:t>
            </a:r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Try it out at </a:t>
            </a:r>
            <a:r>
              <a:rPr lang="en-US" i="1" dirty="0" smtClean="0">
                <a:hlinkClick r:id="rId2"/>
              </a:rPr>
              <a:t>http://live.dbpedia.org/sparql/</a:t>
            </a:r>
            <a:r>
              <a:rPr lang="en-US" i="1" dirty="0" smtClean="0"/>
              <a:t>  </a:t>
            </a:r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152400" y="2133600"/>
            <a:ext cx="8839200" cy="160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SELECT ?X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WHERE 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{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 ?X  &lt;http://</a:t>
            </a:r>
            <a:r>
              <a:rPr lang="en-US" sz="1400" dirty="0" err="1">
                <a:latin typeface="Consolas" pitchFamily="49" charset="0"/>
              </a:rPr>
              <a:t>dbpedia.org</a:t>
            </a:r>
            <a:r>
              <a:rPr lang="en-US" sz="1400" dirty="0">
                <a:latin typeface="Consolas" pitchFamily="49" charset="0"/>
              </a:rPr>
              <a:t>/property</a:t>
            </a:r>
            <a:r>
              <a:rPr lang="en-US" sz="1400" dirty="0" smtClean="0">
                <a:latin typeface="Consolas" pitchFamily="49" charset="0"/>
              </a:rPr>
              <a:t>/origin&gt; </a:t>
            </a:r>
            <a:r>
              <a:rPr lang="en-US" sz="1400" dirty="0">
                <a:latin typeface="Consolas" pitchFamily="49" charset="0"/>
              </a:rPr>
              <a:t>&lt;http://</a:t>
            </a:r>
            <a:r>
              <a:rPr lang="en-US" sz="1400" dirty="0" err="1">
                <a:latin typeface="Consolas" pitchFamily="49" charset="0"/>
              </a:rPr>
              <a:t>dbpedia.org/resource</a:t>
            </a:r>
            <a:r>
              <a:rPr lang="en-US" sz="1400" dirty="0" err="1" smtClean="0">
                <a:latin typeface="Consolas" pitchFamily="49" charset="0"/>
              </a:rPr>
              <a:t>/Kitee</a:t>
            </a:r>
            <a:r>
              <a:rPr lang="en-US" sz="1400" dirty="0" smtClean="0">
                <a:latin typeface="Consolas" pitchFamily="49" charset="0"/>
              </a:rPr>
              <a:t>&gt; </a:t>
            </a:r>
            <a:endParaRPr lang="en-US" sz="1400" dirty="0">
              <a:latin typeface="Consolas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}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1463" y="4267200"/>
            <a:ext cx="8643937" cy="533400"/>
            <a:chOff x="0" y="3889177"/>
            <a:chExt cx="8644675" cy="533400"/>
          </a:xfrm>
        </p:grpSpPr>
        <p:cxnSp>
          <p:nvCxnSpPr>
            <p:cNvPr id="38920" name="Straight Arrow Connector 10"/>
            <p:cNvCxnSpPr>
              <a:cxnSpLocks noChangeShapeType="1"/>
            </p:cNvCxnSpPr>
            <p:nvPr/>
          </p:nvCxnSpPr>
          <p:spPr bwMode="auto">
            <a:xfrm>
              <a:off x="2286000" y="4191000"/>
              <a:ext cx="3639884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0" y="3889177"/>
              <a:ext cx="8644675" cy="533400"/>
              <a:chOff x="0" y="4267200"/>
              <a:chExt cx="8644675" cy="533400"/>
            </a:xfrm>
          </p:grpSpPr>
          <p:sp>
            <p:nvSpPr>
              <p:cNvPr id="38922" name="Oval 16"/>
              <p:cNvSpPr>
                <a:spLocks noChangeArrowheads="1"/>
              </p:cNvSpPr>
              <p:nvPr/>
            </p:nvSpPr>
            <p:spPr bwMode="auto">
              <a:xfrm>
                <a:off x="0" y="4343400"/>
                <a:ext cx="2286000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           ?X</a:t>
                </a:r>
                <a:endParaRPr lang="en-US" sz="1400"/>
              </a:p>
            </p:txBody>
          </p:sp>
          <p:sp>
            <p:nvSpPr>
              <p:cNvPr id="38923" name="Rectangle 13"/>
              <p:cNvSpPr>
                <a:spLocks noChangeArrowheads="1"/>
              </p:cNvSpPr>
              <p:nvPr/>
            </p:nvSpPr>
            <p:spPr bwMode="auto">
              <a:xfrm>
                <a:off x="2624862" y="4267200"/>
                <a:ext cx="27432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err="1">
                    <a:solidFill>
                      <a:srgbClr val="FF0000"/>
                    </a:solidFill>
                  </a:rPr>
                  <a:t>dbpedia.org</a:t>
                </a:r>
                <a:r>
                  <a:rPr lang="en-US" sz="1400" dirty="0">
                    <a:solidFill>
                      <a:srgbClr val="FF0000"/>
                    </a:solidFill>
                  </a:rPr>
                  <a:t>/property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/origin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924" name="Oval 16"/>
              <p:cNvSpPr>
                <a:spLocks noChangeArrowheads="1"/>
              </p:cNvSpPr>
              <p:nvPr/>
            </p:nvSpPr>
            <p:spPr bwMode="auto">
              <a:xfrm>
                <a:off x="5943600" y="4340423"/>
                <a:ext cx="2701075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/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 err="1">
                    <a:solidFill>
                      <a:srgbClr val="000000"/>
                    </a:solidFill>
                  </a:rPr>
                  <a:t>dbpedia.org</a:t>
                </a:r>
                <a:r>
                  <a:rPr lang="en-US" sz="1200" dirty="0" err="1" smtClean="0">
                    <a:solidFill>
                      <a:srgbClr val="000000"/>
                    </a:solidFill>
                  </a:rPr>
                  <a:t>/resource/Kitee</a:t>
                </a:r>
                <a:endParaRPr lang="en-US" sz="1200" dirty="0"/>
              </a:p>
            </p:txBody>
          </p:sp>
        </p:grpSp>
      </p:grpSp>
      <p:pic>
        <p:nvPicPr>
          <p:cNvPr id="14" name="Picture 13" descr="Screen shot 2012-04-06 at 13.53.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196752"/>
            <a:ext cx="5822915" cy="2426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775450" cy="809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SPARQL – Standard RDF Query Language and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SPARQL 1.0 ( standard since 2008):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Clr>
                <a:srgbClr val="333333"/>
              </a:buClr>
            </a:pPr>
            <a:r>
              <a:rPr lang="en-US" dirty="0" smtClean="0">
                <a:ea typeface="ＭＳ Ｐゴシック" pitchFamily="34" charset="-128"/>
              </a:rPr>
              <a:t>SQL “Look-and-feel” for the Web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dirty="0" smtClean="0">
                <a:ea typeface="ＭＳ Ｐゴシック" pitchFamily="34" charset="-128"/>
              </a:rPr>
              <a:t>Essentially “graph matching” by </a:t>
            </a:r>
            <a:r>
              <a:rPr lang="en-US" i="1" dirty="0" smtClean="0">
                <a:ea typeface="ＭＳ Ｐゴシック" pitchFamily="34" charset="-128"/>
              </a:rPr>
              <a:t>triple patterns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dirty="0" smtClean="0">
                <a:ea typeface="ＭＳ Ｐゴシック" pitchFamily="34" charset="-128"/>
              </a:rPr>
              <a:t>Allows conjunction (.) , disjunction (UNION), optional (OPTIONAL) patterns and filters (FILTER)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dirty="0" smtClean="0">
                <a:ea typeface="ＭＳ Ｐゴシック" pitchFamily="34" charset="-128"/>
              </a:rPr>
              <a:t>Construct new RDF from existing RDF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dirty="0" smtClean="0">
                <a:ea typeface="ＭＳ Ｐゴシック" pitchFamily="34" charset="-128"/>
              </a:rPr>
              <a:t>Solution modifiers (DISTINCT, ORDER BY, LIMIT, …)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b="1" dirty="0" smtClean="0">
                <a:ea typeface="ＭＳ Ｐゴシック" pitchFamily="34" charset="-128"/>
              </a:rPr>
              <a:t>standardized </a:t>
            </a:r>
            <a:r>
              <a:rPr lang="en-US" dirty="0" smtClean="0">
                <a:ea typeface="ＭＳ Ｐゴシック" pitchFamily="34" charset="-128"/>
              </a:rPr>
              <a:t>HTTP based protocol: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99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Axel Polleres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Page </a:t>
            </a:r>
            <a:fld id="{F3C98804-57D8-409A-8C88-001027D39AAC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152400" y="2133600"/>
            <a:ext cx="8839200" cy="160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SELECT ?X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WHERE 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{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 ?X  &lt;http://</a:t>
            </a:r>
            <a:r>
              <a:rPr lang="en-US" sz="1400" dirty="0" err="1">
                <a:latin typeface="Consolas" pitchFamily="49" charset="0"/>
              </a:rPr>
              <a:t>dbpedia.org</a:t>
            </a:r>
            <a:r>
              <a:rPr lang="en-US" sz="1400" dirty="0">
                <a:latin typeface="Consolas" pitchFamily="49" charset="0"/>
              </a:rPr>
              <a:t>/property</a:t>
            </a:r>
            <a:r>
              <a:rPr lang="en-US" sz="1400" dirty="0" smtClean="0">
                <a:latin typeface="Consolas" pitchFamily="49" charset="0"/>
              </a:rPr>
              <a:t>/origin&gt; </a:t>
            </a:r>
            <a:r>
              <a:rPr lang="en-US" sz="1400" dirty="0">
                <a:latin typeface="Consolas" pitchFamily="49" charset="0"/>
              </a:rPr>
              <a:t>&lt;http://</a:t>
            </a:r>
            <a:r>
              <a:rPr lang="en-US" sz="1400" dirty="0" err="1">
                <a:latin typeface="Consolas" pitchFamily="49" charset="0"/>
              </a:rPr>
              <a:t>dbpedia.org/resource</a:t>
            </a:r>
            <a:r>
              <a:rPr lang="en-US" sz="1400" dirty="0" err="1" smtClean="0">
                <a:latin typeface="Consolas" pitchFamily="49" charset="0"/>
              </a:rPr>
              <a:t>/Kitee</a:t>
            </a:r>
            <a:r>
              <a:rPr lang="en-US" sz="1400" dirty="0" smtClean="0">
                <a:latin typeface="Consolas" pitchFamily="49" charset="0"/>
              </a:rPr>
              <a:t>&gt; </a:t>
            </a:r>
            <a:endParaRPr lang="en-US" sz="1400" dirty="0">
              <a:latin typeface="Consolas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}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2133600"/>
            <a:ext cx="1295400" cy="609600"/>
          </a:xfrm>
          <a:prstGeom prst="rect">
            <a:avLst/>
          </a:prstGeom>
          <a:solidFill>
            <a:srgbClr val="FF0000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3048000"/>
            <a:ext cx="8534400" cy="381000"/>
          </a:xfrm>
          <a:prstGeom prst="rect">
            <a:avLst/>
          </a:prstGeom>
          <a:solidFill>
            <a:srgbClr val="FF0000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" name="Picture 10" descr="Screen shot 2012-03-21 at 15.28.15.png"/>
          <p:cNvPicPr>
            <a:picLocks noChangeAspect="1"/>
          </p:cNvPicPr>
          <p:nvPr/>
        </p:nvPicPr>
        <p:blipFill>
          <a:blip r:embed="rId2"/>
          <a:srcRect r="39981" b="88957"/>
          <a:stretch>
            <a:fillRect/>
          </a:stretch>
        </p:blipFill>
        <p:spPr bwMode="auto">
          <a:xfrm>
            <a:off x="1043608" y="5661248"/>
            <a:ext cx="57483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83768" y="6381328"/>
            <a:ext cx="2286000" cy="304800"/>
          </a:xfrm>
          <a:prstGeom prst="rect">
            <a:avLst/>
          </a:prstGeom>
          <a:solidFill>
            <a:srgbClr val="FF0000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Conjunction (.) </a:t>
            </a:r>
            <a:r>
              <a:rPr lang="en-US" sz="3200" b="0" dirty="0" smtClean="0"/>
              <a:t>, disjunction (UNION), optional (OPTIONAL) patterns and filters (FILTER)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4495800"/>
            <a:ext cx="8208963" cy="457200"/>
          </a:xfrm>
        </p:spPr>
        <p:txBody>
          <a:bodyPr>
            <a:normAutofit fontScale="47500" lnSpcReduction="20000"/>
          </a:bodyPr>
          <a:lstStyle/>
          <a:p>
            <a:pPr lvl="1" eaLnBrk="1" hangingPunct="1">
              <a:buClr>
                <a:srgbClr val="333333"/>
              </a:buClr>
            </a:pPr>
            <a:r>
              <a:rPr lang="en-US" i="1" dirty="0" smtClean="0">
                <a:ea typeface="ＭＳ Ｐゴシック" pitchFamily="34" charset="-128"/>
              </a:rPr>
              <a:t>Shortcuts for namespace prefixes and to </a:t>
            </a:r>
          </a:p>
          <a:p>
            <a:pPr lvl="1" eaLnBrk="1" hangingPunct="1">
              <a:buClr>
                <a:srgbClr val="333333"/>
              </a:buClr>
              <a:buNone/>
            </a:pPr>
            <a:r>
              <a:rPr lang="en-US" i="1" dirty="0" smtClean="0">
                <a:ea typeface="ＭＳ Ｐゴシック" pitchFamily="34" charset="-128"/>
              </a:rPr>
              <a:t>	group triple patterns</a:t>
            </a:r>
            <a:endParaRPr lang="en-US" dirty="0" smtClean="0"/>
          </a:p>
        </p:txBody>
      </p:sp>
      <p:sp>
        <p:nvSpPr>
          <p:cNvPr id="409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Axel Polleres</a:t>
            </a: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Page </a:t>
            </a:r>
            <a:fld id="{8AE1A4DB-5E0A-496D-95A7-FBC2EFB3FA4C}" type="slidenum">
              <a:rPr lang="en-US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71600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r>
              <a:rPr lang="en-US" sz="1800" b="1" i="1" kern="0" dirty="0">
                <a:latin typeface="+mn-lt"/>
                <a:cs typeface="+mn-cs"/>
              </a:rPr>
              <a:t>Names </a:t>
            </a:r>
            <a:r>
              <a:rPr lang="en-US" sz="1800" i="1" kern="0" dirty="0">
                <a:latin typeface="+mn-lt"/>
                <a:cs typeface="+mn-cs"/>
              </a:rPr>
              <a:t>of</a:t>
            </a:r>
            <a:r>
              <a:rPr lang="en-US" sz="1800" i="1" kern="0" dirty="0" smtClean="0">
                <a:latin typeface="+mn-lt"/>
                <a:cs typeface="+mn-cs"/>
              </a:rPr>
              <a:t> </a:t>
            </a:r>
            <a:r>
              <a:rPr lang="en-US" sz="1800" b="1" i="1" kern="0" dirty="0" smtClean="0">
                <a:latin typeface="+mn-lt"/>
                <a:cs typeface="+mn-cs"/>
              </a:rPr>
              <a:t>bands </a:t>
            </a:r>
            <a:r>
              <a:rPr lang="en-US" sz="1800" i="1" kern="0" dirty="0" smtClean="0">
                <a:latin typeface="+mn-lt"/>
              </a:rPr>
              <a:t>from </a:t>
            </a:r>
            <a:r>
              <a:rPr lang="en-US" sz="1800" b="1" i="1" kern="0" dirty="0" smtClean="0">
                <a:latin typeface="+mn-lt"/>
              </a:rPr>
              <a:t>cities in F</a:t>
            </a:r>
            <a:r>
              <a:rPr lang="en-US" sz="1800" b="1" i="1" kern="0" dirty="0" smtClean="0">
                <a:latin typeface="+mn-lt"/>
                <a:cs typeface="+mn-cs"/>
              </a:rPr>
              <a:t>inland</a:t>
            </a:r>
            <a:r>
              <a:rPr lang="en-US" sz="1800" i="1" kern="0" dirty="0" smtClean="0">
                <a:latin typeface="+mn-lt"/>
                <a:cs typeface="+mn-cs"/>
              </a:rPr>
              <a:t>?</a:t>
            </a:r>
            <a:endParaRPr lang="en-US" sz="1800" i="1" kern="0" dirty="0">
              <a:latin typeface="+mn-lt"/>
              <a:cs typeface="+mn-cs"/>
            </a:endParaRP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304800" y="2235875"/>
            <a:ext cx="9144000" cy="2031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SELECT ?N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WHERE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?X </a:t>
            </a:r>
            <a:r>
              <a:rPr lang="en-US" sz="1400" dirty="0" smtClean="0">
                <a:latin typeface="Consolas" pitchFamily="49" charset="0"/>
              </a:rPr>
              <a:t> &lt;http</a:t>
            </a:r>
            <a:r>
              <a:rPr lang="en-US" sz="1400" dirty="0">
                <a:latin typeface="Consolas" pitchFamily="49" charset="0"/>
              </a:rPr>
              <a:t>://</a:t>
            </a:r>
            <a:r>
              <a:rPr lang="en-US" sz="1400" dirty="0" err="1">
                <a:latin typeface="Consolas" pitchFamily="49" charset="0"/>
              </a:rPr>
              <a:t>dbpedia.org</a:t>
            </a:r>
            <a:r>
              <a:rPr lang="en-US" sz="1400" dirty="0">
                <a:latin typeface="Consolas" pitchFamily="49" charset="0"/>
              </a:rPr>
              <a:t>/property</a:t>
            </a:r>
            <a:r>
              <a:rPr lang="en-US" sz="1400" dirty="0" smtClean="0">
                <a:latin typeface="Consolas" pitchFamily="49" charset="0"/>
              </a:rPr>
              <a:t>/origin&gt; ?C.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itchFamily="49" charset="0"/>
              </a:rPr>
              <a:t>  ?C  &lt;http://</a:t>
            </a:r>
            <a:r>
              <a:rPr lang="en-US" sz="1400" dirty="0" err="1" smtClean="0">
                <a:latin typeface="Consolas" pitchFamily="49" charset="0"/>
              </a:rPr>
              <a:t>purl.org</a:t>
            </a:r>
            <a:r>
              <a:rPr lang="en-US" sz="1400" dirty="0" smtClean="0">
                <a:latin typeface="Consolas" pitchFamily="49" charset="0"/>
              </a:rPr>
              <a:t>/dc/terms/subject&gt;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itchFamily="49" charset="0"/>
              </a:rPr>
              <a:t>	   &lt;http://</a:t>
            </a:r>
            <a:r>
              <a:rPr lang="en-US" sz="1400" dirty="0" err="1" smtClean="0">
                <a:latin typeface="Consolas" pitchFamily="49" charset="0"/>
              </a:rPr>
              <a:t>dbpedia.org/resource/Category:Cities_and_towns_in_Finland</a:t>
            </a:r>
            <a:r>
              <a:rPr lang="en-US" sz="1400" dirty="0" smtClean="0">
                <a:latin typeface="Consolas" pitchFamily="49" charset="0"/>
              </a:rPr>
              <a:t>&gt; . 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itchFamily="49" charset="0"/>
              </a:rPr>
              <a:t>  ?</a:t>
            </a:r>
            <a:r>
              <a:rPr lang="en-US" sz="1400" dirty="0">
                <a:latin typeface="Consolas" pitchFamily="49" charset="0"/>
              </a:rPr>
              <a:t>X a &lt;http://</a:t>
            </a:r>
            <a:r>
              <a:rPr lang="en-US" sz="1400" dirty="0" err="1">
                <a:latin typeface="Consolas" pitchFamily="49" charset="0"/>
              </a:rPr>
              <a:t>dbpedia.org</a:t>
            </a:r>
            <a:r>
              <a:rPr lang="en-US" sz="1400" dirty="0">
                <a:latin typeface="Consolas" pitchFamily="49" charset="0"/>
              </a:rPr>
              <a:t>/ontology</a:t>
            </a:r>
            <a:r>
              <a:rPr lang="en-US" sz="1400" dirty="0" smtClean="0">
                <a:latin typeface="Consolas" pitchFamily="49" charset="0"/>
              </a:rPr>
              <a:t>/Band&gt; </a:t>
            </a:r>
            <a:r>
              <a:rPr lang="en-US" sz="1400" dirty="0">
                <a:latin typeface="Consolas" pitchFamily="49" charset="0"/>
              </a:rPr>
              <a:t>.</a:t>
            </a:r>
            <a:endParaRPr lang="en-US" sz="1400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itchFamily="49" charset="0"/>
              </a:rPr>
              <a:t>  ?</a:t>
            </a:r>
            <a:r>
              <a:rPr lang="en-US" sz="1400" dirty="0">
                <a:latin typeface="Consolas" pitchFamily="49" charset="0"/>
              </a:rPr>
              <a:t>X</a:t>
            </a:r>
            <a:r>
              <a:rPr lang="en-US" sz="1400" dirty="0" smtClean="0">
                <a:latin typeface="Consolas" pitchFamily="49" charset="0"/>
              </a:rPr>
              <a:t> &lt;http://www.w3.org/2000/01/rdf-schema#label&gt; </a:t>
            </a:r>
            <a:r>
              <a:rPr lang="en-US" sz="1400" dirty="0">
                <a:latin typeface="Consolas" pitchFamily="49" charset="0"/>
              </a:rPr>
              <a:t>?N 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}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1752600"/>
            <a:ext cx="9372600" cy="253915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PREFIX </a:t>
            </a: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: &lt;http://</a:t>
            </a:r>
            <a:r>
              <a:rPr lang="en-US" sz="1100" dirty="0" err="1">
                <a:solidFill>
                  <a:schemeClr val="accent1"/>
                </a:solidFill>
                <a:latin typeface="Consolas" pitchFamily="49" charset="0"/>
              </a:rPr>
              <a:t>dbpedia.org</a:t>
            </a: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/resource/&gt;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PREFIX </a:t>
            </a:r>
            <a:r>
              <a:rPr lang="en-US" sz="1100" dirty="0" err="1">
                <a:solidFill>
                  <a:schemeClr val="accent1"/>
                </a:solidFill>
                <a:latin typeface="Consolas" pitchFamily="49" charset="0"/>
              </a:rPr>
              <a:t>dbprop</a:t>
            </a: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: &lt;http://</a:t>
            </a:r>
            <a:r>
              <a:rPr lang="en-US" sz="1100" dirty="0" err="1">
                <a:solidFill>
                  <a:schemeClr val="accent1"/>
                </a:solidFill>
                <a:latin typeface="Consolas" pitchFamily="49" charset="0"/>
              </a:rPr>
              <a:t>dbpedia.org</a:t>
            </a: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/property/&gt;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PREFIX </a:t>
            </a:r>
            <a:r>
              <a:rPr lang="en-US" sz="1100" dirty="0" err="1">
                <a:solidFill>
                  <a:schemeClr val="accent1"/>
                </a:solidFill>
                <a:latin typeface="Consolas" pitchFamily="49" charset="0"/>
              </a:rPr>
              <a:t>dbont</a:t>
            </a: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: &lt;http://</a:t>
            </a:r>
            <a:r>
              <a:rPr lang="en-US" sz="1100" dirty="0" err="1">
                <a:solidFill>
                  <a:schemeClr val="accent1"/>
                </a:solidFill>
                <a:latin typeface="Consolas" pitchFamily="49" charset="0"/>
              </a:rPr>
              <a:t>dbpedia.org</a:t>
            </a:r>
            <a:r>
              <a:rPr lang="en-US" sz="1100" dirty="0">
                <a:solidFill>
                  <a:schemeClr val="accent1"/>
                </a:solidFill>
                <a:latin typeface="Consolas" pitchFamily="49" charset="0"/>
              </a:rPr>
              <a:t>/ontology/&gt;</a:t>
            </a:r>
            <a:endParaRPr lang="en-US" sz="11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PREFIX category: &lt;http://</a:t>
            </a:r>
            <a:r>
              <a:rPr lang="en-US" sz="1100" dirty="0" err="1" smtClean="0">
                <a:solidFill>
                  <a:schemeClr val="accent1"/>
                </a:solidFill>
                <a:latin typeface="Consolas" pitchFamily="49" charset="0"/>
              </a:rPr>
              <a:t>dbpedia.org</a:t>
            </a: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/resource/Category:&gt;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PREFIX </a:t>
            </a:r>
            <a:r>
              <a:rPr lang="en-US" sz="1100" dirty="0" err="1" smtClean="0">
                <a:solidFill>
                  <a:schemeClr val="accent1"/>
                </a:solidFill>
                <a:latin typeface="Consolas" pitchFamily="49" charset="0"/>
              </a:rPr>
              <a:t>rdfs</a:t>
            </a: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: &lt;http://www.w3.org/2000/01/rdf-schema#&gt;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PREFIX </a:t>
            </a:r>
            <a:r>
              <a:rPr lang="en-US" sz="1100" dirty="0" err="1" smtClean="0">
                <a:solidFill>
                  <a:schemeClr val="accent1"/>
                </a:solidFill>
                <a:latin typeface="Consolas" pitchFamily="49" charset="0"/>
              </a:rPr>
              <a:t>dcterms</a:t>
            </a: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: &lt;http://</a:t>
            </a:r>
            <a:r>
              <a:rPr lang="en-US" sz="1100" dirty="0" err="1" smtClean="0">
                <a:solidFill>
                  <a:schemeClr val="accent1"/>
                </a:solidFill>
                <a:latin typeface="Consolas" pitchFamily="49" charset="0"/>
              </a:rPr>
              <a:t>purl.org</a:t>
            </a:r>
            <a:r>
              <a:rPr lang="en-US" sz="1100" dirty="0" smtClean="0">
                <a:solidFill>
                  <a:schemeClr val="accent1"/>
                </a:solidFill>
                <a:latin typeface="Consolas" pitchFamily="49" charset="0"/>
              </a:rPr>
              <a:t>/dc/terms/&gt;</a:t>
            </a:r>
          </a:p>
          <a:p>
            <a:pPr>
              <a:spcBef>
                <a:spcPts val="0"/>
              </a:spcBef>
            </a:pPr>
            <a:endParaRPr lang="en-US" sz="500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itchFamily="49" charset="0"/>
              </a:rPr>
              <a:t>SELECT </a:t>
            </a:r>
            <a:r>
              <a:rPr lang="en-US" sz="1400" dirty="0">
                <a:latin typeface="Consolas" pitchFamily="49" charset="0"/>
              </a:rPr>
              <a:t>?N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WHERE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onsolas" pitchFamily="49" charset="0"/>
              </a:rPr>
              <a:t>{</a:t>
            </a:r>
            <a:r>
              <a:rPr lang="en-US" sz="1400" dirty="0" smtClean="0">
                <a:latin typeface="Consolas" pitchFamily="49" charset="0"/>
              </a:rPr>
              <a:t> </a:t>
            </a:r>
            <a:endParaRPr lang="en-US" sz="1300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Consolas" pitchFamily="49" charset="0"/>
              </a:rPr>
              <a:t> ?X a </a:t>
            </a:r>
            <a:r>
              <a:rPr lang="en-US" sz="1300" dirty="0" err="1" smtClean="0">
                <a:latin typeface="Consolas" pitchFamily="49" charset="0"/>
              </a:rPr>
              <a:t>dbont:Band</a:t>
            </a:r>
            <a:r>
              <a:rPr lang="en-US" sz="1300" dirty="0" smtClean="0">
                <a:latin typeface="Consolas" pitchFamily="49" charset="0"/>
              </a:rPr>
              <a:t> ; </a:t>
            </a:r>
            <a:r>
              <a:rPr lang="en-US" sz="1300" dirty="0" err="1" smtClean="0">
                <a:latin typeface="Consolas" pitchFamily="49" charset="0"/>
              </a:rPr>
              <a:t>rdfs:label</a:t>
            </a:r>
            <a:r>
              <a:rPr lang="en-US" sz="1300" dirty="0" smtClean="0">
                <a:latin typeface="Consolas" pitchFamily="49" charset="0"/>
              </a:rPr>
              <a:t> ?N ; 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Consolas" pitchFamily="49" charset="0"/>
              </a:rPr>
              <a:t>    </a:t>
            </a:r>
            <a:r>
              <a:rPr lang="en-US" sz="1300" dirty="0" err="1" smtClean="0">
                <a:latin typeface="Consolas" pitchFamily="49" charset="0"/>
              </a:rPr>
              <a:t>dbprop:origin</a:t>
            </a:r>
            <a:r>
              <a:rPr lang="en-US" sz="1300" dirty="0" smtClean="0">
                <a:latin typeface="Consolas" pitchFamily="49" charset="0"/>
              </a:rPr>
              <a:t> [ </a:t>
            </a:r>
            <a:r>
              <a:rPr lang="en-US" sz="1300" dirty="0" err="1" smtClean="0">
                <a:latin typeface="Consolas" pitchFamily="49" charset="0"/>
              </a:rPr>
              <a:t>dcterms:subject</a:t>
            </a:r>
            <a:r>
              <a:rPr lang="en-US" sz="1300" dirty="0" smtClean="0">
                <a:latin typeface="Consolas" pitchFamily="49" charset="0"/>
              </a:rPr>
              <a:t> </a:t>
            </a:r>
            <a:r>
              <a:rPr lang="en-US" sz="1300" dirty="0" err="1" smtClean="0">
                <a:latin typeface="Consolas" pitchFamily="49" charset="0"/>
              </a:rPr>
              <a:t>category:Cities_and_towns_in_Finland</a:t>
            </a:r>
            <a:r>
              <a:rPr lang="en-US" sz="1300" dirty="0" smtClean="0">
                <a:latin typeface="Consolas" pitchFamily="49" charset="0"/>
              </a:rPr>
              <a:t>] .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nsolas" pitchFamily="49" charset="0"/>
              </a:rPr>
              <a:t>}</a:t>
            </a:r>
            <a:endParaRPr lang="en-US" sz="1400" dirty="0">
              <a:latin typeface="Consolas" pitchFamily="49" charset="0"/>
            </a:endParaRPr>
          </a:p>
        </p:txBody>
      </p:sp>
      <p:pic>
        <p:nvPicPr>
          <p:cNvPr id="12" name="Picture 11" descr="Screen shot 2012-04-06 at 14.47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74" y="3962400"/>
            <a:ext cx="41878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0" dirty="0" smtClean="0"/>
              <a:t>Conjunction (.) , </a:t>
            </a:r>
            <a:r>
              <a:rPr lang="en-US" sz="3200" dirty="0" smtClean="0"/>
              <a:t>disjunction (UNION)</a:t>
            </a:r>
            <a:r>
              <a:rPr lang="en-US" sz="3200" b="0" dirty="0" smtClean="0"/>
              <a:t>, optional (OPTIONAL) patterns and filters (FILTER)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Axel Polleres</a:t>
            </a:r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Page </a:t>
            </a:r>
            <a:fld id="{43419C69-6D9F-4AD0-9D5D-41D3E933F6D6}" type="slidenum">
              <a:rPr lang="en-US" smtClean="0">
                <a:latin typeface="Arial" charset="0"/>
                <a:cs typeface="Arial" charset="0"/>
              </a:rPr>
              <a:pPr/>
              <a:t>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71600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r>
              <a:rPr lang="en-US" sz="1800" i="1" kern="0" dirty="0">
                <a:latin typeface="+mn-lt"/>
                <a:cs typeface="+mn-cs"/>
              </a:rPr>
              <a:t>Names of</a:t>
            </a:r>
            <a:r>
              <a:rPr lang="en-US" sz="1800" i="1" kern="0" dirty="0" smtClean="0">
                <a:latin typeface="+mn-lt"/>
                <a:cs typeface="+mn-cs"/>
              </a:rPr>
              <a:t> things </a:t>
            </a:r>
            <a:r>
              <a:rPr lang="en-US" sz="1800" b="1" i="1" kern="0" dirty="0" smtClean="0">
                <a:latin typeface="+mn-lt"/>
                <a:cs typeface="+mn-cs"/>
              </a:rPr>
              <a:t>that origin or were born in </a:t>
            </a:r>
            <a:r>
              <a:rPr lang="en-US" sz="1800" i="1" kern="0" dirty="0" err="1" smtClean="0">
                <a:latin typeface="+mn-lt"/>
                <a:cs typeface="+mn-cs"/>
              </a:rPr>
              <a:t>Kite</a:t>
            </a:r>
            <a:r>
              <a:rPr lang="en-US" sz="1800" b="1" i="1" kern="0" dirty="0" err="1" smtClean="0">
                <a:latin typeface="+mn-lt"/>
                <a:cs typeface="+mn-cs"/>
              </a:rPr>
              <a:t>e</a:t>
            </a:r>
            <a:r>
              <a:rPr lang="en-US" sz="1800" i="1" kern="0" dirty="0" smtClean="0">
                <a:latin typeface="+mn-lt"/>
                <a:cs typeface="+mn-cs"/>
              </a:rPr>
              <a:t>?</a:t>
            </a:r>
            <a:endParaRPr lang="en-US" sz="1800" i="1" kern="0" dirty="0">
              <a:latin typeface="+mn-lt"/>
              <a:cs typeface="+mn-cs"/>
            </a:endParaRP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228600" y="1981200"/>
            <a:ext cx="8839200" cy="289309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Consolas" pitchFamily="49" charset="0"/>
              </a:rPr>
              <a:t>SELECT ?N</a:t>
            </a:r>
          </a:p>
          <a:p>
            <a:r>
              <a:rPr lang="en-US" sz="1400" dirty="0" smtClean="0">
                <a:latin typeface="Consolas" pitchFamily="49" charset="0"/>
              </a:rPr>
              <a:t>WHERE </a:t>
            </a:r>
          </a:p>
          <a:p>
            <a:r>
              <a:rPr lang="en-US" sz="1400" dirty="0" smtClean="0">
                <a:latin typeface="Consolas" pitchFamily="49" charset="0"/>
              </a:rPr>
              <a:t>{</a:t>
            </a:r>
          </a:p>
          <a:p>
            <a:r>
              <a:rPr lang="en-US" sz="1400" dirty="0" smtClean="0">
                <a:latin typeface="Consolas" pitchFamily="49" charset="0"/>
              </a:rPr>
              <a:t> { ?X  </a:t>
            </a:r>
            <a:r>
              <a:rPr lang="en-US" sz="1400" dirty="0" err="1" smtClean="0">
                <a:latin typeface="Consolas" pitchFamily="49" charset="0"/>
              </a:rPr>
              <a:t>dbprop:origin</a:t>
            </a:r>
            <a:r>
              <a:rPr lang="en-US" sz="1400" dirty="0" smtClean="0">
                <a:latin typeface="Consolas" pitchFamily="49" charset="0"/>
              </a:rPr>
              <a:t> &lt;http://</a:t>
            </a:r>
            <a:r>
              <a:rPr lang="en-US" sz="1400" dirty="0" err="1" smtClean="0">
                <a:latin typeface="Consolas" pitchFamily="49" charset="0"/>
              </a:rPr>
              <a:t>dbpedia.org/resource/Kitee</a:t>
            </a:r>
            <a:r>
              <a:rPr lang="en-US" sz="1400" dirty="0" smtClean="0">
                <a:latin typeface="Consolas" pitchFamily="49" charset="0"/>
              </a:rPr>
              <a:t>&gt; }</a:t>
            </a:r>
          </a:p>
          <a:p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</a:rPr>
              <a:t>UNION</a:t>
            </a:r>
          </a:p>
          <a:p>
            <a:r>
              <a:rPr lang="en-US" sz="1400" dirty="0" smtClean="0">
                <a:latin typeface="Consolas" pitchFamily="49" charset="0"/>
              </a:rPr>
              <a:t> { ?X  </a:t>
            </a:r>
            <a:r>
              <a:rPr lang="en-US" sz="1400" dirty="0" err="1" smtClean="0">
                <a:latin typeface="Consolas" pitchFamily="49" charset="0"/>
              </a:rPr>
              <a:t>dbont:birthPlace</a:t>
            </a:r>
            <a:r>
              <a:rPr lang="en-US" sz="1400" dirty="0" smtClean="0">
                <a:latin typeface="Consolas" pitchFamily="49" charset="0"/>
              </a:rPr>
              <a:t> &lt;http://</a:t>
            </a:r>
            <a:r>
              <a:rPr lang="en-US" sz="1400" dirty="0" err="1" smtClean="0">
                <a:latin typeface="Consolas" pitchFamily="49" charset="0"/>
              </a:rPr>
              <a:t>dbpedia.org/resource/Kitee</a:t>
            </a:r>
            <a:r>
              <a:rPr lang="en-US" sz="1400" dirty="0" smtClean="0">
                <a:latin typeface="Consolas" pitchFamily="49" charset="0"/>
              </a:rPr>
              <a:t>&gt; }</a:t>
            </a:r>
          </a:p>
          <a:p>
            <a:r>
              <a:rPr lang="en-US" sz="1400" dirty="0" smtClean="0">
                <a:latin typeface="Consolas" pitchFamily="49" charset="0"/>
              </a:rPr>
              <a:t>  </a:t>
            </a:r>
          </a:p>
          <a:p>
            <a:r>
              <a:rPr lang="en-US" sz="1400" dirty="0" smtClean="0">
                <a:latin typeface="Consolas" pitchFamily="49" charset="0"/>
              </a:rPr>
              <a:t>?X </a:t>
            </a:r>
            <a:r>
              <a:rPr lang="en-US" sz="1400" dirty="0" err="1" smtClean="0">
                <a:latin typeface="Consolas" pitchFamily="49" charset="0"/>
              </a:rPr>
              <a:t>rdfs:label</a:t>
            </a:r>
            <a:r>
              <a:rPr lang="en-US" sz="1400" dirty="0" smtClean="0">
                <a:latin typeface="Consolas" pitchFamily="49" charset="0"/>
              </a:rPr>
              <a:t> ?N</a:t>
            </a:r>
          </a:p>
          <a:p>
            <a:r>
              <a:rPr lang="en-US" sz="1400" dirty="0" smtClean="0">
                <a:latin typeface="Consolas" pitchFamily="49" charset="0"/>
              </a:rPr>
              <a:t>}</a:t>
            </a:r>
            <a:endParaRPr lang="en-US" sz="1400" dirty="0">
              <a:latin typeface="Consolas" pitchFamily="49" charset="0"/>
            </a:endParaRPr>
          </a:p>
        </p:txBody>
      </p:sp>
      <p:pic>
        <p:nvPicPr>
          <p:cNvPr id="8" name="Picture 7" descr="Screen shot 2012-04-06 at 15.04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81000"/>
            <a:ext cx="39147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0" dirty="0" smtClean="0"/>
              <a:t>Conjunction (.) , disjunction (UNION), optional (OPTIONAL) patterns and </a:t>
            </a:r>
            <a:r>
              <a:rPr lang="en-US" sz="3200" dirty="0" smtClean="0"/>
              <a:t>filters (FILTER)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71600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r>
              <a:rPr lang="en-US" sz="1800" i="1" kern="0" dirty="0" smtClean="0">
                <a:latin typeface="+mn-lt"/>
                <a:cs typeface="+mn-cs"/>
              </a:rPr>
              <a:t>Cites Finland with a </a:t>
            </a:r>
            <a:r>
              <a:rPr lang="en-US" sz="1800" i="1" kern="0" dirty="0" smtClean="0">
                <a:latin typeface="+mn-lt"/>
                <a:cs typeface="+mn-cs"/>
              </a:rPr>
              <a:t>German (@de) name…</a:t>
            </a:r>
            <a:endParaRPr lang="en-US" sz="1800" i="1" kern="0" dirty="0">
              <a:latin typeface="+mn-lt"/>
              <a:cs typeface="+mn-cs"/>
            </a:endParaRP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28600" y="1981200"/>
            <a:ext cx="8839200" cy="256993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Consolas" pitchFamily="49" charset="0"/>
              </a:rPr>
              <a:t>SELECT ?C ?N</a:t>
            </a:r>
          </a:p>
          <a:p>
            <a:r>
              <a:rPr lang="en-US" sz="1400" dirty="0" smtClean="0">
                <a:latin typeface="Consolas" pitchFamily="49" charset="0"/>
              </a:rPr>
              <a:t>WHERE </a:t>
            </a:r>
          </a:p>
          <a:p>
            <a:r>
              <a:rPr lang="en-US" sz="1400" dirty="0" smtClean="0">
                <a:latin typeface="Consolas" pitchFamily="49" charset="0"/>
              </a:rPr>
              <a:t>{ </a:t>
            </a:r>
          </a:p>
          <a:p>
            <a:r>
              <a:rPr lang="en-US" sz="1400" dirty="0" smtClean="0">
                <a:latin typeface="Consolas" pitchFamily="49" charset="0"/>
              </a:rPr>
              <a:t> ?C  </a:t>
            </a:r>
            <a:r>
              <a:rPr lang="en-US" sz="1400" dirty="0" err="1" smtClean="0">
                <a:latin typeface="Consolas" pitchFamily="49" charset="0"/>
              </a:rPr>
              <a:t>dcterms:subject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category:Cities_and_towns_in_Finland</a:t>
            </a:r>
            <a:r>
              <a:rPr lang="en-US" sz="1400" dirty="0" smtClean="0">
                <a:latin typeface="Consolas" pitchFamily="49" charset="0"/>
              </a:rPr>
              <a:t> ;</a:t>
            </a:r>
          </a:p>
          <a:p>
            <a:r>
              <a:rPr lang="en-US" sz="1400" dirty="0" smtClean="0">
                <a:latin typeface="Consolas" pitchFamily="49" charset="0"/>
              </a:rPr>
              <a:t>     </a:t>
            </a:r>
            <a:r>
              <a:rPr lang="en-US" sz="1400" dirty="0" err="1" smtClean="0">
                <a:latin typeface="Consolas" pitchFamily="49" charset="0"/>
              </a:rPr>
              <a:t>rdfs:label</a:t>
            </a:r>
            <a:r>
              <a:rPr lang="en-US" sz="1400" dirty="0" smtClean="0">
                <a:latin typeface="Consolas" pitchFamily="49" charset="0"/>
              </a:rPr>
              <a:t> ?N .</a:t>
            </a:r>
          </a:p>
          <a:p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</a:rPr>
              <a:t>FILTER( LANG(?N) = "de" ) </a:t>
            </a:r>
          </a:p>
          <a:p>
            <a:r>
              <a:rPr lang="en-US" sz="1400" b="1" dirty="0" smtClean="0">
                <a:latin typeface="Consolas" pitchFamily="49" charset="0"/>
              </a:rPr>
              <a:t> </a:t>
            </a:r>
          </a:p>
          <a:p>
            <a:r>
              <a:rPr lang="en-US" sz="1400" dirty="0" smtClean="0">
                <a:latin typeface="Consolas" pitchFamily="49" charset="0"/>
              </a:rPr>
              <a:t>}</a:t>
            </a:r>
            <a:endParaRPr lang="en-US" sz="1400" dirty="0">
              <a:latin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054024"/>
            <a:ext cx="8305800" cy="584776"/>
          </a:xfrm>
          <a:prstGeom prst="rect">
            <a:avLst/>
          </a:prstGeom>
          <a:solidFill>
            <a:srgbClr val="CCFFCC"/>
          </a:solidFill>
          <a:ln>
            <a:solidFill>
              <a:srgbClr val="949EAA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3399"/>
                </a:solidFill>
              </a:rPr>
              <a:t>SPARQL has lots of FILTER functions to filter text with regular expressions (REGEX), filter </a:t>
            </a:r>
            <a:r>
              <a:rPr lang="en-US" sz="1600" i="1" dirty="0" err="1" smtClean="0">
                <a:solidFill>
                  <a:srgbClr val="003399"/>
                </a:solidFill>
              </a:rPr>
              <a:t>numerics</a:t>
            </a:r>
            <a:r>
              <a:rPr lang="en-US" sz="1600" i="1" dirty="0" smtClean="0">
                <a:solidFill>
                  <a:srgbClr val="003399"/>
                </a:solidFill>
              </a:rPr>
              <a:t> (&lt;,&gt;,=,+,-…), dates, etc.)</a:t>
            </a:r>
            <a:endParaRPr lang="en-US" sz="1600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0" dirty="0" smtClean="0"/>
              <a:t>Conjunction (.) , disjunction (UNION), </a:t>
            </a:r>
            <a:r>
              <a:rPr lang="en-US" sz="3200" dirty="0" smtClean="0"/>
              <a:t>optional (OPTIONAL)</a:t>
            </a:r>
            <a:r>
              <a:rPr lang="en-US" sz="3200" b="0" dirty="0" smtClean="0"/>
              <a:t> patterns and filters (FILTER</a:t>
            </a:r>
            <a:r>
              <a:rPr lang="en-US" sz="3200" dirty="0" smtClean="0"/>
              <a:t>)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1339750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r>
              <a:rPr lang="en-US" sz="1800" i="1" kern="0" dirty="0" smtClean="0">
                <a:latin typeface="+mn-lt"/>
                <a:cs typeface="+mn-cs"/>
              </a:rPr>
              <a:t>Cites Finland with optionally their German (@de) name</a:t>
            </a: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  <a:p>
            <a:pPr>
              <a:lnSpc>
                <a:spcPct val="110000"/>
              </a:lnSpc>
              <a:buFont typeface="Wingdings" pitchFamily="1" charset="2"/>
              <a:buNone/>
              <a:defRPr/>
            </a:pPr>
            <a:endParaRPr lang="en-US" sz="1800" i="1" kern="0" dirty="0">
              <a:latin typeface="+mn-lt"/>
              <a:cs typeface="+mn-cs"/>
            </a:endParaRP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28600" y="1649413"/>
            <a:ext cx="8839200" cy="19236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Consolas" pitchFamily="49" charset="0"/>
              </a:rPr>
              <a:t>SELECT ?C ?N</a:t>
            </a:r>
          </a:p>
          <a:p>
            <a:r>
              <a:rPr lang="en-US" sz="1400" dirty="0" smtClean="0">
                <a:latin typeface="Consolas" pitchFamily="49" charset="0"/>
              </a:rPr>
              <a:t>WHERE </a:t>
            </a:r>
          </a:p>
          <a:p>
            <a:r>
              <a:rPr lang="en-US" sz="1400" dirty="0" smtClean="0">
                <a:latin typeface="Consolas" pitchFamily="49" charset="0"/>
              </a:rPr>
              <a:t>{ </a:t>
            </a:r>
          </a:p>
          <a:p>
            <a:r>
              <a:rPr lang="en-US" sz="1400" dirty="0" smtClean="0">
                <a:latin typeface="Consolas" pitchFamily="49" charset="0"/>
              </a:rPr>
              <a:t> ?C  </a:t>
            </a:r>
            <a:r>
              <a:rPr lang="en-US" sz="1400" dirty="0" err="1" smtClean="0">
                <a:latin typeface="Consolas" pitchFamily="49" charset="0"/>
              </a:rPr>
              <a:t>dcterms:subject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category:Cities_and_towns_in_Finland</a:t>
            </a:r>
            <a:r>
              <a:rPr lang="en-US" sz="1400" dirty="0" smtClean="0">
                <a:latin typeface="Consolas" pitchFamily="49" charset="0"/>
              </a:rPr>
              <a:t> .</a:t>
            </a:r>
          </a:p>
          <a:p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</a:rPr>
              <a:t>OPTIONAL { ?C </a:t>
            </a:r>
            <a:r>
              <a:rPr lang="en-US" sz="1400" b="1" dirty="0" err="1" smtClean="0">
                <a:latin typeface="Consolas" pitchFamily="49" charset="0"/>
              </a:rPr>
              <a:t>rdfs:label</a:t>
            </a:r>
            <a:r>
              <a:rPr lang="en-US" sz="1400" b="1" dirty="0" smtClean="0">
                <a:latin typeface="Consolas" pitchFamily="49" charset="0"/>
              </a:rPr>
              <a:t> ?N . FILTER( LANG(?N) = "de" ) } </a:t>
            </a:r>
          </a:p>
          <a:p>
            <a:r>
              <a:rPr lang="en-US" sz="1400" dirty="0" smtClean="0">
                <a:latin typeface="Consolas" pitchFamily="49" charset="0"/>
              </a:rPr>
              <a:t>}</a:t>
            </a:r>
            <a:endParaRPr lang="en-US" sz="1400" dirty="0">
              <a:latin typeface="Consolas" pitchFamily="49" charset="0"/>
            </a:endParaRPr>
          </a:p>
        </p:txBody>
      </p:sp>
      <p:pic>
        <p:nvPicPr>
          <p:cNvPr id="8" name="Picture 7" descr="Screen shot 2012-04-09 at 09.08.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068960"/>
            <a:ext cx="5978478" cy="59182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6019800" y="4267200"/>
            <a:ext cx="2209800" cy="533400"/>
          </a:xfrm>
          <a:prstGeom prst="wedgeEllipseCallout">
            <a:avLst>
              <a:gd name="adj1" fmla="val 36949"/>
              <a:gd name="adj2" fmla="val 416737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Note: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variables can be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unbound 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in a result!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CONSTRUCT</a:t>
            </a:r>
            <a:r>
              <a:rPr lang="de-DE" sz="2800" dirty="0" smtClean="0"/>
              <a:t> </a:t>
            </a:r>
            <a:r>
              <a:rPr lang="de-DE" sz="2800" dirty="0" err="1" smtClean="0"/>
              <a:t>Queries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create</a:t>
            </a:r>
            <a:r>
              <a:rPr lang="de-DE" sz="2800" dirty="0" smtClean="0"/>
              <a:t> </a:t>
            </a:r>
            <a:r>
              <a:rPr lang="de-DE" sz="2800" dirty="0" err="1" smtClean="0"/>
              <a:t>new</a:t>
            </a:r>
            <a:r>
              <a:rPr lang="de-DE" sz="2800" dirty="0" smtClean="0"/>
              <a:t> </a:t>
            </a:r>
            <a:r>
              <a:rPr lang="de-DE" sz="2800" dirty="0" err="1" smtClean="0"/>
              <a:t>triples</a:t>
            </a:r>
            <a:r>
              <a:rPr lang="de-DE" sz="2800" dirty="0" smtClean="0"/>
              <a:t> (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transform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RDF Graph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another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1440160"/>
          </a:xfrm>
        </p:spPr>
        <p:txBody>
          <a:bodyPr/>
          <a:lstStyle/>
          <a:p>
            <a:r>
              <a:rPr lang="de-DE" i="1" dirty="0" smtClean="0"/>
              <a:t>The </a:t>
            </a:r>
            <a:r>
              <a:rPr lang="de-DE" i="1" dirty="0" err="1" smtClean="0"/>
              <a:t>members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a Band </a:t>
            </a:r>
            <a:r>
              <a:rPr lang="de-DE" i="1" dirty="0" err="1" smtClean="0"/>
              <a:t>know</a:t>
            </a:r>
            <a:r>
              <a:rPr lang="de-DE" i="1" dirty="0" smtClean="0"/>
              <a:t> </a:t>
            </a:r>
            <a:r>
              <a:rPr lang="de-DE" i="1" dirty="0" err="1" smtClean="0"/>
              <a:t>each</a:t>
            </a:r>
            <a:r>
              <a:rPr lang="de-DE" i="1" dirty="0" smtClean="0"/>
              <a:t> </a:t>
            </a:r>
            <a:r>
              <a:rPr lang="de-DE" i="1" dirty="0" err="1" smtClean="0"/>
              <a:t>other</a:t>
            </a:r>
            <a:r>
              <a:rPr lang="de-DE" i="1" dirty="0" smtClean="0"/>
              <a:t>: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1772816"/>
            <a:ext cx="9327117" cy="156966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200" dirty="0" smtClean="0">
                <a:latin typeface="Courier New"/>
                <a:cs typeface="Courier New"/>
              </a:rPr>
              <a:t>PREFIX </a:t>
            </a:r>
            <a:r>
              <a:rPr lang="de-DE" sz="1200" dirty="0" err="1" smtClean="0">
                <a:latin typeface="Courier New"/>
                <a:cs typeface="Courier New"/>
              </a:rPr>
              <a:t>dbpedia</a:t>
            </a:r>
            <a:r>
              <a:rPr lang="de-DE" sz="1200" dirty="0" smtClean="0">
                <a:latin typeface="Courier New"/>
                <a:cs typeface="Courier New"/>
              </a:rPr>
              <a:t>: &lt;http://</a:t>
            </a:r>
            <a:r>
              <a:rPr lang="de-DE" sz="1200" dirty="0" err="1" smtClean="0">
                <a:latin typeface="Courier New"/>
                <a:cs typeface="Courier New"/>
              </a:rPr>
              <a:t>dbpedia.org</a:t>
            </a:r>
            <a:r>
              <a:rPr lang="de-DE" sz="1200" dirty="0" smtClean="0">
                <a:latin typeface="Courier New"/>
                <a:cs typeface="Courier New"/>
              </a:rPr>
              <a:t>/</a:t>
            </a:r>
            <a:r>
              <a:rPr lang="de-DE" sz="1200" dirty="0" err="1" smtClean="0">
                <a:latin typeface="Courier New"/>
                <a:cs typeface="Courier New"/>
              </a:rPr>
              <a:t>resource</a:t>
            </a:r>
            <a:r>
              <a:rPr lang="de-DE" sz="1200" dirty="0" smtClean="0">
                <a:latin typeface="Courier New"/>
                <a:cs typeface="Courier New"/>
              </a:rPr>
              <a:t>/&gt;</a:t>
            </a:r>
          </a:p>
          <a:p>
            <a:pPr>
              <a:spcBef>
                <a:spcPts val="0"/>
              </a:spcBef>
            </a:pPr>
            <a:r>
              <a:rPr lang="de-DE" sz="1200" dirty="0" smtClean="0">
                <a:latin typeface="Courier New"/>
                <a:cs typeface="Courier New"/>
              </a:rPr>
              <a:t>PREFIX </a:t>
            </a:r>
            <a:r>
              <a:rPr lang="de-DE" sz="1200" dirty="0" err="1" smtClean="0">
                <a:latin typeface="Courier New"/>
                <a:cs typeface="Courier New"/>
              </a:rPr>
              <a:t>dbpedia-owl</a:t>
            </a:r>
            <a:r>
              <a:rPr lang="de-DE" sz="1200" dirty="0" smtClean="0">
                <a:latin typeface="Courier New"/>
                <a:cs typeface="Courier New"/>
              </a:rPr>
              <a:t>: &lt;http://</a:t>
            </a:r>
            <a:r>
              <a:rPr lang="de-DE" sz="1200" dirty="0" err="1" smtClean="0">
                <a:latin typeface="Courier New"/>
                <a:cs typeface="Courier New"/>
              </a:rPr>
              <a:t>dbpedia.org</a:t>
            </a:r>
            <a:r>
              <a:rPr lang="de-DE" sz="1200" dirty="0" smtClean="0">
                <a:latin typeface="Courier New"/>
                <a:cs typeface="Courier New"/>
              </a:rPr>
              <a:t>/</a:t>
            </a:r>
            <a:r>
              <a:rPr lang="de-DE" sz="1200" dirty="0" err="1" smtClean="0">
                <a:latin typeface="Courier New"/>
                <a:cs typeface="Courier New"/>
              </a:rPr>
              <a:t>ontology</a:t>
            </a:r>
            <a:r>
              <a:rPr lang="de-DE" sz="1200" dirty="0" smtClean="0">
                <a:latin typeface="Courier New"/>
                <a:cs typeface="Courier New"/>
              </a:rPr>
              <a:t>/&gt;</a:t>
            </a:r>
          </a:p>
          <a:p>
            <a:pPr>
              <a:spcBef>
                <a:spcPts val="0"/>
              </a:spcBef>
            </a:pPr>
            <a:r>
              <a:rPr lang="de-DE" sz="1200" dirty="0" smtClean="0">
                <a:latin typeface="Courier New"/>
                <a:cs typeface="Courier New"/>
              </a:rPr>
              <a:t>PREFIX </a:t>
            </a:r>
            <a:r>
              <a:rPr lang="de-DE" sz="1200" dirty="0" err="1" smtClean="0">
                <a:latin typeface="Courier New"/>
                <a:cs typeface="Courier New"/>
              </a:rPr>
              <a:t>prop</a:t>
            </a:r>
            <a:r>
              <a:rPr lang="de-DE" sz="1200" dirty="0" smtClean="0">
                <a:latin typeface="Courier New"/>
                <a:cs typeface="Courier New"/>
              </a:rPr>
              <a:t>: &lt;http://</a:t>
            </a:r>
            <a:r>
              <a:rPr lang="de-DE" sz="1200" dirty="0" err="1" smtClean="0">
                <a:latin typeface="Courier New"/>
                <a:cs typeface="Courier New"/>
              </a:rPr>
              <a:t>dbpedia.org</a:t>
            </a:r>
            <a:r>
              <a:rPr lang="de-DE" sz="1200" dirty="0" smtClean="0">
                <a:latin typeface="Courier New"/>
                <a:cs typeface="Courier New"/>
              </a:rPr>
              <a:t>/</a:t>
            </a:r>
            <a:r>
              <a:rPr lang="de-DE" sz="1200" dirty="0" err="1" smtClean="0">
                <a:latin typeface="Courier New"/>
                <a:cs typeface="Courier New"/>
              </a:rPr>
              <a:t>property</a:t>
            </a:r>
            <a:r>
              <a:rPr lang="de-DE" sz="1200" dirty="0" smtClean="0">
                <a:latin typeface="Courier New"/>
                <a:cs typeface="Courier New"/>
              </a:rPr>
              <a:t>/&gt;</a:t>
            </a:r>
          </a:p>
          <a:p>
            <a:pPr>
              <a:spcBef>
                <a:spcPts val="0"/>
              </a:spcBef>
            </a:pPr>
            <a:r>
              <a:rPr lang="de-DE" sz="1200" dirty="0" smtClean="0">
                <a:latin typeface="Courier New"/>
                <a:cs typeface="Courier New"/>
              </a:rPr>
              <a:t>PREFIX </a:t>
            </a:r>
            <a:r>
              <a:rPr lang="de-DE" sz="1200" dirty="0" err="1" smtClean="0">
                <a:latin typeface="Courier New"/>
                <a:cs typeface="Courier New"/>
              </a:rPr>
              <a:t>foaf</a:t>
            </a:r>
            <a:r>
              <a:rPr lang="de-DE" sz="1200" dirty="0" smtClean="0">
                <a:latin typeface="Courier New"/>
                <a:cs typeface="Courier New"/>
              </a:rPr>
              <a:t>: &lt;http://</a:t>
            </a:r>
            <a:r>
              <a:rPr lang="de-DE" sz="1200" dirty="0" err="1" smtClean="0">
                <a:latin typeface="Courier New"/>
                <a:cs typeface="Courier New"/>
              </a:rPr>
              <a:t>xmlns.com</a:t>
            </a:r>
            <a:r>
              <a:rPr lang="de-DE" sz="1200" dirty="0" smtClean="0">
                <a:latin typeface="Courier New"/>
                <a:cs typeface="Courier New"/>
              </a:rPr>
              <a:t>/</a:t>
            </a:r>
            <a:r>
              <a:rPr lang="de-DE" sz="1200" dirty="0" err="1" smtClean="0">
                <a:latin typeface="Courier New"/>
                <a:cs typeface="Courier New"/>
              </a:rPr>
              <a:t>foaf</a:t>
            </a:r>
            <a:r>
              <a:rPr lang="de-DE" sz="1200" dirty="0" smtClean="0">
                <a:latin typeface="Courier New"/>
                <a:cs typeface="Courier New"/>
              </a:rPr>
              <a:t>/0.1/&gt;</a:t>
            </a:r>
          </a:p>
          <a:p>
            <a:pPr>
              <a:spcBef>
                <a:spcPts val="0"/>
              </a:spcBef>
            </a:pPr>
            <a:endParaRPr lang="de-DE" sz="1200" dirty="0" smtClean="0">
              <a:latin typeface="Courier New"/>
              <a:cs typeface="Courier New"/>
            </a:endParaRPr>
          </a:p>
          <a:p>
            <a:pPr>
              <a:spcBef>
                <a:spcPts val="0"/>
              </a:spcBef>
            </a:pPr>
            <a:r>
              <a:rPr lang="de-DE" sz="1200" b="1" dirty="0" smtClean="0">
                <a:latin typeface="Courier New"/>
                <a:cs typeface="Courier New"/>
              </a:rPr>
              <a:t>CONSTRUCT { ?M1 </a:t>
            </a:r>
            <a:r>
              <a:rPr lang="de-DE" sz="1200" b="1" dirty="0" err="1" smtClean="0">
                <a:latin typeface="Courier New"/>
                <a:cs typeface="Courier New"/>
              </a:rPr>
              <a:t>foaf:knows</a:t>
            </a:r>
            <a:r>
              <a:rPr lang="de-DE" sz="1200" b="1" dirty="0" smtClean="0">
                <a:latin typeface="Courier New"/>
                <a:cs typeface="Courier New"/>
              </a:rPr>
              <a:t> ?M2 }</a:t>
            </a:r>
          </a:p>
          <a:p>
            <a:pPr>
              <a:spcBef>
                <a:spcPts val="0"/>
              </a:spcBef>
            </a:pPr>
            <a:r>
              <a:rPr lang="de-DE" sz="1200" dirty="0" smtClean="0">
                <a:latin typeface="Courier New"/>
                <a:cs typeface="Courier New"/>
              </a:rPr>
              <a:t>WHERE { &lt;http://</a:t>
            </a:r>
            <a:r>
              <a:rPr lang="de-DE" sz="1200" dirty="0" err="1" smtClean="0">
                <a:latin typeface="Courier New"/>
                <a:cs typeface="Courier New"/>
              </a:rPr>
              <a:t>dbpedia.org</a:t>
            </a:r>
            <a:r>
              <a:rPr lang="de-DE" sz="1200" dirty="0" smtClean="0">
                <a:latin typeface="Courier New"/>
                <a:cs typeface="Courier New"/>
              </a:rPr>
              <a:t>/</a:t>
            </a:r>
            <a:r>
              <a:rPr lang="de-DE" sz="1200" dirty="0" err="1" smtClean="0">
                <a:latin typeface="Courier New"/>
                <a:cs typeface="Courier New"/>
              </a:rPr>
              <a:t>resource</a:t>
            </a:r>
            <a:r>
              <a:rPr lang="de-DE" sz="1200" dirty="0" smtClean="0">
                <a:latin typeface="Courier New"/>
                <a:cs typeface="Courier New"/>
              </a:rPr>
              <a:t>/</a:t>
            </a:r>
            <a:r>
              <a:rPr lang="de-DE" sz="1200" dirty="0" err="1" smtClean="0">
                <a:latin typeface="Courier New"/>
                <a:cs typeface="Courier New"/>
              </a:rPr>
              <a:t>Nightwish</a:t>
            </a:r>
            <a:r>
              <a:rPr lang="de-DE" sz="1200" dirty="0" smtClean="0">
                <a:latin typeface="Courier New"/>
                <a:cs typeface="Courier New"/>
              </a:rPr>
              <a:t>&gt; &lt;http://</a:t>
            </a:r>
            <a:r>
              <a:rPr lang="de-DE" sz="1200" dirty="0" err="1" smtClean="0">
                <a:latin typeface="Courier New"/>
                <a:cs typeface="Courier New"/>
              </a:rPr>
              <a:t>dbpedia.org</a:t>
            </a:r>
            <a:r>
              <a:rPr lang="de-DE" sz="1200" dirty="0" smtClean="0">
                <a:latin typeface="Courier New"/>
                <a:cs typeface="Courier New"/>
              </a:rPr>
              <a:t>/</a:t>
            </a:r>
            <a:r>
              <a:rPr lang="de-DE" sz="1200" dirty="0" err="1" smtClean="0">
                <a:latin typeface="Courier New"/>
                <a:cs typeface="Courier New"/>
              </a:rPr>
              <a:t>ontology</a:t>
            </a:r>
            <a:r>
              <a:rPr lang="de-DE" sz="1200" dirty="0" smtClean="0">
                <a:latin typeface="Courier New"/>
                <a:cs typeface="Courier New"/>
              </a:rPr>
              <a:t>/</a:t>
            </a:r>
            <a:r>
              <a:rPr lang="de-DE" sz="1200" dirty="0" err="1" smtClean="0">
                <a:latin typeface="Courier New"/>
                <a:cs typeface="Courier New"/>
              </a:rPr>
              <a:t>bandMember</a:t>
            </a:r>
            <a:r>
              <a:rPr lang="de-DE" sz="1200" dirty="0" smtClean="0">
                <a:latin typeface="Courier New"/>
                <a:cs typeface="Courier New"/>
              </a:rPr>
              <a:t>&gt; ?M1, ?M2 .</a:t>
            </a:r>
          </a:p>
          <a:p>
            <a:pPr>
              <a:spcBef>
                <a:spcPts val="0"/>
              </a:spcBef>
            </a:pPr>
            <a:r>
              <a:rPr lang="de-DE" sz="1200" dirty="0" smtClean="0">
                <a:latin typeface="Courier New"/>
                <a:cs typeface="Courier New"/>
              </a:rPr>
              <a:t>  FILTER( ?M1 != ?M2 ) }</a:t>
            </a:r>
            <a:endParaRPr lang="de-DE" sz="1200" dirty="0">
              <a:latin typeface="Courier New"/>
              <a:cs typeface="Courier New"/>
            </a:endParaRPr>
          </a:p>
        </p:txBody>
      </p:sp>
      <p:sp>
        <p:nvSpPr>
          <p:cNvPr id="6" name="Pfeil nach unten 5"/>
          <p:cNvSpPr/>
          <p:nvPr/>
        </p:nvSpPr>
        <p:spPr>
          <a:xfrm>
            <a:off x="3635896" y="3212976"/>
            <a:ext cx="648072" cy="72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3808" y="3879046"/>
            <a:ext cx="8962688" cy="2862322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1200" dirty="0">
                <a:latin typeface="Courier New"/>
                <a:cs typeface="Courier New"/>
              </a:rPr>
              <a:t>@</a:t>
            </a:r>
            <a:r>
              <a:rPr lang="de-DE" sz="1200" dirty="0" err="1">
                <a:latin typeface="Courier New"/>
                <a:cs typeface="Courier New"/>
              </a:rPr>
              <a:t>prefix</a:t>
            </a:r>
            <a:r>
              <a:rPr lang="de-DE" sz="1200" dirty="0">
                <a:latin typeface="Courier New"/>
                <a:cs typeface="Courier New"/>
              </a:rPr>
              <a:t> </a:t>
            </a:r>
            <a:r>
              <a:rPr lang="de-DE" sz="1200" dirty="0" err="1">
                <a:latin typeface="Courier New"/>
                <a:cs typeface="Courier New"/>
              </a:rPr>
              <a:t>foaf</a:t>
            </a:r>
            <a:r>
              <a:rPr lang="de-DE" sz="1200" dirty="0">
                <a:latin typeface="Courier New"/>
                <a:cs typeface="Courier New"/>
              </a:rPr>
              <a:t>:	&lt;http://</a:t>
            </a:r>
            <a:r>
              <a:rPr lang="de-DE" sz="1200" dirty="0" err="1">
                <a:latin typeface="Courier New"/>
                <a:cs typeface="Courier New"/>
              </a:rPr>
              <a:t>xmlns.com</a:t>
            </a:r>
            <a:r>
              <a:rPr lang="de-DE" sz="1200" dirty="0">
                <a:latin typeface="Courier New"/>
                <a:cs typeface="Courier New"/>
              </a:rPr>
              <a:t>/</a:t>
            </a:r>
            <a:r>
              <a:rPr lang="de-DE" sz="1200" dirty="0" err="1">
                <a:latin typeface="Courier New"/>
                <a:cs typeface="Courier New"/>
              </a:rPr>
              <a:t>foaf</a:t>
            </a:r>
            <a:r>
              <a:rPr lang="de-DE" sz="1200" dirty="0">
                <a:latin typeface="Courier New"/>
                <a:cs typeface="Courier New"/>
              </a:rPr>
              <a:t>/0.1/&gt; .</a:t>
            </a:r>
          </a:p>
          <a:p>
            <a:pPr>
              <a:spcBef>
                <a:spcPts val="0"/>
              </a:spcBef>
            </a:pPr>
            <a:r>
              <a:rPr lang="de-DE" sz="1200" dirty="0">
                <a:latin typeface="Courier New"/>
                <a:cs typeface="Courier New"/>
              </a:rPr>
              <a:t>@</a:t>
            </a:r>
            <a:r>
              <a:rPr lang="de-DE" sz="1200" dirty="0" err="1">
                <a:latin typeface="Courier New"/>
                <a:cs typeface="Courier New"/>
              </a:rPr>
              <a:t>prefix</a:t>
            </a:r>
            <a:r>
              <a:rPr lang="de-DE" sz="1200" dirty="0">
                <a:latin typeface="Courier New"/>
                <a:cs typeface="Courier New"/>
              </a:rPr>
              <a:t> </a:t>
            </a:r>
            <a:r>
              <a:rPr lang="de-DE" sz="1200" dirty="0" err="1">
                <a:latin typeface="Courier New"/>
                <a:cs typeface="Courier New"/>
              </a:rPr>
              <a:t>dbpedia</a:t>
            </a:r>
            <a:r>
              <a:rPr lang="de-DE" sz="1200" dirty="0">
                <a:latin typeface="Courier New"/>
                <a:cs typeface="Courier New"/>
              </a:rPr>
              <a:t>:	&lt;http://</a:t>
            </a:r>
            <a:r>
              <a:rPr lang="de-DE" sz="1200" dirty="0" err="1">
                <a:latin typeface="Courier New"/>
                <a:cs typeface="Courier New"/>
              </a:rPr>
              <a:t>dbpedia.org</a:t>
            </a:r>
            <a:r>
              <a:rPr lang="de-DE" sz="1200" dirty="0">
                <a:latin typeface="Courier New"/>
                <a:cs typeface="Courier New"/>
              </a:rPr>
              <a:t>/</a:t>
            </a:r>
            <a:r>
              <a:rPr lang="de-DE" sz="1200" dirty="0" err="1">
                <a:latin typeface="Courier New"/>
                <a:cs typeface="Courier New"/>
              </a:rPr>
              <a:t>resource</a:t>
            </a:r>
            <a:r>
              <a:rPr lang="de-DE" sz="1200" dirty="0">
                <a:latin typeface="Courier New"/>
                <a:cs typeface="Courier New"/>
              </a:rPr>
              <a:t>/&gt; .</a:t>
            </a:r>
          </a:p>
          <a:p>
            <a:pPr>
              <a:spcBef>
                <a:spcPts val="0"/>
              </a:spcBef>
            </a:pPr>
            <a:endParaRPr lang="de-DE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</a:pPr>
            <a:r>
              <a:rPr lang="de-DE" sz="1200" dirty="0" err="1" smtClean="0">
                <a:latin typeface="Courier New"/>
                <a:cs typeface="Courier New"/>
              </a:rPr>
              <a:t>dbpedia:Jukka_Nevalainen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 err="1" smtClean="0">
                <a:latin typeface="Courier New"/>
                <a:cs typeface="Courier New"/>
              </a:rPr>
              <a:t>foaf:knows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 err="1" smtClean="0">
                <a:latin typeface="Courier New"/>
                <a:cs typeface="Courier New"/>
              </a:rPr>
              <a:t>dbpedia:Emppu_Vuorinen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>
                <a:latin typeface="Courier New"/>
                <a:cs typeface="Courier New"/>
              </a:rPr>
              <a:t>, </a:t>
            </a:r>
            <a:r>
              <a:rPr lang="de-DE" sz="1200" dirty="0" err="1">
                <a:latin typeface="Courier New"/>
                <a:cs typeface="Courier New"/>
              </a:rPr>
              <a:t>dbpedia:Troy_Donockley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dbpedia:Floor_Jansen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dbpedia:Marco_Hietala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dbpedia:Tuomas_Holopainen</a:t>
            </a:r>
            <a:r>
              <a:rPr lang="de-DE" sz="1200" dirty="0">
                <a:latin typeface="Courier New"/>
                <a:cs typeface="Courier New"/>
              </a:rPr>
              <a:t> .</a:t>
            </a:r>
          </a:p>
          <a:p>
            <a:pPr>
              <a:spcBef>
                <a:spcPts val="0"/>
              </a:spcBef>
            </a:pPr>
            <a:r>
              <a:rPr lang="de-DE" sz="1200" dirty="0" err="1" smtClean="0">
                <a:latin typeface="Courier New"/>
                <a:cs typeface="Courier New"/>
              </a:rPr>
              <a:t>dbpedia:Emppu_Vuorinen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 err="1" smtClean="0">
                <a:latin typeface="Courier New"/>
                <a:cs typeface="Courier New"/>
              </a:rPr>
              <a:t>foaf:knows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 err="1" smtClean="0">
                <a:latin typeface="Courier New"/>
                <a:cs typeface="Courier New"/>
              </a:rPr>
              <a:t>dbpedia:Jukka_Nevalainen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>
                <a:latin typeface="Courier New"/>
                <a:cs typeface="Courier New"/>
              </a:rPr>
              <a:t>, </a:t>
            </a:r>
            <a:r>
              <a:rPr lang="de-DE" sz="1200" dirty="0" err="1">
                <a:latin typeface="Courier New"/>
                <a:cs typeface="Courier New"/>
              </a:rPr>
              <a:t>dbpedia:Troy_Donockley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dbpedia:Floor_Jansen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dbpedia:Marco_Hietala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dbpedia:Tuomas_Holopainen</a:t>
            </a:r>
            <a:r>
              <a:rPr lang="de-DE" sz="1200" dirty="0">
                <a:latin typeface="Courier New"/>
                <a:cs typeface="Courier New"/>
              </a:rPr>
              <a:t> .</a:t>
            </a:r>
          </a:p>
          <a:p>
            <a:pPr>
              <a:spcBef>
                <a:spcPts val="0"/>
              </a:spcBef>
            </a:pPr>
            <a:r>
              <a:rPr lang="de-DE" sz="1200" dirty="0" err="1" smtClean="0">
                <a:latin typeface="Courier New"/>
                <a:cs typeface="Courier New"/>
              </a:rPr>
              <a:t>dbpedia:Troy_Donockley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 err="1" smtClean="0">
                <a:latin typeface="Courier New"/>
                <a:cs typeface="Courier New"/>
              </a:rPr>
              <a:t>foaf:knows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 err="1" smtClean="0">
                <a:latin typeface="Courier New"/>
                <a:cs typeface="Courier New"/>
              </a:rPr>
              <a:t>dbpedia:Jukka_Nevalainen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>
                <a:latin typeface="Courier New"/>
                <a:cs typeface="Courier New"/>
              </a:rPr>
              <a:t>, </a:t>
            </a:r>
            <a:r>
              <a:rPr lang="de-DE" sz="1200" dirty="0" err="1">
                <a:latin typeface="Courier New"/>
                <a:cs typeface="Courier New"/>
              </a:rPr>
              <a:t>dbpedia:Emppu_Vuorinen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dbpedia:Floor_Jansen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dbpedia:Marco_Hietala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dbpedia:Tuomas_Holopainen</a:t>
            </a:r>
            <a:r>
              <a:rPr lang="de-DE" sz="1200" dirty="0">
                <a:latin typeface="Courier New"/>
                <a:cs typeface="Courier New"/>
              </a:rPr>
              <a:t> .</a:t>
            </a:r>
          </a:p>
          <a:p>
            <a:pPr>
              <a:spcBef>
                <a:spcPts val="0"/>
              </a:spcBef>
            </a:pPr>
            <a:r>
              <a:rPr lang="de-DE" sz="1200" dirty="0" err="1" smtClean="0">
                <a:latin typeface="Courier New"/>
                <a:cs typeface="Courier New"/>
              </a:rPr>
              <a:t>dbpedia:Floor_Jansen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 err="1" smtClean="0">
                <a:latin typeface="Courier New"/>
                <a:cs typeface="Courier New"/>
              </a:rPr>
              <a:t>foaf:knows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 err="1" smtClean="0">
                <a:latin typeface="Courier New"/>
                <a:cs typeface="Courier New"/>
              </a:rPr>
              <a:t>dbpedia:Jukka_Nevalainen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>
                <a:latin typeface="Courier New"/>
                <a:cs typeface="Courier New"/>
              </a:rPr>
              <a:t>, </a:t>
            </a:r>
            <a:r>
              <a:rPr lang="de-DE" sz="1200" dirty="0" err="1">
                <a:latin typeface="Courier New"/>
                <a:cs typeface="Courier New"/>
              </a:rPr>
              <a:t>dbpedia:Emppu_Vuorinen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dbpedia:Troy_Donockley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dbpedia:Marco_Hietala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dbpedia:Tuomas_Holopainen</a:t>
            </a:r>
            <a:r>
              <a:rPr lang="de-DE" sz="1200" dirty="0">
                <a:latin typeface="Courier New"/>
                <a:cs typeface="Courier New"/>
              </a:rPr>
              <a:t> .</a:t>
            </a:r>
          </a:p>
          <a:p>
            <a:pPr>
              <a:spcBef>
                <a:spcPts val="0"/>
              </a:spcBef>
            </a:pPr>
            <a:r>
              <a:rPr lang="de-DE" sz="1200" dirty="0" err="1" smtClean="0">
                <a:latin typeface="Courier New"/>
                <a:cs typeface="Courier New"/>
              </a:rPr>
              <a:t>dbpedia:Marco_Hietala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 err="1" smtClean="0">
                <a:latin typeface="Courier New"/>
                <a:cs typeface="Courier New"/>
              </a:rPr>
              <a:t>foaf:knows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 err="1" smtClean="0">
                <a:latin typeface="Courier New"/>
                <a:cs typeface="Courier New"/>
              </a:rPr>
              <a:t>dbpedia:Jukka_Nevalainen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>
                <a:latin typeface="Courier New"/>
                <a:cs typeface="Courier New"/>
              </a:rPr>
              <a:t>, </a:t>
            </a:r>
            <a:r>
              <a:rPr lang="de-DE" sz="1200" dirty="0" err="1">
                <a:latin typeface="Courier New"/>
                <a:cs typeface="Courier New"/>
              </a:rPr>
              <a:t>dbpedia:Emppu_Vuorinen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dbpedia:Troy_Donockley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dbpedia:Floor_Jansen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dbpedia:Tuomas_Holopainen</a:t>
            </a:r>
            <a:r>
              <a:rPr lang="de-DE" sz="1200" dirty="0">
                <a:latin typeface="Courier New"/>
                <a:cs typeface="Courier New"/>
              </a:rPr>
              <a:t> .</a:t>
            </a:r>
          </a:p>
          <a:p>
            <a:pPr>
              <a:spcBef>
                <a:spcPts val="0"/>
              </a:spcBef>
            </a:pPr>
            <a:r>
              <a:rPr lang="de-DE" sz="1200" dirty="0" err="1" smtClean="0">
                <a:latin typeface="Courier New"/>
                <a:cs typeface="Courier New"/>
              </a:rPr>
              <a:t>dbpedia:Tuomas_Holopainen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 err="1" smtClean="0">
                <a:latin typeface="Courier New"/>
                <a:cs typeface="Courier New"/>
              </a:rPr>
              <a:t>foaf:knows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 err="1" smtClean="0">
                <a:latin typeface="Courier New"/>
                <a:cs typeface="Courier New"/>
              </a:rPr>
              <a:t>dbpedia:Jukka_Nevalainen</a:t>
            </a:r>
            <a:r>
              <a:rPr lang="de-DE" sz="1200" dirty="0" smtClean="0">
                <a:latin typeface="Courier New"/>
                <a:cs typeface="Courier New"/>
              </a:rPr>
              <a:t> </a:t>
            </a:r>
            <a:r>
              <a:rPr lang="de-DE" sz="1200" dirty="0">
                <a:latin typeface="Courier New"/>
                <a:cs typeface="Courier New"/>
              </a:rPr>
              <a:t>, </a:t>
            </a:r>
            <a:r>
              <a:rPr lang="de-DE" sz="1200" dirty="0" err="1">
                <a:latin typeface="Courier New"/>
                <a:cs typeface="Courier New"/>
              </a:rPr>
              <a:t>dbpedia:Emppu_Vuorinen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dbpedia:Troy_Donockley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dbpedia:Floor_Jansen</a:t>
            </a:r>
            <a:r>
              <a:rPr lang="de-DE" sz="1200" dirty="0">
                <a:latin typeface="Courier New"/>
                <a:cs typeface="Courier New"/>
              </a:rPr>
              <a:t> , </a:t>
            </a:r>
            <a:r>
              <a:rPr lang="de-DE" sz="1200" dirty="0" err="1">
                <a:latin typeface="Courier New"/>
                <a:cs typeface="Courier New"/>
              </a:rPr>
              <a:t>dbpedia:Marco_Hietala</a:t>
            </a:r>
            <a:r>
              <a:rPr lang="de-DE" sz="1200" dirty="0">
                <a:latin typeface="Courier New"/>
                <a:cs typeface="Courier New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19254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476672"/>
            <a:ext cx="8892480" cy="5976664"/>
          </a:xfrm>
        </p:spPr>
        <p:txBody>
          <a:bodyPr>
            <a:normAutofit fontScale="62500" lnSpcReduction="20000"/>
          </a:bodyPr>
          <a:lstStyle/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sz="2600" dirty="0">
                <a:hlinkClick r:id="rId2"/>
              </a:rPr>
              <a:t>https://ai.wu.ac.at/~polleres/20140826xsparql_st.etienne/sparql/</a:t>
            </a:r>
            <a:r>
              <a:rPr lang="de-DE" sz="2600" dirty="0" smtClean="0">
                <a:hlinkClick r:id="rId2"/>
              </a:rPr>
              <a:t>SPARQL_simple_step-</a:t>
            </a:r>
            <a:r>
              <a:rPr lang="de-DE" sz="2600" dirty="0">
                <a:hlinkClick r:id="rId2"/>
              </a:rPr>
              <a:t>by-step</a:t>
            </a:r>
            <a:r>
              <a:rPr lang="de-DE" sz="2600" dirty="0" smtClean="0">
                <a:hlinkClick r:id="rId2"/>
              </a:rPr>
              <a:t>/</a:t>
            </a:r>
            <a:r>
              <a:rPr lang="de-DE" sz="2600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...</a:t>
            </a:r>
            <a:r>
              <a:rPr lang="de-DE" dirty="0" err="1" smtClean="0"/>
              <a:t>let's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simple*.</a:t>
            </a:r>
            <a:r>
              <a:rPr lang="de-DE" dirty="0" err="1" smtClean="0"/>
              <a:t>ttl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,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r>
              <a:rPr lang="de-DE" dirty="0" smtClean="0"/>
              <a:t> on Turtle </a:t>
            </a:r>
            <a:r>
              <a:rPr lang="de-DE" dirty="0" err="1" smtClean="0"/>
              <a:t>syntax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find </a:t>
            </a:r>
            <a:r>
              <a:rPr lang="de-DE" dirty="0" err="1" smtClean="0"/>
              <a:t>commandline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b="1" dirty="0" err="1" smtClean="0">
                <a:latin typeface="Courier"/>
                <a:cs typeface="Courier"/>
              </a:rPr>
              <a:t>curl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b="1" dirty="0" err="1" smtClean="0">
                <a:latin typeface="Courier"/>
                <a:cs typeface="Courier"/>
              </a:rPr>
              <a:t>wget</a:t>
            </a:r>
            <a:r>
              <a:rPr lang="de-DE" dirty="0" smtClean="0"/>
              <a:t> </a:t>
            </a:r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download</a:t>
            </a:r>
            <a:r>
              <a:rPr lang="de-DE" dirty="0" smtClean="0"/>
              <a:t> Data.</a:t>
            </a:r>
          </a:p>
          <a:p>
            <a:endParaRPr lang="de-DE" dirty="0">
              <a:hlinkClick r:id="rId3"/>
            </a:endParaRPr>
          </a:p>
          <a:p>
            <a:r>
              <a:rPr lang="de-DE" sz="2200" dirty="0" smtClean="0">
                <a:hlinkClick r:id="rId3"/>
              </a:rPr>
              <a:t>https</a:t>
            </a:r>
            <a:r>
              <a:rPr lang="de-DE" sz="2200" dirty="0">
                <a:hlinkClick r:id="rId3"/>
              </a:rPr>
              <a:t>://ai.wu.ac.at/~polleres/20140826xsparql_st.etienne/sparql/SPARQL_dbpedia_various_examples/</a:t>
            </a:r>
            <a:r>
              <a:rPr lang="de-DE" sz="2200" dirty="0" smtClean="0">
                <a:hlinkClick r:id="rId3"/>
              </a:rPr>
              <a:t>example_curl_commands.txt</a:t>
            </a:r>
            <a:r>
              <a:rPr lang="de-DE" sz="2200" dirty="0" smtClean="0"/>
              <a:t> </a:t>
            </a:r>
          </a:p>
          <a:p>
            <a:endParaRPr lang="de-DE" dirty="0"/>
          </a:p>
          <a:p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find </a:t>
            </a:r>
            <a:r>
              <a:rPr lang="de-DE" dirty="0" err="1" smtClean="0"/>
              <a:t>useful</a:t>
            </a:r>
            <a:r>
              <a:rPr lang="de-DE" dirty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commandline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RDF </a:t>
            </a:r>
            <a:r>
              <a:rPr lang="de-DE" dirty="0" err="1" smtClean="0"/>
              <a:t>is</a:t>
            </a:r>
            <a:r>
              <a:rPr lang="de-DE" dirty="0" smtClean="0"/>
              <a:t> '</a:t>
            </a:r>
            <a:r>
              <a:rPr lang="de-DE" b="1" dirty="0" err="1" smtClean="0">
                <a:latin typeface="Courier"/>
                <a:cs typeface="Courier"/>
              </a:rPr>
              <a:t>rapper</a:t>
            </a:r>
            <a:r>
              <a:rPr lang="de-DE" dirty="0" smtClean="0"/>
              <a:t>' ... </a:t>
            </a:r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RDF </a:t>
            </a:r>
            <a:r>
              <a:rPr lang="de-DE" dirty="0" err="1" smtClean="0"/>
              <a:t>validation</a:t>
            </a:r>
            <a:r>
              <a:rPr lang="de-DE" dirty="0" smtClean="0"/>
              <a:t> &amp; </a:t>
            </a:r>
            <a:r>
              <a:rPr lang="de-DE" dirty="0" err="1" smtClean="0"/>
              <a:t>conversion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different </a:t>
            </a:r>
            <a:r>
              <a:rPr lang="de-DE" dirty="0" err="1" smtClean="0"/>
              <a:t>serializations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pPr lvl="1"/>
            <a:r>
              <a:rPr lang="de-DE" dirty="0">
                <a:hlinkClick r:id="rId4"/>
              </a:rPr>
              <a:t>http://librdf.org/raptor/</a:t>
            </a:r>
            <a:r>
              <a:rPr lang="de-DE" dirty="0" smtClean="0">
                <a:hlinkClick r:id="rId4"/>
              </a:rPr>
              <a:t>rapper.html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(</a:t>
            </a:r>
            <a:r>
              <a:rPr lang="de-DE" dirty="0" err="1" smtClean="0"/>
              <a:t>exists</a:t>
            </a:r>
            <a:r>
              <a:rPr lang="de-DE" dirty="0" smtClean="0"/>
              <a:t> ad Debian, FEDORA </a:t>
            </a:r>
            <a:r>
              <a:rPr lang="de-DE" dirty="0" err="1" smtClean="0"/>
              <a:t>packages</a:t>
            </a:r>
            <a:r>
              <a:rPr lang="de-DE" dirty="0" smtClean="0"/>
              <a:t>, also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MacPorts</a:t>
            </a:r>
            <a:r>
              <a:rPr lang="de-DE" dirty="0" smtClean="0"/>
              <a:t> </a:t>
            </a:r>
            <a:r>
              <a:rPr lang="de-DE" dirty="0" err="1" smtClean="0"/>
              <a:t>package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err="1" smtClean="0"/>
              <a:t>Examples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sz="1900" dirty="0" smtClean="0"/>
              <a:t>	</a:t>
            </a:r>
            <a:r>
              <a:rPr lang="de-DE" sz="1900" dirty="0" err="1" smtClean="0">
                <a:latin typeface="Courier"/>
                <a:cs typeface="Courier"/>
              </a:rPr>
              <a:t>rapper</a:t>
            </a:r>
            <a:r>
              <a:rPr lang="de-DE" sz="1900" dirty="0" smtClean="0">
                <a:latin typeface="Courier"/>
                <a:cs typeface="Courier"/>
              </a:rPr>
              <a:t> </a:t>
            </a:r>
            <a:r>
              <a:rPr lang="de-DE" sz="1900" dirty="0">
                <a:latin typeface="Courier"/>
                <a:cs typeface="Courier"/>
              </a:rPr>
              <a:t>--input=</a:t>
            </a:r>
            <a:r>
              <a:rPr lang="de-DE" sz="1900" dirty="0" smtClean="0">
                <a:latin typeface="Courier"/>
                <a:cs typeface="Courier"/>
              </a:rPr>
              <a:t>turtle –</a:t>
            </a:r>
            <a:r>
              <a:rPr lang="de-DE" sz="1900" dirty="0" err="1" smtClean="0">
                <a:latin typeface="Courier"/>
                <a:cs typeface="Courier"/>
              </a:rPr>
              <a:t>output</a:t>
            </a:r>
            <a:r>
              <a:rPr lang="de-DE" sz="1900" dirty="0" smtClean="0">
                <a:latin typeface="Courier"/>
                <a:cs typeface="Courier"/>
              </a:rPr>
              <a:t>=</a:t>
            </a:r>
            <a:r>
              <a:rPr lang="de-DE" sz="1900" dirty="0" err="1" smtClean="0">
                <a:latin typeface="Courier"/>
                <a:cs typeface="Courier"/>
              </a:rPr>
              <a:t>rdfxml</a:t>
            </a:r>
            <a:r>
              <a:rPr lang="de-DE" sz="1900" dirty="0" smtClean="0">
                <a:latin typeface="Courier"/>
                <a:cs typeface="Courier"/>
              </a:rPr>
              <a:t> https</a:t>
            </a:r>
            <a:r>
              <a:rPr lang="de-DE" sz="1900" dirty="0">
                <a:latin typeface="Courier"/>
                <a:cs typeface="Courier"/>
              </a:rPr>
              <a:t>://</a:t>
            </a:r>
            <a:r>
              <a:rPr lang="de-DE" sz="1900" dirty="0" err="1">
                <a:latin typeface="Courier"/>
                <a:cs typeface="Courier"/>
              </a:rPr>
              <a:t>ai.wu.ac.at</a:t>
            </a:r>
            <a:r>
              <a:rPr lang="de-DE" sz="1900" dirty="0">
                <a:latin typeface="Courier"/>
                <a:cs typeface="Courier"/>
              </a:rPr>
              <a:t>/~</a:t>
            </a:r>
            <a:r>
              <a:rPr lang="de-DE" sz="1900" dirty="0" err="1">
                <a:latin typeface="Courier"/>
                <a:cs typeface="Courier"/>
              </a:rPr>
              <a:t>polleres</a:t>
            </a:r>
            <a:r>
              <a:rPr lang="de-DE" sz="1900" dirty="0">
                <a:latin typeface="Courier"/>
                <a:cs typeface="Courier"/>
              </a:rPr>
              <a:t>/20140826xsparql_st.etienne/</a:t>
            </a:r>
            <a:r>
              <a:rPr lang="de-DE" sz="1900" dirty="0" err="1">
                <a:latin typeface="Courier"/>
                <a:cs typeface="Courier"/>
              </a:rPr>
              <a:t>sparql</a:t>
            </a:r>
            <a:r>
              <a:rPr lang="de-DE" sz="1900" dirty="0">
                <a:latin typeface="Courier"/>
                <a:cs typeface="Courier"/>
              </a:rPr>
              <a:t>/</a:t>
            </a:r>
            <a:r>
              <a:rPr lang="de-DE" sz="1900" dirty="0" err="1">
                <a:latin typeface="Courier"/>
                <a:cs typeface="Courier"/>
              </a:rPr>
              <a:t>SPARQL_simple_step-by-step</a:t>
            </a:r>
            <a:r>
              <a:rPr lang="de-DE" sz="1900" dirty="0">
                <a:latin typeface="Courier"/>
                <a:cs typeface="Courier"/>
              </a:rPr>
              <a:t>/simple1.</a:t>
            </a:r>
            <a:r>
              <a:rPr lang="de-DE" sz="1900" dirty="0" smtClean="0">
                <a:latin typeface="Courier"/>
                <a:cs typeface="Courier"/>
              </a:rPr>
              <a:t>ttl </a:t>
            </a:r>
          </a:p>
          <a:p>
            <a:pPr marL="0" indent="0">
              <a:buNone/>
            </a:pPr>
            <a:endParaRPr lang="de-DE" sz="19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de-DE" sz="19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de-DE" sz="19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de-DE" sz="19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de-DE" sz="1900" dirty="0" smtClean="0">
              <a:latin typeface="Courier"/>
              <a:cs typeface="Courier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539750" y="258763"/>
            <a:ext cx="8352730" cy="50594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Quick </a:t>
            </a:r>
            <a:r>
              <a:rPr lang="de-DE" dirty="0" err="1" smtClean="0"/>
              <a:t>recap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RDF </a:t>
            </a:r>
            <a:r>
              <a:rPr lang="de-DE" dirty="0" err="1" smtClean="0"/>
              <a:t>and</a:t>
            </a:r>
            <a:r>
              <a:rPr lang="de-DE" dirty="0" smtClean="0"/>
              <a:t> Turtle: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75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51520" y="171103"/>
            <a:ext cx="8640960" cy="809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Missing features in SPARQL1.0 (and why SPARQL1.1 was needed)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95400"/>
            <a:ext cx="8208963" cy="5334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1" charset="2"/>
              <a:buNone/>
              <a:defRPr/>
            </a:pPr>
            <a:r>
              <a:rPr lang="en-US" sz="2000" dirty="0" smtClean="0"/>
              <a:t>Based on implementation experience, in 2009 new W3C SPARQL WG founded to address common feature requirements requested urgently by the community: </a:t>
            </a:r>
            <a:r>
              <a:rPr lang="en-US" sz="2000" b="1" i="1" dirty="0" smtClean="0">
                <a:hlinkClick r:id="rId2"/>
              </a:rPr>
              <a:t>http://www.w3.org/2009/sparql/wiki/Main_Page</a:t>
            </a:r>
            <a:r>
              <a:rPr lang="en-US" sz="2000" b="1" i="1" dirty="0" smtClean="0"/>
              <a:t> </a:t>
            </a:r>
          </a:p>
          <a:p>
            <a:pPr eaLnBrk="1" hangingPunct="1">
              <a:buFont typeface="Wingdings" pitchFamily="1" charset="2"/>
              <a:buNone/>
              <a:defRPr/>
            </a:pPr>
            <a:endParaRPr lang="en-US" sz="2000" dirty="0" smtClean="0"/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Negation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Assignment/Project Expressions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Aggregate functions (SUM, AVG, MIN, MAX, COUNT, …)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err="1" smtClean="0"/>
              <a:t>Subqueries</a:t>
            </a:r>
            <a:endParaRPr lang="en-US" b="1" dirty="0" smtClean="0"/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Property paths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endParaRPr lang="en-US" b="1" dirty="0" smtClean="0"/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Updates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Entailment Regimes</a:t>
            </a:r>
          </a:p>
          <a:p>
            <a:pPr lvl="1" eaLnBrk="1" hangingPunct="1">
              <a:buFont typeface="Wingdings" pitchFamily="1" charset="2"/>
              <a:buChar char="§"/>
              <a:defRPr/>
            </a:pPr>
            <a:endParaRPr lang="en-US" b="1" dirty="0" smtClean="0"/>
          </a:p>
          <a:p>
            <a:pPr lvl="1" eaLnBrk="1" hangingPunct="1">
              <a:buFont typeface="Wingdings" pitchFamily="1" charset="2"/>
              <a:buChar char="§"/>
              <a:defRPr/>
            </a:pPr>
            <a:r>
              <a:rPr lang="en-US" sz="1400" dirty="0" smtClean="0"/>
              <a:t>Other issues for wider usability:</a:t>
            </a:r>
          </a:p>
          <a:p>
            <a:pPr lvl="3" eaLnBrk="1" hangingPunct="1">
              <a:buFont typeface="Wingdings" pitchFamily="1" charset="2"/>
              <a:buChar char="§"/>
              <a:defRPr/>
            </a:pPr>
            <a:r>
              <a:rPr lang="en-US" sz="1400" dirty="0" smtClean="0"/>
              <a:t>Result formats (JSON, CSV, TSV), </a:t>
            </a:r>
          </a:p>
          <a:p>
            <a:pPr lvl="3" eaLnBrk="1" hangingPunct="1">
              <a:buFont typeface="Wingdings" pitchFamily="1" charset="2"/>
              <a:buChar char="§"/>
              <a:defRPr/>
            </a:pPr>
            <a:r>
              <a:rPr lang="en-US" sz="1400" dirty="0" smtClean="0"/>
              <a:t>Graph Store Protocol (REST operations on graph stores)</a:t>
            </a:r>
          </a:p>
          <a:p>
            <a:pPr lvl="3" eaLnBrk="1" hangingPunct="1">
              <a:buFont typeface="Wingdings" pitchFamily="1" charset="2"/>
              <a:buChar char="§"/>
              <a:defRPr/>
            </a:pPr>
            <a:endParaRPr lang="en-US" sz="1050" dirty="0" smtClean="0"/>
          </a:p>
          <a:p>
            <a:pPr lvl="3" eaLnBrk="1" hangingPunct="1">
              <a:buFont typeface="Wingdings" pitchFamily="1" charset="2"/>
              <a:buChar char="§"/>
              <a:defRPr/>
            </a:pPr>
            <a:r>
              <a:rPr lang="en-US" b="1" i="1" dirty="0" smtClean="0">
                <a:solidFill>
                  <a:srgbClr val="003399"/>
                </a:solidFill>
              </a:rPr>
              <a:t>SPARQL 1.1 is a W3C Recommendation since 21 March 2013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395536" y="4437112"/>
            <a:ext cx="3960440" cy="86409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ChangeArrowheads="1"/>
          </p:cNvSpPr>
          <p:nvPr/>
        </p:nvSpPr>
        <p:spPr bwMode="auto">
          <a:xfrm>
            <a:off x="228600" y="1905000"/>
            <a:ext cx="8763000" cy="1524000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1. Negation: MINUS and NOT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86800" cy="4675187"/>
          </a:xfrm>
        </p:spPr>
        <p:txBody>
          <a:bodyPr/>
          <a:lstStyle/>
          <a:p>
            <a:pPr lvl="3" eaLnBrk="1" hangingPunct="1">
              <a:buFont typeface="Wingdings" pitchFamily="2" charset="2"/>
              <a:buNone/>
            </a:pPr>
            <a:endParaRPr lang="en-US" i="1" dirty="0" smtClean="0">
              <a:ea typeface="ＭＳ Ｐゴシック" pitchFamily="34" charset="-128"/>
              <a:cs typeface="Arial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en-US" i="1" dirty="0" smtClean="0">
                <a:ea typeface="ＭＳ Ｐゴシック" pitchFamily="34" charset="-128"/>
                <a:cs typeface="Arial" charset="0"/>
              </a:rPr>
              <a:t>Select Persons without a homepage: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SELECT ?X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WHERE{ ?X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rdf:type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foaf:Person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      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OPTIONAL 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{ ?X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foaf:homepage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?H 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}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      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FILTER( !bound( ?H ) )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}</a:t>
            </a:r>
          </a:p>
          <a:p>
            <a:pPr lvl="3" eaLnBrk="1" hangingPunct="1">
              <a:buFont typeface="Wingdings" pitchFamily="2" charset="2"/>
              <a:buNone/>
            </a:pPr>
            <a:endParaRPr lang="en-US" sz="1600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lvl="3" eaLnBrk="1" hangingPunct="1">
              <a:buFont typeface="Wingdings" pitchFamily="2" charset="2"/>
              <a:buNone/>
            </a:pPr>
            <a:endParaRPr 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sz="2000" b="1" i="1" dirty="0" smtClean="0"/>
              <a:t>SPARQL1.1 </a:t>
            </a:r>
            <a:r>
              <a:rPr lang="en-US" sz="2000" i="1" dirty="0" smtClean="0"/>
              <a:t>has two alternatives to do negation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1600" i="1" dirty="0" smtClean="0">
                <a:ea typeface="ＭＳ Ｐゴシック" pitchFamily="34" charset="-128"/>
              </a:rPr>
              <a:t>NOT EXISTS in </a:t>
            </a:r>
            <a:r>
              <a:rPr lang="en-US" sz="1600" i="1" dirty="0" err="1" smtClean="0">
                <a:ea typeface="ＭＳ Ｐゴシック" pitchFamily="34" charset="-128"/>
              </a:rPr>
              <a:t>FILTERs</a:t>
            </a:r>
            <a:endParaRPr lang="en-US" sz="1600" i="1" dirty="0" smtClean="0">
              <a:ea typeface="ＭＳ Ｐゴシック" pitchFamily="34" charset="-128"/>
            </a:endParaRPr>
          </a:p>
          <a:p>
            <a:pPr lvl="2" eaLnBrk="1" hangingPunct="1">
              <a:buClr>
                <a:srgbClr val="000000"/>
              </a:buClr>
            </a:pPr>
            <a:r>
              <a:rPr lang="en-US" sz="1400" i="1" dirty="0" smtClean="0">
                <a:ea typeface="ＭＳ Ｐゴシック" pitchFamily="34" charset="-128"/>
              </a:rPr>
              <a:t>detect non-existence</a:t>
            </a:r>
          </a:p>
          <a:p>
            <a:pPr lvl="3" eaLnBrk="1" hangingPunct="1">
              <a:buFont typeface="Wingdings" pitchFamily="2" charset="2"/>
              <a:buNone/>
            </a:pPr>
            <a:endParaRPr 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908175"/>
            <a:ext cx="8763000" cy="15208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  </a:t>
            </a:r>
            <a:r>
              <a:rPr lang="en-US" sz="1600" b="1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FILTER ( NOT EXISTS 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) }</a:t>
            </a:r>
          </a:p>
          <a:p>
            <a:pPr marL="1600200" lvl="3" indent="-228600">
              <a:spcBef>
                <a:spcPct val="20000"/>
              </a:spcBef>
              <a:defRPr/>
            </a:pPr>
            <a:endParaRPr lang="en-US" sz="1600" kern="0" dirty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  <a:defRPr/>
            </a:pPr>
            <a:endParaRPr lang="en-US" sz="1600" kern="0" dirty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6AD30A08-E5F9-4D03-9A2E-3899480EB9B8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41</a:t>
            </a:fld>
            <a:r>
              <a:rPr lang="en-IE" sz="1400">
                <a:solidFill>
                  <a:schemeClr val="bg1"/>
                </a:solidFill>
                <a:latin typeface="+mn-lt"/>
              </a:rPr>
              <a:t> </a:t>
            </a:r>
            <a:endParaRPr lang="en-IE" sz="140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ChangeArrowheads="1"/>
          </p:cNvSpPr>
          <p:nvPr/>
        </p:nvSpPr>
        <p:spPr bwMode="auto">
          <a:xfrm>
            <a:off x="228600" y="1905000"/>
            <a:ext cx="8763000" cy="1524000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1. Negation: MINUS and NOT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86800" cy="4675187"/>
          </a:xfrm>
        </p:spPr>
        <p:txBody>
          <a:bodyPr/>
          <a:lstStyle/>
          <a:p>
            <a:pPr lvl="3" eaLnBrk="1" hangingPunct="1">
              <a:buFont typeface="Wingdings" pitchFamily="2" charset="2"/>
              <a:buNone/>
            </a:pPr>
            <a:endParaRPr lang="en-US" i="1" dirty="0" smtClean="0">
              <a:ea typeface="ＭＳ Ｐゴシック" pitchFamily="34" charset="-128"/>
              <a:cs typeface="Arial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en-US" i="1" dirty="0" smtClean="0">
                <a:ea typeface="ＭＳ Ｐゴシック" pitchFamily="34" charset="-128"/>
                <a:cs typeface="Arial" charset="0"/>
              </a:rPr>
              <a:t>Select Persons without a homepage: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SELECT ?X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WHERE{ ?X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rdf:type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foaf:Person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      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OPTIONAL 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{ ?X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foaf:homepage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?H 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}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          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FILTER( !bound( ?H ) )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}</a:t>
            </a:r>
          </a:p>
          <a:p>
            <a:pPr lvl="3" eaLnBrk="1" hangingPunct="1">
              <a:buFont typeface="Wingdings" pitchFamily="2" charset="2"/>
              <a:buNone/>
            </a:pPr>
            <a:endParaRPr lang="en-US" sz="1600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lvl="3" eaLnBrk="1" hangingPunct="1">
              <a:buFont typeface="Wingdings" pitchFamily="2" charset="2"/>
              <a:buNone/>
            </a:pPr>
            <a:endParaRPr 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sz="2000" b="1" i="1" dirty="0"/>
              <a:t>SPARQL1.1 </a:t>
            </a:r>
            <a:r>
              <a:rPr lang="en-US" sz="2000" i="1" dirty="0"/>
              <a:t>has two alternatives to do </a:t>
            </a:r>
            <a:r>
              <a:rPr lang="en-US" sz="2000" i="1" dirty="0" smtClean="0"/>
              <a:t>negation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1600" i="1" dirty="0" smtClean="0">
                <a:ea typeface="ＭＳ Ｐゴシック" pitchFamily="34" charset="-128"/>
              </a:rPr>
              <a:t>NOT EXISTS in FILTERs</a:t>
            </a:r>
          </a:p>
          <a:p>
            <a:pPr lvl="2" eaLnBrk="1" hangingPunct="1">
              <a:buClr>
                <a:srgbClr val="000000"/>
              </a:buClr>
            </a:pPr>
            <a:r>
              <a:rPr lang="en-US" sz="1400" i="1" dirty="0" smtClean="0">
                <a:ea typeface="ＭＳ Ｐゴシック" pitchFamily="34" charset="-128"/>
              </a:rPr>
              <a:t>detect non-existence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1600" i="1" dirty="0" smtClean="0">
                <a:ea typeface="ＭＳ Ｐゴシック" pitchFamily="34" charset="-128"/>
              </a:rPr>
              <a:t>(P1 MINUS P2 ) as a new binary operator</a:t>
            </a:r>
          </a:p>
          <a:p>
            <a:pPr lvl="2" eaLnBrk="1" hangingPunct="1">
              <a:buClr>
                <a:srgbClr val="000000"/>
              </a:buClr>
            </a:pPr>
            <a:r>
              <a:rPr lang="en-US" sz="1400" i="1" dirty="0" smtClean="0">
                <a:ea typeface="ＭＳ Ｐゴシック" pitchFamily="34" charset="-128"/>
              </a:rPr>
              <a:t>“Remove rows with matching bindings”</a:t>
            </a:r>
          </a:p>
          <a:p>
            <a:pPr lvl="2" eaLnBrk="1" hangingPunct="1">
              <a:buClr>
                <a:srgbClr val="000000"/>
              </a:buClr>
            </a:pPr>
            <a:r>
              <a:rPr lang="en-US" sz="1400" i="1" dirty="0" smtClean="0">
                <a:ea typeface="ＭＳ Ｐゴシック" pitchFamily="34" charset="-128"/>
              </a:rPr>
              <a:t>only effective when  P1 and P2 share variables</a:t>
            </a:r>
          </a:p>
          <a:p>
            <a:pPr lvl="3" eaLnBrk="1" hangingPunct="1">
              <a:buFont typeface="Wingdings" pitchFamily="2" charset="2"/>
              <a:buNone/>
            </a:pPr>
            <a:endParaRPr 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905000"/>
            <a:ext cx="8763000" cy="15208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  </a:t>
            </a:r>
            <a:r>
              <a:rPr lang="en-US" sz="1600" b="1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FILTER ( NOT EXISTS 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) }</a:t>
            </a:r>
          </a:p>
          <a:p>
            <a:pPr marL="1600200" lvl="3" indent="-228600">
              <a:spcBef>
                <a:spcPct val="20000"/>
              </a:spcBef>
              <a:defRPr/>
            </a:pPr>
            <a:endParaRPr lang="en-US" sz="1600" kern="0" dirty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  <a:defRPr/>
            </a:pPr>
            <a:endParaRPr lang="en-US" sz="1600" kern="0" dirty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988840"/>
            <a:ext cx="8763000" cy="15208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</a:t>
            </a:r>
            <a:r>
              <a:rPr lang="en-US" sz="1600" b="1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MINUS 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kern="0" dirty="0" err="1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) }</a:t>
            </a:r>
          </a:p>
          <a:p>
            <a:pPr marL="1600200" lvl="3" indent="-228600">
              <a:spcBef>
                <a:spcPct val="20000"/>
              </a:spcBef>
              <a:defRPr/>
            </a:pPr>
            <a:endParaRPr lang="en-US" sz="1600" kern="0" dirty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  <a:defRPr/>
            </a:pPr>
            <a:endParaRPr lang="en-US" sz="1600" kern="0" dirty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6AD30A08-E5F9-4D03-9A2E-3899480EB9B8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42</a:t>
            </a:fld>
            <a:r>
              <a:rPr lang="en-IE" sz="1400">
                <a:solidFill>
                  <a:schemeClr val="bg1"/>
                </a:solidFill>
                <a:latin typeface="+mn-lt"/>
              </a:rPr>
              <a:t> </a:t>
            </a:r>
            <a:endParaRPr lang="en-IE" sz="140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Assignment/Project Expressions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742363" cy="475354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Assignments, Creating new values… now available in SPARQL1.1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7904" y="1700808"/>
            <a:ext cx="8610600" cy="2246769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PREFIX : &lt;http://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www.example.org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/&gt;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foaf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: &lt;http://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xmlns.com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foaf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/0.1/&gt;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firstname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lastname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WHERE { ?X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?Name .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	 FILTER (?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strbefore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(?Name," "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 &amp;&amp; 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	   ?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lastname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= 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strafter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(?Name," "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)) }</a:t>
            </a:r>
            <a:endParaRPr lang="en-US" b="1" kern="0" dirty="0">
              <a:solidFill>
                <a:srgbClr val="008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9552" y="1772816"/>
            <a:ext cx="7842448" cy="2160240"/>
            <a:chOff x="609600" y="2209800"/>
            <a:chExt cx="7772400" cy="1066800"/>
          </a:xfrm>
        </p:grpSpPr>
        <p:cxnSp>
          <p:nvCxnSpPr>
            <p:cNvPr id="46117" name="Straight Connector 6"/>
            <p:cNvCxnSpPr>
              <a:cxnSpLocks noChangeShapeType="1"/>
            </p:cNvCxnSpPr>
            <p:nvPr/>
          </p:nvCxnSpPr>
          <p:spPr bwMode="auto">
            <a:xfrm>
              <a:off x="609600" y="2209800"/>
              <a:ext cx="7772400" cy="10668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6118" name="Straight Connector 7"/>
            <p:cNvCxnSpPr>
              <a:cxnSpLocks noChangeShapeType="1"/>
            </p:cNvCxnSpPr>
            <p:nvPr/>
          </p:nvCxnSpPr>
          <p:spPr bwMode="auto">
            <a:xfrm flipV="1">
              <a:off x="609600" y="2209800"/>
              <a:ext cx="7696200" cy="10668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700808"/>
            <a:ext cx="8638488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PREFIX : &lt;http://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www.example.org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/&gt;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foaf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: &lt;http://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xmlns.com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foaf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/0.1/&gt;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strbefore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(?Name," ")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?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    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strafter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(?Name," ")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?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lastname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 {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?X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?Name .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08" y="4698974"/>
            <a:ext cx="4788024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klaus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;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foaf:nickname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Niki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".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alice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:bob , 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;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Alice Wonderland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"Karl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Mustermann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;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joan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bob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"Robert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Mustermann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;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foaf:nickname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"Bobby"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96" y="4252911"/>
            <a:ext cx="9683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>
              <a:latin typeface="Arial" pitchFamily="1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8104" y="4248149"/>
            <a:ext cx="13573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>
              <a:latin typeface="Arial" pitchFamily="1" charset="0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22911"/>
              </p:ext>
            </p:extLst>
          </p:nvPr>
        </p:nvGraphicFramePr>
        <p:xfrm>
          <a:off x="5562600" y="4745011"/>
          <a:ext cx="3200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firstname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lastname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86151"/>
              </p:ext>
            </p:extLst>
          </p:nvPr>
        </p:nvGraphicFramePr>
        <p:xfrm>
          <a:off x="5548064" y="4754482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firstname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lastname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Alice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Wonderland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Karl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Mustermann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Mustermann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Assignment/Project Expressions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742363" cy="475354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Assignments, Creating new values… now available in SPARQL1.1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4016" y="4679265"/>
            <a:ext cx="4788024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klaus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;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foaf:nickname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Niki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".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alice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:bob , 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;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Alice Wonderland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"Karl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Mustermann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;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joan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bob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"Robert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Mustermann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;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foaf:nickname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"Bobby"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8" y="4233202"/>
            <a:ext cx="9683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>
              <a:latin typeface="Arial" pitchFamily="1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576" y="4228440"/>
            <a:ext cx="13573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>
              <a:latin typeface="Arial" pitchFamily="1" charset="0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612663"/>
              </p:ext>
            </p:extLst>
          </p:nvPr>
        </p:nvGraphicFramePr>
        <p:xfrm>
          <a:off x="5620072" y="4725302"/>
          <a:ext cx="3200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firstname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lastname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12328"/>
              </p:ext>
            </p:extLst>
          </p:nvPr>
        </p:nvGraphicFramePr>
        <p:xfrm>
          <a:off x="5605536" y="4734773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firstname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lastname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Alice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Wonderland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Karl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Mustermann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Mustermann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359984F0-234A-43F8-B69C-4D5C5F2170E6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44</a:t>
            </a:fld>
            <a:r>
              <a:rPr lang="en-IE" sz="1400">
                <a:solidFill>
                  <a:schemeClr val="bg1"/>
                </a:solidFill>
                <a:latin typeface="+mn-lt"/>
              </a:rPr>
              <a:t> </a:t>
            </a:r>
            <a:endParaRPr lang="en-IE" sz="1400">
              <a:latin typeface="+mn-lt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42024" y="1700808"/>
            <a:ext cx="8638488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PREFIX : &lt;http://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www.example.org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/&gt;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foaf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: &lt;http://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xmlns.com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foaf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/0.1/&gt;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firstname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lastname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 {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?X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?Name .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BIND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strbefore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(?Name," ")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?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BIND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strafter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(?Name," ")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AS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?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lastname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7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Aggregates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/>
            <a:r>
              <a:rPr lang="en-US" i="1" dirty="0" smtClean="0"/>
              <a:t>“How many different names exist?”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Axel Polleres</a:t>
            </a:r>
          </a:p>
        </p:txBody>
      </p:sp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Page </a:t>
            </a:r>
            <a:fld id="{132D22C7-5E7D-437B-8265-4EADEF19C7D8}" type="slidenum">
              <a:rPr lang="en-US" smtClean="0">
                <a:latin typeface="Arial" charset="0"/>
                <a:cs typeface="Arial" charset="0"/>
              </a:rPr>
              <a:pPr/>
              <a:t>45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8" y="4094247"/>
            <a:ext cx="9683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>
              <a:latin typeface="Arial" pitchFamily="1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4103201"/>
            <a:ext cx="12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Result:</a:t>
            </a:r>
            <a:endParaRPr lang="en-US" dirty="0">
              <a:latin typeface="Arial" pitchFamily="1" charset="0"/>
              <a:cs typeface="+mn-cs"/>
            </a:endParaRPr>
          </a:p>
        </p:txBody>
      </p:sp>
      <p:sp>
        <p:nvSpPr>
          <p:cNvPr id="47112" name="Rectangle 18"/>
          <p:cNvSpPr>
            <a:spLocks noChangeArrowheads="1"/>
          </p:cNvSpPr>
          <p:nvPr/>
        </p:nvSpPr>
        <p:spPr bwMode="auto">
          <a:xfrm>
            <a:off x="685800" y="1981200"/>
            <a:ext cx="784860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Count(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DISTINCT ?Name) as ?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NamesCnt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WHERE { 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?P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?Name }</a:t>
            </a:r>
            <a:endParaRPr lang="en-US" sz="1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96815"/>
              </p:ext>
            </p:extLst>
          </p:nvPr>
        </p:nvGraphicFramePr>
        <p:xfrm>
          <a:off x="5867400" y="4632409"/>
          <a:ext cx="16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ourier New" pitchFamily="49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</a:rPr>
                        <a:t>NamesCnt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8"/>
          <p:cNvSpPr/>
          <p:nvPr/>
        </p:nvSpPr>
        <p:spPr>
          <a:xfrm>
            <a:off x="179512" y="4607257"/>
            <a:ext cx="4788024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klaus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;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foaf:nickname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Niki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".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alice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:bob , 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;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Alice Wonderland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"Karl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Mustermann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;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joan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bob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"Robert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Mustermann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;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foaf:nickname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"Bobby"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Aggregates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525963"/>
          </a:xfrm>
        </p:spPr>
        <p:txBody>
          <a:bodyPr/>
          <a:lstStyle/>
          <a:p>
            <a:pPr eaLnBrk="1" hangingPunct="1"/>
            <a:r>
              <a:rPr lang="en-US" i="1" dirty="0" smtClean="0"/>
              <a:t>“How many people share the same </a:t>
            </a:r>
            <a:r>
              <a:rPr lang="en-US" i="1" dirty="0" err="1" smtClean="0"/>
              <a:t>lastname</a:t>
            </a:r>
            <a:r>
              <a:rPr lang="en-US" i="1" dirty="0" smtClean="0"/>
              <a:t>?”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Axel Polleres</a:t>
            </a:r>
          </a:p>
        </p:txBody>
      </p:sp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Page </a:t>
            </a:r>
            <a:fld id="{132D22C7-5E7D-437B-8265-4EADEF19C7D8}" type="slidenum">
              <a:rPr lang="en-US" smtClean="0">
                <a:latin typeface="Arial" charset="0"/>
                <a:cs typeface="Arial" charset="0"/>
              </a:rPr>
              <a:pPr/>
              <a:t>46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8" y="4166255"/>
            <a:ext cx="9683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>
              <a:latin typeface="Arial" pitchFamily="1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4175209"/>
            <a:ext cx="12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Result:</a:t>
            </a:r>
            <a:endParaRPr lang="en-US" dirty="0">
              <a:latin typeface="Arial" pitchFamily="1" charset="0"/>
              <a:cs typeface="+mn-cs"/>
            </a:endParaRPr>
          </a:p>
        </p:txBody>
      </p:sp>
      <p:sp>
        <p:nvSpPr>
          <p:cNvPr id="47112" name="Rectangle 18"/>
          <p:cNvSpPr>
            <a:spLocks noChangeArrowheads="1"/>
          </p:cNvSpPr>
          <p:nvPr/>
        </p:nvSpPr>
        <p:spPr bwMode="auto">
          <a:xfrm>
            <a:off x="685800" y="1981200"/>
            <a:ext cx="7848600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SELECT ?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lastname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(count(?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lastname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) AS ?count)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WHERE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  ?X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?Name 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  BIND (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strbefore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(?Name," ") AS ?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firstname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  BIND (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strafter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(?Name," ") AS ?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lastname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GROUP BY ?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lastname</a:t>
            </a:r>
            <a:endParaRPr 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70576"/>
              </p:ext>
            </p:extLst>
          </p:nvPr>
        </p:nvGraphicFramePr>
        <p:xfrm>
          <a:off x="5867400" y="4704417"/>
          <a:ext cx="28090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944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</a:rPr>
                        <a:t>lastname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?count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"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Mustermann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"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"Wonderland"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8"/>
          <p:cNvSpPr/>
          <p:nvPr/>
        </p:nvSpPr>
        <p:spPr>
          <a:xfrm>
            <a:off x="179512" y="4679265"/>
            <a:ext cx="4788024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klaus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;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foaf:nickname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Niki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".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alice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:bob , 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;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Alice Wonderland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"Karl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Mustermann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;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joan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bob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"Robert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Mustermann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;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foaf:nickname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"Bobby" .</a:t>
            </a:r>
          </a:p>
        </p:txBody>
      </p:sp>
    </p:spTree>
    <p:extLst>
      <p:ext uri="{BB962C8B-B14F-4D97-AF65-F5344CB8AC3E}">
        <p14:creationId xmlns:p14="http://schemas.microsoft.com/office/powerpoint/2010/main" val="198373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Aggregates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525963"/>
          </a:xfrm>
        </p:spPr>
        <p:txBody>
          <a:bodyPr/>
          <a:lstStyle/>
          <a:p>
            <a:pPr eaLnBrk="1" hangingPunct="1"/>
            <a:r>
              <a:rPr lang="en-US" i="1" dirty="0" smtClean="0"/>
              <a:t>“How many people share the same </a:t>
            </a:r>
            <a:r>
              <a:rPr lang="en-US" i="1" dirty="0" err="1" smtClean="0"/>
              <a:t>lastname</a:t>
            </a:r>
            <a:r>
              <a:rPr lang="en-US" i="1" dirty="0" smtClean="0"/>
              <a:t>?”</a:t>
            </a:r>
          </a:p>
        </p:txBody>
      </p:sp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Page </a:t>
            </a:r>
            <a:fld id="{132D22C7-5E7D-437B-8265-4EADEF19C7D8}" type="slidenum">
              <a:rPr lang="en-US" smtClean="0">
                <a:latin typeface="Arial" charset="0"/>
                <a:cs typeface="Arial" charset="0"/>
              </a:rPr>
              <a:pPr/>
              <a:t>47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8" y="4166255"/>
            <a:ext cx="9683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>
              <a:latin typeface="Arial" pitchFamily="1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4175209"/>
            <a:ext cx="12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Result:</a:t>
            </a:r>
            <a:endParaRPr lang="en-US" dirty="0">
              <a:latin typeface="Arial" pitchFamily="1" charset="0"/>
              <a:cs typeface="+mn-cs"/>
            </a:endParaRPr>
          </a:p>
        </p:txBody>
      </p:sp>
      <p:sp>
        <p:nvSpPr>
          <p:cNvPr id="47112" name="Rectangle 18"/>
          <p:cNvSpPr>
            <a:spLocks noChangeArrowheads="1"/>
          </p:cNvSpPr>
          <p:nvPr/>
        </p:nvSpPr>
        <p:spPr bwMode="auto">
          <a:xfrm>
            <a:off x="685800" y="1981200"/>
            <a:ext cx="784860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SELECT ?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lastname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(count(?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lastname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) AS ?count)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WHERE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  ?X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?Name 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  BIND (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strbefore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(?Name," ") AS ?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firstname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  BIND (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strafter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(?Name," ") AS ?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lastname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GROUP BY ?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lastname</a:t>
            </a:r>
            <a:endParaRPr 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HAVING (?count &gt; 1 )</a:t>
            </a:r>
            <a:endParaRPr 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84806"/>
              </p:ext>
            </p:extLst>
          </p:nvPr>
        </p:nvGraphicFramePr>
        <p:xfrm>
          <a:off x="5867400" y="4704417"/>
          <a:ext cx="28090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944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</a:rPr>
                        <a:t>lastname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?count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"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Mustermann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"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8"/>
          <p:cNvSpPr/>
          <p:nvPr/>
        </p:nvSpPr>
        <p:spPr>
          <a:xfrm>
            <a:off x="179512" y="4679265"/>
            <a:ext cx="4788024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klaus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;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foaf:nickname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Niki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".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alice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:bob , 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;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Alice Wonderland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karl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"Karl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Mustermann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;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joan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bob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"Robert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Mustermann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 ;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foaf:nickname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"Bobby" .</a:t>
            </a:r>
          </a:p>
        </p:txBody>
      </p:sp>
    </p:spTree>
    <p:extLst>
      <p:ext uri="{BB962C8B-B14F-4D97-AF65-F5344CB8AC3E}">
        <p14:creationId xmlns:p14="http://schemas.microsoft.com/office/powerpoint/2010/main" val="426099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15288" cy="838200"/>
          </a:xfrm>
        </p:spPr>
        <p:txBody>
          <a:bodyPr/>
          <a:lstStyle/>
          <a:p>
            <a:pPr eaLnBrk="1" hangingPunct="1"/>
            <a:r>
              <a:rPr lang="en-US" smtClean="0"/>
              <a:t>4. Subqueries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n-US" i="1" dirty="0" smtClean="0">
                <a:ea typeface="ＭＳ Ｐゴシック" pitchFamily="34" charset="-128"/>
              </a:rPr>
              <a:t>How to create new triples that concatenate first name and last name?</a:t>
            </a: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n-US" dirty="0" smtClean="0">
                <a:ea typeface="ＭＳ Ｐゴシック" pitchFamily="34" charset="-128"/>
              </a:rPr>
              <a:t>Possible with SELECT sub-queries or BIND</a:t>
            </a: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dirty="0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dirty="0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dirty="0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dirty="0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dirty="0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dirty="0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dirty="0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dirty="0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dirty="0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dirty="0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dirty="0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2401888"/>
            <a:ext cx="8991600" cy="3694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ourier New" pitchFamily="49" charset="0"/>
              </a:rPr>
              <a:t>PREFIX </a:t>
            </a:r>
            <a:r>
              <a:rPr lang="en-US" sz="1800" dirty="0" err="1">
                <a:latin typeface="Courier New" pitchFamily="49" charset="0"/>
              </a:rPr>
              <a:t>foaf</a:t>
            </a:r>
            <a:r>
              <a:rPr lang="en-US" sz="1800" dirty="0">
                <a:latin typeface="Courier New" pitchFamily="49" charset="0"/>
              </a:rPr>
              <a:t>: &lt;http://</a:t>
            </a:r>
            <a:r>
              <a:rPr lang="en-US" sz="1800" dirty="0" err="1">
                <a:latin typeface="Courier New" pitchFamily="49" charset="0"/>
              </a:rPr>
              <a:t>xmlns.com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foaf</a:t>
            </a:r>
            <a:r>
              <a:rPr lang="en-US" sz="1800" dirty="0">
                <a:latin typeface="Courier New" pitchFamily="49" charset="0"/>
              </a:rPr>
              <a:t>/0.1/&gt;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ourier New" pitchFamily="49" charset="0"/>
              </a:rPr>
              <a:t>PREFIX </a:t>
            </a:r>
            <a:r>
              <a:rPr lang="en-US" sz="1800" dirty="0" err="1">
                <a:latin typeface="Courier New" pitchFamily="49" charset="0"/>
              </a:rPr>
              <a:t>fn</a:t>
            </a:r>
            <a:r>
              <a:rPr lang="en-US" sz="1800" dirty="0">
                <a:latin typeface="Courier New" pitchFamily="49" charset="0"/>
              </a:rPr>
              <a:t>: &lt;http://www.w3.org/2005/</a:t>
            </a:r>
            <a:r>
              <a:rPr lang="en-US" sz="1800" dirty="0" err="1">
                <a:latin typeface="Courier New" pitchFamily="49" charset="0"/>
              </a:rPr>
              <a:t>xpath</a:t>
            </a:r>
            <a:r>
              <a:rPr lang="en-US" sz="1800" dirty="0">
                <a:latin typeface="Courier New" pitchFamily="49" charset="0"/>
              </a:rPr>
              <a:t>-functions#&gt;</a:t>
            </a:r>
          </a:p>
          <a:p>
            <a:pPr>
              <a:spcBef>
                <a:spcPct val="50000"/>
              </a:spcBef>
            </a:pPr>
            <a:endParaRPr lang="en-US" sz="1800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latin typeface="Courier New" pitchFamily="49" charset="0"/>
              </a:rPr>
              <a:t>CONSTRUCT{ ?P </a:t>
            </a:r>
            <a:r>
              <a:rPr lang="en-US" sz="1800" dirty="0" err="1">
                <a:latin typeface="Courier New" pitchFamily="49" charset="0"/>
              </a:rPr>
              <a:t>foaf:name</a:t>
            </a:r>
            <a:r>
              <a:rPr lang="en-US" sz="1800" dirty="0">
                <a:latin typeface="Courier New" pitchFamily="49" charset="0"/>
              </a:rPr>
              <a:t> ?</a:t>
            </a:r>
            <a:r>
              <a:rPr lang="en-US" sz="1800" dirty="0" err="1">
                <a:latin typeface="Courier New" pitchFamily="49" charset="0"/>
              </a:rPr>
              <a:t>FullName</a:t>
            </a:r>
            <a:r>
              <a:rPr lang="en-US" sz="1800" dirty="0">
                <a:latin typeface="Courier New" pitchFamily="49" charset="0"/>
              </a:rPr>
              <a:t> }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ourier New" pitchFamily="49" charset="0"/>
              </a:rPr>
              <a:t>WHERE {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SELECT </a:t>
            </a:r>
            <a:r>
              <a:rPr lang="en-US" sz="1800" dirty="0">
                <a:latin typeface="Courier New" pitchFamily="49" charset="0"/>
              </a:rPr>
              <a:t>?P ( </a:t>
            </a:r>
            <a:r>
              <a:rPr lang="en-US" sz="1800" dirty="0" err="1">
                <a:latin typeface="Courier New" pitchFamily="49" charset="0"/>
              </a:rPr>
              <a:t>fn:concat</a:t>
            </a:r>
            <a:r>
              <a:rPr lang="en-US" sz="1800" dirty="0">
                <a:latin typeface="Courier New" pitchFamily="49" charset="0"/>
              </a:rPr>
              <a:t>(?F, " ", ?L) AS ?</a:t>
            </a:r>
            <a:r>
              <a:rPr lang="en-US" sz="1800" dirty="0" err="1">
                <a:latin typeface="Courier New" pitchFamily="49" charset="0"/>
              </a:rPr>
              <a:t>FullName</a:t>
            </a:r>
            <a:r>
              <a:rPr lang="en-US" sz="1800" dirty="0">
                <a:latin typeface="Courier New" pitchFamily="49" charset="0"/>
              </a:rPr>
              <a:t> )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WHERE</a:t>
            </a:r>
            <a:r>
              <a:rPr lang="en-US" sz="1800" dirty="0">
                <a:latin typeface="Courier New" pitchFamily="49" charset="0"/>
              </a:rPr>
              <a:t> { ?P </a:t>
            </a:r>
            <a:r>
              <a:rPr lang="en-US" sz="1800" dirty="0" err="1">
                <a:latin typeface="Courier New" pitchFamily="49" charset="0"/>
              </a:rPr>
              <a:t>foaf:firstName</a:t>
            </a:r>
            <a:r>
              <a:rPr lang="en-US" sz="1800" dirty="0">
                <a:latin typeface="Courier New" pitchFamily="49" charset="0"/>
              </a:rPr>
              <a:t> ?F ; </a:t>
            </a:r>
            <a:r>
              <a:rPr lang="en-US" sz="1800" dirty="0" err="1">
                <a:latin typeface="Courier New" pitchFamily="49" charset="0"/>
              </a:rPr>
              <a:t>foaf:lastName</a:t>
            </a:r>
            <a:r>
              <a:rPr lang="en-US" sz="1800" dirty="0">
                <a:latin typeface="Courier New" pitchFamily="49" charset="0"/>
              </a:rPr>
              <a:t> ?L. }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4876800"/>
            <a:ext cx="7162800" cy="7620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>
              <a:solidFill>
                <a:schemeClr val="bg1"/>
              </a:solidFill>
              <a:latin typeface="Lucida San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B205CDD8-F061-439E-85EB-CAE61378BDAE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48</a:t>
            </a:fld>
            <a:r>
              <a:rPr lang="en-IE" sz="1400" dirty="0">
                <a:solidFill>
                  <a:schemeClr val="bg1"/>
                </a:solidFill>
                <a:latin typeface="+mn-lt"/>
              </a:rPr>
              <a:t> </a:t>
            </a:r>
            <a:endParaRPr lang="en-IE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15288" cy="838200"/>
          </a:xfrm>
        </p:spPr>
        <p:txBody>
          <a:bodyPr/>
          <a:lstStyle/>
          <a:p>
            <a:pPr eaLnBrk="1" hangingPunct="1"/>
            <a:r>
              <a:rPr lang="en-US" smtClean="0"/>
              <a:t>4. Subqueries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n-US" smtClean="0">
                <a:ea typeface="ＭＳ Ｐゴシック" pitchFamily="34" charset="-128"/>
              </a:rPr>
              <a:t>How to create new triples that concatenate first name and last name?</a:t>
            </a: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n-US" smtClean="0">
                <a:ea typeface="ＭＳ Ｐゴシック" pitchFamily="34" charset="-128"/>
              </a:rPr>
              <a:t>Possible with SELECT sub-queries or BIND</a:t>
            </a: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marL="342900" lvl="2" indent="-342900" eaLnBrk="1" hangingPunct="1">
              <a:buClr>
                <a:schemeClr val="tx1"/>
              </a:buClr>
              <a:buSzPct val="80000"/>
              <a:buFont typeface="Wingdings" pitchFamily="2" charset="2"/>
              <a:buChar char="n"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/>
          </a:p>
        </p:txBody>
      </p:sp>
      <p:sp>
        <p:nvSpPr>
          <p:cNvPr id="481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Axel Polleres</a:t>
            </a:r>
          </a:p>
        </p:txBody>
      </p:sp>
      <p:sp>
        <p:nvSpPr>
          <p:cNvPr id="481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Page </a:t>
            </a:r>
            <a:fld id="{63098426-4A51-48C6-A17E-B652214023FF}" type="slidenum">
              <a:rPr lang="en-US" smtClean="0">
                <a:latin typeface="Arial" charset="0"/>
                <a:cs typeface="Arial" charset="0"/>
              </a:rPr>
              <a:pPr/>
              <a:t>49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2401888"/>
            <a:ext cx="8991600" cy="3694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PREFIX foaf: &lt;http://xmlns.com/foaf/0.1/&gt;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PREFIX fn: &lt;http://www.w3.org/2005/xpath-functions#&gt;</a:t>
            </a:r>
          </a:p>
          <a:p>
            <a:pPr>
              <a:spcBef>
                <a:spcPct val="50000"/>
              </a:spcBef>
            </a:pPr>
            <a:endParaRPr lang="en-US" sz="180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180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CONSTRUCT{ ?P foaf:name ?FullName }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WHERE {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SELECT </a:t>
            </a:r>
            <a:r>
              <a:rPr lang="en-US" sz="1800">
                <a:latin typeface="Courier New" pitchFamily="49" charset="0"/>
              </a:rPr>
              <a:t>?P ( fn:concat(?F, " ", ?L) AS ?FullName )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WHERE</a:t>
            </a:r>
            <a:r>
              <a:rPr lang="en-US" sz="1800">
                <a:latin typeface="Courier New" pitchFamily="49" charset="0"/>
              </a:rPr>
              <a:t> { ?P foaf:firstName ?F ; foaf:lastName ?L. }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4876800"/>
            <a:ext cx="7162800" cy="7620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>
              <a:solidFill>
                <a:schemeClr val="bg1"/>
              </a:solidFill>
              <a:latin typeface="Lucida San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B205CDD8-F061-439E-85EB-CAE61378BDAE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49</a:t>
            </a:fld>
            <a:r>
              <a:rPr lang="en-IE" sz="1400" dirty="0">
                <a:solidFill>
                  <a:schemeClr val="bg1"/>
                </a:solidFill>
                <a:latin typeface="+mn-lt"/>
              </a:rPr>
              <a:t> </a:t>
            </a:r>
            <a:endParaRPr lang="en-IE" sz="14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4876800"/>
            <a:ext cx="7162800" cy="7620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ourier New" pitchFamily="49" charset="0"/>
              </a:rPr>
              <a:t>?P </a:t>
            </a:r>
            <a:r>
              <a:rPr lang="en-US" sz="1800" dirty="0" err="1">
                <a:latin typeface="Courier New" pitchFamily="49" charset="0"/>
              </a:rPr>
              <a:t>foaf:firstName</a:t>
            </a:r>
            <a:r>
              <a:rPr lang="en-US" sz="1800" dirty="0">
                <a:latin typeface="Courier New" pitchFamily="49" charset="0"/>
              </a:rPr>
              <a:t> ?F ; </a:t>
            </a:r>
            <a:r>
              <a:rPr lang="en-US" sz="1800" dirty="0" err="1">
                <a:latin typeface="Courier New" pitchFamily="49" charset="0"/>
              </a:rPr>
              <a:t>foaf:lastName</a:t>
            </a:r>
            <a:r>
              <a:rPr lang="en-US" sz="1800" dirty="0">
                <a:latin typeface="Courier New" pitchFamily="49" charset="0"/>
              </a:rPr>
              <a:t> ?L. 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BIND </a:t>
            </a:r>
            <a:r>
              <a:rPr lang="en-US" sz="1800" dirty="0">
                <a:latin typeface="Courier New" pitchFamily="49" charset="0"/>
              </a:rPr>
              <a:t>( </a:t>
            </a:r>
            <a:r>
              <a:rPr lang="en-US" sz="1800" dirty="0" err="1">
                <a:latin typeface="Courier New" pitchFamily="49" charset="0"/>
              </a:rPr>
              <a:t>fn:concat</a:t>
            </a:r>
            <a:r>
              <a:rPr lang="en-US" sz="1800" dirty="0">
                <a:latin typeface="Courier New" pitchFamily="49" charset="0"/>
              </a:rPr>
              <a:t>(?F, " ", ?L) AS ?</a:t>
            </a:r>
            <a:r>
              <a:rPr lang="en-US" sz="1800" dirty="0" err="1">
                <a:latin typeface="Courier New" pitchFamily="49" charset="0"/>
              </a:rPr>
              <a:t>FullName</a:t>
            </a:r>
            <a:r>
              <a:rPr lang="en-US" sz="1800" dirty="0">
                <a:latin typeface="Courier New" pitchFamily="49" charset="0"/>
              </a:rPr>
              <a:t> ) </a:t>
            </a:r>
          </a:p>
          <a:p>
            <a:pPr>
              <a:spcBef>
                <a:spcPct val="50000"/>
              </a:spcBef>
            </a:pP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539750" y="258763"/>
            <a:ext cx="6140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Starting again … ;-) </a:t>
            </a:r>
            <a:endParaRPr lang="en-US" b="1" dirty="0"/>
          </a:p>
        </p:txBody>
      </p:sp>
      <p:sp>
        <p:nvSpPr>
          <p:cNvPr id="386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9750" y="1124745"/>
            <a:ext cx="8208963" cy="1542256"/>
          </a:xfrm>
        </p:spPr>
        <p:txBody>
          <a:bodyPr/>
          <a:lstStyle/>
          <a:p>
            <a:r>
              <a:rPr lang="de-DE" dirty="0" err="1"/>
              <a:t>Querying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Web </a:t>
            </a:r>
            <a:r>
              <a:rPr lang="de-DE" dirty="0" err="1"/>
              <a:t>of</a:t>
            </a:r>
            <a:r>
              <a:rPr lang="de-DE" dirty="0"/>
              <a:t> Data </a:t>
            </a:r>
            <a:r>
              <a:rPr lang="de-DE" dirty="0" err="1"/>
              <a:t>with</a:t>
            </a:r>
            <a:r>
              <a:rPr lang="de-DE" dirty="0"/>
              <a:t> SPARQL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XSPARQL</a:t>
            </a:r>
            <a:endParaRPr lang="en-US" dirty="0"/>
          </a:p>
        </p:txBody>
      </p:sp>
      <p:sp>
        <p:nvSpPr>
          <p:cNvPr id="386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924944"/>
            <a:ext cx="8208963" cy="1356544"/>
          </a:xfrm>
        </p:spPr>
        <p:txBody>
          <a:bodyPr/>
          <a:lstStyle/>
          <a:p>
            <a:r>
              <a:rPr lang="en-US" dirty="0" smtClean="0"/>
              <a:t>(many slides taken from WWW’2012 Tutorial)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528" y="5157192"/>
            <a:ext cx="8610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 b="1" dirty="0" smtClean="0"/>
              <a:t>This tutorial presents partially joint work with: </a:t>
            </a:r>
            <a:r>
              <a:rPr lang="en-US" sz="1400" b="1" dirty="0" err="1" smtClean="0"/>
              <a:t>Nuno</a:t>
            </a:r>
            <a:r>
              <a:rPr lang="en-US" sz="1400" b="1" dirty="0" smtClean="0"/>
              <a:t> Lopes (formerly NUI Galway, now IBM), Stefan </a:t>
            </a:r>
            <a:r>
              <a:rPr lang="en-US" sz="1400" b="1" dirty="0" err="1" smtClean="0"/>
              <a:t>Bischof</a:t>
            </a:r>
            <a:r>
              <a:rPr lang="en-US" sz="1400" b="1" dirty="0" smtClean="0"/>
              <a:t> </a:t>
            </a:r>
            <a:r>
              <a:rPr lang="en-US" sz="1400" b="1" dirty="0"/>
              <a:t>(formerly NUI Galway, </a:t>
            </a:r>
            <a:r>
              <a:rPr lang="en-US" sz="1400" b="1" dirty="0" smtClean="0"/>
              <a:t>now Siemens AG), Daniele </a:t>
            </a:r>
            <a:r>
              <a:rPr lang="en-US" sz="1400" b="1" dirty="0" err="1" smtClean="0"/>
              <a:t>Dell'Aglio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Politecnico</a:t>
            </a:r>
            <a:r>
              <a:rPr lang="en-US" sz="1400" b="1" dirty="0" smtClean="0"/>
              <a:t> Di Milano)…</a:t>
            </a:r>
          </a:p>
          <a:p>
            <a:pPr>
              <a:spcBef>
                <a:spcPct val="0"/>
              </a:spcBef>
            </a:pPr>
            <a:r>
              <a:rPr lang="en-US" sz="1400" b="1" dirty="0" smtClean="0"/>
              <a:t>… and of course the whole W3C SPARQL WG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191000"/>
            <a:ext cx="650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hlinkClick r:id="rId3"/>
              </a:rPr>
              <a:t>http://polleres.net/WWW2012Tutorial/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020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 Property Path expressions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Arbitrary Length paths, Concatenate property paths, etc.</a:t>
            </a:r>
          </a:p>
          <a:p>
            <a:pPr eaLnBrk="1" hangingPunct="1"/>
            <a:r>
              <a:rPr lang="en-US" sz="2400" dirty="0" smtClean="0"/>
              <a:t>E.g. </a:t>
            </a:r>
            <a:r>
              <a:rPr lang="en-US" sz="2400" i="1" dirty="0"/>
              <a:t>t</a:t>
            </a:r>
            <a:r>
              <a:rPr lang="en-US" sz="2400" i="1" dirty="0" smtClean="0"/>
              <a:t>ransitive closure of </a:t>
            </a:r>
            <a:r>
              <a:rPr lang="en-US" sz="2400" i="1" dirty="0" err="1" smtClean="0"/>
              <a:t>foaf:knows</a:t>
            </a:r>
            <a:r>
              <a:rPr lang="en-US" sz="2400" i="1" dirty="0" smtClean="0"/>
              <a:t>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400" dirty="0" smtClean="0"/>
              <a:t>if 0-length paths should not be considered, use '+':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755576" y="2276872"/>
            <a:ext cx="7543800" cy="1785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ourier New"/>
                <a:cs typeface="Courier New"/>
              </a:rPr>
              <a:t>SELECT *</a:t>
            </a:r>
          </a:p>
          <a:p>
            <a:r>
              <a:rPr lang="de-DE" dirty="0">
                <a:latin typeface="Courier New"/>
                <a:cs typeface="Courier New"/>
              </a:rPr>
              <a:t>WHERE {</a:t>
            </a:r>
          </a:p>
          <a:p>
            <a:r>
              <a:rPr lang="ro-RO" dirty="0">
                <a:latin typeface="Courier New"/>
                <a:cs typeface="Courier New"/>
              </a:rPr>
              <a:t>  ?X </a:t>
            </a:r>
            <a:r>
              <a:rPr lang="ro-RO" b="1" dirty="0">
                <a:latin typeface="Courier New"/>
                <a:cs typeface="Courier New"/>
              </a:rPr>
              <a:t>foaf:knows</a:t>
            </a:r>
            <a:r>
              <a:rPr lang="ro-RO" b="1" dirty="0">
                <a:solidFill>
                  <a:srgbClr val="FF0000"/>
                </a:solidFill>
                <a:latin typeface="Courier New"/>
                <a:cs typeface="Courier New"/>
              </a:rPr>
              <a:t>*</a:t>
            </a:r>
            <a:r>
              <a:rPr lang="ro-RO" b="1" dirty="0">
                <a:latin typeface="Courier New"/>
                <a:cs typeface="Courier New"/>
              </a:rPr>
              <a:t> </a:t>
            </a:r>
            <a:r>
              <a:rPr lang="ro-RO" dirty="0">
                <a:latin typeface="Courier New"/>
                <a:cs typeface="Courier New"/>
              </a:rPr>
              <a:t>?Y .</a:t>
            </a:r>
          </a:p>
          <a:p>
            <a:r>
              <a:rPr lang="ro-RO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C1137F32-BA2C-4BE5-962B-8EBFD3C371BC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50</a:t>
            </a:fld>
            <a:r>
              <a:rPr lang="en-IE" sz="1400">
                <a:solidFill>
                  <a:schemeClr val="bg1"/>
                </a:solidFill>
                <a:latin typeface="+mn-lt"/>
              </a:rPr>
              <a:t> </a:t>
            </a:r>
            <a:endParaRPr lang="en-IE" sz="1400">
              <a:latin typeface="+mn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5576" y="4452208"/>
            <a:ext cx="7543800" cy="1785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ourier New"/>
                <a:cs typeface="Courier New"/>
              </a:rPr>
              <a:t>SELECT *</a:t>
            </a:r>
          </a:p>
          <a:p>
            <a:r>
              <a:rPr lang="de-DE" dirty="0">
                <a:latin typeface="Courier New"/>
                <a:cs typeface="Courier New"/>
              </a:rPr>
              <a:t>WHERE {</a:t>
            </a:r>
          </a:p>
          <a:p>
            <a:r>
              <a:rPr lang="ro-RO" dirty="0">
                <a:latin typeface="Courier New"/>
                <a:cs typeface="Courier New"/>
              </a:rPr>
              <a:t>  ?X </a:t>
            </a:r>
            <a:r>
              <a:rPr lang="ro-RO" b="1" dirty="0" smtClean="0">
                <a:latin typeface="Courier New"/>
                <a:cs typeface="Courier New"/>
              </a:rPr>
              <a:t>foaf:knows</a:t>
            </a:r>
            <a:r>
              <a:rPr lang="ro-RO" b="1" dirty="0">
                <a:solidFill>
                  <a:srgbClr val="FF0000"/>
                </a:solidFill>
                <a:latin typeface="Courier New"/>
                <a:cs typeface="Courier New"/>
              </a:rPr>
              <a:t>+</a:t>
            </a:r>
            <a:r>
              <a:rPr lang="ro-RO" b="1" dirty="0" smtClean="0">
                <a:latin typeface="Courier New"/>
                <a:cs typeface="Courier New"/>
              </a:rPr>
              <a:t> </a:t>
            </a:r>
            <a:r>
              <a:rPr lang="ro-RO" dirty="0">
                <a:latin typeface="Courier New"/>
                <a:cs typeface="Courier New"/>
              </a:rPr>
              <a:t>?Y .</a:t>
            </a:r>
          </a:p>
          <a:p>
            <a:r>
              <a:rPr lang="ro-RO" dirty="0" smtClean="0"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 Property Path expressions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8457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400" dirty="0" smtClean="0"/>
              <a:t>Arbitrary Length paths, Concatenate property paths, etc.</a:t>
            </a:r>
          </a:p>
          <a:p>
            <a:pPr eaLnBrk="1" hangingPunct="1"/>
            <a:r>
              <a:rPr lang="en-US" sz="2400" dirty="0" smtClean="0"/>
              <a:t>E.g. </a:t>
            </a:r>
            <a:r>
              <a:rPr lang="en-US" sz="2400" i="1" dirty="0" smtClean="0"/>
              <a:t>Implement </a:t>
            </a:r>
            <a:r>
              <a:rPr lang="en-US" sz="2400" i="1" dirty="0" smtClean="0"/>
              <a:t>RDFS reasoning</a:t>
            </a:r>
            <a:r>
              <a:rPr lang="en-US" sz="2400" i="1" dirty="0" smtClean="0"/>
              <a:t>: All employees (using </a:t>
            </a:r>
            <a:r>
              <a:rPr lang="en-US" sz="2400" i="1" dirty="0" err="1" smtClean="0"/>
              <a:t>rdfs:subClassOf</a:t>
            </a:r>
            <a:r>
              <a:rPr lang="en-US" sz="2400" i="1" dirty="0" smtClean="0"/>
              <a:t> reasoning) that </a:t>
            </a:r>
            <a:r>
              <a:rPr lang="en-US" sz="2400" i="1" dirty="0" err="1" smtClean="0"/>
              <a:t>alice</a:t>
            </a:r>
            <a:r>
              <a:rPr lang="en-US" sz="2400" i="1" dirty="0" smtClean="0"/>
              <a:t> knows (using </a:t>
            </a:r>
            <a:r>
              <a:rPr lang="en-US" sz="2400" i="1" dirty="0" err="1" smtClean="0"/>
              <a:t>rdfs:s</a:t>
            </a:r>
            <a:r>
              <a:rPr lang="en-US" sz="2400" i="1" dirty="0" err="1" smtClean="0"/>
              <a:t>ubPropertyOf</a:t>
            </a:r>
            <a:r>
              <a:rPr lang="en-US" sz="2400" i="1" dirty="0" smtClean="0"/>
              <a:t> reasoning)?</a:t>
            </a:r>
            <a:endParaRPr lang="en-US" sz="2400" i="1" dirty="0" smtClean="0"/>
          </a:p>
          <a:p>
            <a:pPr eaLnBrk="1" hangingPunct="1"/>
            <a:endParaRPr lang="en-US" sz="2400" dirty="0" smtClean="0"/>
          </a:p>
          <a:p>
            <a:pPr marL="0" indent="0">
              <a:buNone/>
            </a:pPr>
            <a:r>
              <a:rPr lang="de-DE" sz="2400" dirty="0" smtClean="0">
                <a:latin typeface="Courier New"/>
                <a:cs typeface="Courier New"/>
              </a:rPr>
              <a:t>PREFIX </a:t>
            </a:r>
            <a:r>
              <a:rPr lang="de-DE" sz="2400" dirty="0">
                <a:latin typeface="Courier New"/>
                <a:cs typeface="Courier New"/>
              </a:rPr>
              <a:t>: &lt;http://</a:t>
            </a:r>
            <a:r>
              <a:rPr lang="de-DE" sz="2400" dirty="0" err="1">
                <a:latin typeface="Courier New"/>
                <a:cs typeface="Courier New"/>
              </a:rPr>
              <a:t>www.example.org</a:t>
            </a:r>
            <a:r>
              <a:rPr lang="de-DE" sz="2400" dirty="0">
                <a:latin typeface="Courier New"/>
                <a:cs typeface="Courier New"/>
              </a:rPr>
              <a:t>/&gt;</a:t>
            </a:r>
          </a:p>
          <a:p>
            <a:pPr marL="0" indent="0">
              <a:buNone/>
            </a:pPr>
            <a:r>
              <a:rPr lang="de-DE" sz="2400" dirty="0">
                <a:latin typeface="Courier New"/>
                <a:cs typeface="Courier New"/>
              </a:rPr>
              <a:t>PREFIX </a:t>
            </a:r>
            <a:r>
              <a:rPr lang="de-DE" sz="2400" dirty="0" err="1">
                <a:latin typeface="Courier New"/>
                <a:cs typeface="Courier New"/>
              </a:rPr>
              <a:t>foaf</a:t>
            </a:r>
            <a:r>
              <a:rPr lang="de-DE" sz="2400" dirty="0">
                <a:latin typeface="Courier New"/>
                <a:cs typeface="Courier New"/>
              </a:rPr>
              <a:t>: &lt;http://</a:t>
            </a:r>
            <a:r>
              <a:rPr lang="de-DE" sz="2400" dirty="0" err="1">
                <a:latin typeface="Courier New"/>
                <a:cs typeface="Courier New"/>
              </a:rPr>
              <a:t>xmlns.com</a:t>
            </a:r>
            <a:r>
              <a:rPr lang="de-DE" sz="2400" dirty="0">
                <a:latin typeface="Courier New"/>
                <a:cs typeface="Courier New"/>
              </a:rPr>
              <a:t>/</a:t>
            </a:r>
            <a:r>
              <a:rPr lang="de-DE" sz="2400" dirty="0" err="1">
                <a:latin typeface="Courier New"/>
                <a:cs typeface="Courier New"/>
              </a:rPr>
              <a:t>foaf</a:t>
            </a:r>
            <a:r>
              <a:rPr lang="de-DE" sz="2400" dirty="0">
                <a:latin typeface="Courier New"/>
                <a:cs typeface="Courier New"/>
              </a:rPr>
              <a:t>/0.1/&gt;</a:t>
            </a:r>
          </a:p>
          <a:p>
            <a:pPr marL="0" indent="0">
              <a:buNone/>
            </a:pPr>
            <a:r>
              <a:rPr lang="de-DE" sz="2400" dirty="0">
                <a:latin typeface="Courier New"/>
                <a:cs typeface="Courier New"/>
              </a:rPr>
              <a:t>PREFIX </a:t>
            </a:r>
            <a:r>
              <a:rPr lang="de-DE" sz="2400" dirty="0" err="1">
                <a:latin typeface="Courier New"/>
                <a:cs typeface="Courier New"/>
              </a:rPr>
              <a:t>rdfs</a:t>
            </a:r>
            <a:r>
              <a:rPr lang="de-DE" sz="2400" dirty="0">
                <a:latin typeface="Courier New"/>
                <a:cs typeface="Courier New"/>
              </a:rPr>
              <a:t>: </a:t>
            </a:r>
            <a:r>
              <a:rPr lang="de-DE" sz="2400" dirty="0" smtClean="0">
                <a:latin typeface="Courier New"/>
                <a:cs typeface="Courier New"/>
              </a:rPr>
              <a:t>&lt;http</a:t>
            </a:r>
            <a:r>
              <a:rPr lang="de-DE" sz="2400" dirty="0">
                <a:latin typeface="Courier New"/>
                <a:cs typeface="Courier New"/>
              </a:rPr>
              <a:t>://www.w3.org/2000/01/</a:t>
            </a:r>
            <a:r>
              <a:rPr lang="de-DE" sz="2400" dirty="0" err="1">
                <a:latin typeface="Courier New"/>
                <a:cs typeface="Courier New"/>
              </a:rPr>
              <a:t>rdf</a:t>
            </a:r>
            <a:r>
              <a:rPr lang="de-DE" sz="2400" dirty="0">
                <a:latin typeface="Courier New"/>
                <a:cs typeface="Courier New"/>
              </a:rPr>
              <a:t>-schema</a:t>
            </a:r>
            <a:r>
              <a:rPr lang="de-DE" sz="2400" dirty="0" smtClean="0">
                <a:latin typeface="Courier New"/>
                <a:cs typeface="Courier New"/>
              </a:rPr>
              <a:t>#&gt;</a:t>
            </a:r>
          </a:p>
          <a:p>
            <a:pPr marL="0" indent="0">
              <a:buNone/>
            </a:pPr>
            <a:endParaRPr lang="de-DE" sz="2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de-DE" sz="2400" dirty="0" smtClean="0">
                <a:latin typeface="Courier New"/>
                <a:cs typeface="Courier New"/>
              </a:rPr>
              <a:t>SELECT </a:t>
            </a:r>
            <a:r>
              <a:rPr lang="de-DE" sz="2400" dirty="0">
                <a:latin typeface="Courier New"/>
                <a:cs typeface="Courier New"/>
              </a:rPr>
              <a:t>*</a:t>
            </a:r>
          </a:p>
          <a:p>
            <a:pPr marL="0" indent="0">
              <a:buNone/>
            </a:pPr>
            <a:r>
              <a:rPr lang="de-DE" sz="2400" dirty="0" smtClean="0">
                <a:latin typeface="Courier New"/>
                <a:cs typeface="Courier New"/>
              </a:rPr>
              <a:t>	WHERE </a:t>
            </a:r>
            <a:r>
              <a:rPr lang="de-DE" sz="2400" dirty="0"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ro-RO" sz="2400" dirty="0" smtClean="0">
                <a:latin typeface="Courier New"/>
                <a:cs typeface="Courier New"/>
              </a:rPr>
              <a:t>		</a:t>
            </a:r>
            <a:r>
              <a:rPr lang="ro-RO" sz="2400" dirty="0" smtClean="0">
                <a:latin typeface="Courier New"/>
                <a:cs typeface="Courier New"/>
              </a:rPr>
              <a:t>:alice</a:t>
            </a:r>
            <a:r>
              <a:rPr lang="ro-RO" sz="2400" dirty="0" smtClean="0">
                <a:latin typeface="Courier New"/>
                <a:cs typeface="Courier New"/>
              </a:rPr>
              <a:t> ?P</a:t>
            </a:r>
            <a:r>
              <a:rPr lang="ro-RO" sz="2400" b="1" dirty="0" smtClean="0">
                <a:latin typeface="Courier New"/>
                <a:cs typeface="Courier New"/>
              </a:rPr>
              <a:t> </a:t>
            </a:r>
            <a:r>
              <a:rPr lang="ro-RO" sz="2400" dirty="0" smtClean="0">
                <a:latin typeface="Courier New"/>
                <a:cs typeface="Courier New"/>
              </a:rPr>
              <a:t>?X .</a:t>
            </a:r>
          </a:p>
          <a:p>
            <a:pPr marL="0" indent="0">
              <a:buNone/>
            </a:pPr>
            <a:r>
              <a:rPr lang="ro-RO" sz="2400" dirty="0">
                <a:latin typeface="Courier New"/>
                <a:cs typeface="Courier New"/>
              </a:rPr>
              <a:t> </a:t>
            </a:r>
            <a:r>
              <a:rPr lang="ro-RO" sz="2400" dirty="0" smtClean="0">
                <a:latin typeface="Courier New"/>
                <a:cs typeface="Courier New"/>
              </a:rPr>
              <a:t>      ?P </a:t>
            </a:r>
            <a:r>
              <a:rPr lang="ro-RO" sz="2400" b="1" dirty="0" smtClean="0">
                <a:latin typeface="Courier New"/>
                <a:cs typeface="Courier New"/>
              </a:rPr>
              <a:t>rdfs:subPropertyOf</a:t>
            </a:r>
            <a:r>
              <a:rPr lang="ro-RO" sz="2400" b="1" dirty="0" smtClean="0">
                <a:solidFill>
                  <a:srgbClr val="FF0000"/>
                </a:solidFill>
                <a:latin typeface="Courier New"/>
                <a:cs typeface="Courier New"/>
              </a:rPr>
              <a:t>* </a:t>
            </a:r>
            <a:r>
              <a:rPr lang="ro-RO" sz="2400" b="1" dirty="0" smtClean="0">
                <a:latin typeface="Courier New"/>
                <a:cs typeface="Courier New"/>
              </a:rPr>
              <a:t>foaf:knows .</a:t>
            </a:r>
          </a:p>
          <a:p>
            <a:pPr marL="0" indent="0">
              <a:buNone/>
            </a:pPr>
            <a:r>
              <a:rPr lang="ro-RO" sz="2400" b="1" dirty="0">
                <a:latin typeface="Courier New"/>
                <a:cs typeface="Courier New"/>
              </a:rPr>
              <a:t> </a:t>
            </a:r>
            <a:r>
              <a:rPr lang="ro-RO" sz="2400" b="1" dirty="0" smtClean="0">
                <a:latin typeface="Courier New"/>
                <a:cs typeface="Courier New"/>
              </a:rPr>
              <a:t>      ?X rdf:type</a:t>
            </a:r>
            <a:r>
              <a:rPr lang="ro-RO" sz="2400" b="1" dirty="0" smtClean="0">
                <a:solidFill>
                  <a:srgbClr val="FF0000"/>
                </a:solidFill>
                <a:latin typeface="Courier New"/>
                <a:cs typeface="Courier New"/>
              </a:rPr>
              <a:t>/</a:t>
            </a:r>
            <a:r>
              <a:rPr lang="ro-RO" sz="2400" b="1" dirty="0" smtClean="0">
                <a:latin typeface="Courier New"/>
                <a:cs typeface="Courier New"/>
              </a:rPr>
              <a:t>rdfs:subClassOf</a:t>
            </a:r>
            <a:r>
              <a:rPr lang="ro-RO" sz="2400" b="1" dirty="0" smtClean="0">
                <a:solidFill>
                  <a:srgbClr val="FF0000"/>
                </a:solidFill>
                <a:latin typeface="Courier New"/>
                <a:cs typeface="Courier New"/>
              </a:rPr>
              <a:t>*</a:t>
            </a:r>
            <a:r>
              <a:rPr lang="ro-RO" sz="2400" b="1" dirty="0" smtClean="0">
                <a:latin typeface="Courier New"/>
                <a:cs typeface="Courier New"/>
              </a:rPr>
              <a:t> :Employee . </a:t>
            </a:r>
            <a:endParaRPr lang="ro-RO" sz="2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ro-RO" sz="2400" dirty="0" smtClean="0">
                <a:latin typeface="Courier New"/>
                <a:cs typeface="Courier New"/>
              </a:rPr>
              <a:t>	}</a:t>
            </a:r>
            <a:endParaRPr lang="ro-RO" sz="2400" dirty="0">
              <a:latin typeface="Courier New"/>
              <a:cs typeface="Courier New"/>
            </a:endParaRPr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For details on the limits of this approach, cf.</a:t>
            </a:r>
          </a:p>
          <a:p>
            <a:pPr marL="0" lvl="1" indent="0">
              <a:buNone/>
            </a:pPr>
            <a:r>
              <a:rPr lang="en-US" sz="1400" i="1" dirty="0" smtClean="0"/>
              <a:t>	S</a:t>
            </a:r>
            <a:r>
              <a:rPr lang="en-US" sz="1400" i="1" dirty="0"/>
              <a:t>. </a:t>
            </a:r>
            <a:r>
              <a:rPr lang="en-US" sz="1400" i="1" dirty="0" err="1"/>
              <a:t>Bischof</a:t>
            </a:r>
            <a:r>
              <a:rPr lang="en-US" sz="1400" i="1" dirty="0"/>
              <a:t>, M. </a:t>
            </a:r>
            <a:r>
              <a:rPr lang="en-US" sz="1400" i="1" dirty="0" err="1"/>
              <a:t>Krötzsch</a:t>
            </a:r>
            <a:r>
              <a:rPr lang="en-US" sz="1400" i="1" dirty="0"/>
              <a:t>, A. Polleres, S. Rudolph. Schema-agnostic query rewriting in SPARQL 1.1. </a:t>
            </a:r>
            <a:r>
              <a:rPr lang="en-US" sz="1400" i="1" dirty="0" smtClean="0"/>
              <a:t>ISWC2014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Small detail: We found out that the </a:t>
            </a:r>
            <a:r>
              <a:rPr lang="en-US" sz="1400" dirty="0" err="1" smtClean="0"/>
              <a:t>DBPedia</a:t>
            </a:r>
            <a:r>
              <a:rPr lang="en-US" sz="1400" dirty="0" smtClean="0"/>
              <a:t> "ontology" is </a:t>
            </a:r>
            <a:r>
              <a:rPr lang="en-US" sz="1400" dirty="0"/>
              <a:t>inconsistent: </a:t>
            </a:r>
            <a:r>
              <a:rPr lang="en-US" sz="1400" dirty="0"/>
              <a:t>every library is inferred to belong to the mutually disjoint classes </a:t>
            </a:r>
            <a:r>
              <a:rPr lang="en-US" sz="1400" dirty="0" smtClean="0"/>
              <a:t>“</a:t>
            </a:r>
            <a:r>
              <a:rPr lang="en-US" sz="1400" dirty="0"/>
              <a:t>Place” and “Agent</a:t>
            </a:r>
            <a:r>
              <a:rPr lang="en-US" sz="1400" dirty="0" smtClean="0"/>
              <a:t>”…. Cf</a:t>
            </a:r>
            <a:r>
              <a:rPr lang="en-US" sz="1400" dirty="0"/>
              <a:t>. </a:t>
            </a:r>
            <a:r>
              <a:rPr lang="en-US" sz="1400" dirty="0">
                <a:hlinkClick r:id="rId2"/>
              </a:rPr>
              <a:t>http://stefanbischof.at/publications/iswc14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marL="0" lvl="1" indent="0">
              <a:buNone/>
            </a:pPr>
            <a:endParaRPr lang="en-US" sz="1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C1137F32-BA2C-4BE5-962B-8EBFD3C371BC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51</a:t>
            </a:fld>
            <a:r>
              <a:rPr lang="en-IE" sz="1400">
                <a:solidFill>
                  <a:schemeClr val="bg1"/>
                </a:solidFill>
                <a:latin typeface="+mn-lt"/>
              </a:rPr>
              <a:t> </a:t>
            </a:r>
            <a:endParaRPr lang="en-IE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57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 Property Path expressions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Arbitrary Length paths, Concatenate property paths, etc.</a:t>
            </a:r>
          </a:p>
          <a:p>
            <a:pPr eaLnBrk="1" hangingPunct="1"/>
            <a:r>
              <a:rPr lang="en-US" sz="2400" dirty="0" smtClean="0"/>
              <a:t>E.g. </a:t>
            </a:r>
          </a:p>
          <a:p>
            <a:pPr marL="0" indent="0" eaLnBrk="1" hangingPunct="1">
              <a:buNone/>
            </a:pPr>
            <a:endParaRPr lang="en-US" sz="2400" i="1" dirty="0" smtClean="0"/>
          </a:p>
          <a:p>
            <a:pPr marL="0" indent="0" eaLnBrk="1" hangingPunct="1">
              <a:buNone/>
            </a:pPr>
            <a:r>
              <a:rPr lang="en-US" sz="2400" i="1" dirty="0" smtClean="0"/>
              <a:t>Names of people Tim Berners-Lee transitively co-authored papers with…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755576" y="3645024"/>
            <a:ext cx="7543800" cy="1784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SELECT DISTINCT </a:t>
            </a:r>
            <a:r>
              <a:rPr lang="en-US" b="1" dirty="0">
                <a:latin typeface="Courier New" pitchFamily="49" charset="0"/>
              </a:rPr>
              <a:t>?N</a:t>
            </a:r>
            <a:r>
              <a:rPr lang="en-US" dirty="0">
                <a:latin typeface="Courier New" pitchFamily="49" charset="0"/>
              </a:rPr>
              <a:t>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 WHERE </a:t>
            </a:r>
            <a:r>
              <a:rPr lang="en-US" dirty="0" smtClean="0">
                <a:latin typeface="Courier New" pitchFamily="49" charset="0"/>
              </a:rPr>
              <a:t>{  &lt;</a:t>
            </a:r>
            <a:r>
              <a:rPr lang="en-US" dirty="0">
                <a:latin typeface="Courier New" pitchFamily="49" charset="0"/>
              </a:rPr>
              <a:t>http://</a:t>
            </a:r>
            <a:r>
              <a:rPr lang="en-US" dirty="0" err="1">
                <a:latin typeface="Courier New" pitchFamily="49" charset="0"/>
              </a:rPr>
              <a:t>dblp</a:t>
            </a:r>
            <a:r>
              <a:rPr lang="en-US" dirty="0">
                <a:latin typeface="Courier New" pitchFamily="49" charset="0"/>
              </a:rPr>
              <a:t>…/</a:t>
            </a:r>
            <a:r>
              <a:rPr lang="en-US" dirty="0" err="1">
                <a:latin typeface="Courier New" pitchFamily="49" charset="0"/>
              </a:rPr>
              <a:t>Tim_Berners</a:t>
            </a:r>
            <a:r>
              <a:rPr lang="en-US" dirty="0">
                <a:latin typeface="Courier New" pitchFamily="49" charset="0"/>
              </a:rPr>
              <a:t>-Lee</a:t>
            </a:r>
            <a:r>
              <a:rPr lang="en-US" dirty="0" smtClean="0">
                <a:latin typeface="Courier New" pitchFamily="49" charset="0"/>
              </a:rPr>
              <a:t>&gt; 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        </a:t>
            </a:r>
            <a:r>
              <a:rPr lang="en-US" b="1" dirty="0">
                <a:latin typeface="Courier New" pitchFamily="49" charset="0"/>
              </a:rPr>
              <a:t>(^</a:t>
            </a:r>
            <a:r>
              <a:rPr lang="en-US" b="1" dirty="0" err="1">
                <a:latin typeface="Courier New" pitchFamily="49" charset="0"/>
              </a:rPr>
              <a:t>foaf:maker/foaf:maker)+/foaf:name</a:t>
            </a:r>
            <a:r>
              <a:rPr lang="en-US" dirty="0">
                <a:latin typeface="Courier New" pitchFamily="49" charset="0"/>
              </a:rPr>
              <a:t> ?N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       } 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C1137F32-BA2C-4BE5-962B-8EBFD3C371BC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52</a:t>
            </a:fld>
            <a:r>
              <a:rPr lang="en-IE" sz="1400">
                <a:solidFill>
                  <a:schemeClr val="bg1"/>
                </a:solidFill>
                <a:latin typeface="+mn-lt"/>
              </a:rPr>
              <a:t> </a:t>
            </a:r>
            <a:endParaRPr lang="en-IE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563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7B4BC4B4-0180-48D6-AAEA-54F67D7BD4AB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53</a:t>
            </a:fld>
            <a:r>
              <a:rPr lang="en-IE" sz="1400">
                <a:solidFill>
                  <a:schemeClr val="bg1"/>
                </a:solidFill>
                <a:latin typeface="+mn-lt"/>
              </a:rPr>
              <a:t> </a:t>
            </a:r>
            <a:endParaRPr lang="en-IE" sz="140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95733"/>
            <a:ext cx="9144000" cy="5022914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r>
              <a:rPr lang="en-US" sz="1800" kern="0" dirty="0" err="1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elt</a:t>
            </a:r>
            <a:r>
              <a:rPr lang="en-US" sz="1800" kern="0" dirty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 … Path Element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Details</a:t>
            </a:r>
            <a:r>
              <a:rPr lang="en-US" kern="0" dirty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:  </a:t>
            </a:r>
            <a:r>
              <a:rPr lang="en-US" kern="0" dirty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"/>
              </a:rPr>
              <a:t>http://www.w3.org/TR/sparql11-query/#</a:t>
            </a:r>
            <a:r>
              <a:rPr lang="en-US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"/>
              </a:rPr>
              <a:t>propertypaths</a:t>
            </a:r>
            <a:r>
              <a:rPr lang="en-US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  <a:defRPr/>
            </a:pPr>
            <a:endParaRPr lang="en-US" sz="1600" kern="0" dirty="0">
              <a:solidFill>
                <a:srgbClr val="000000"/>
              </a:solidFill>
              <a:latin typeface="Lucida Sans"/>
              <a:ea typeface="ＭＳ Ｐゴシック" pitchFamily="-65" charset="-128"/>
              <a:cs typeface="+mn-cs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Path expressions full list of operators</a:t>
            </a:r>
          </a:p>
        </p:txBody>
      </p:sp>
      <p:pic>
        <p:nvPicPr>
          <p:cNvPr id="50180" name="Content Placeholder 4" descr="Screen shot 2010-09-20 at 21.28.31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6826" b="-16826"/>
          <a:stretch>
            <a:fillRect/>
          </a:stretch>
        </p:blipFill>
        <p:spPr>
          <a:xfrm>
            <a:off x="152400" y="1001713"/>
            <a:ext cx="8834437" cy="5018087"/>
          </a:xfr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52400" y="4419600"/>
            <a:ext cx="89154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Hands-on time! </a:t>
            </a:r>
            <a:r>
              <a:rPr lang="de-DE" dirty="0" err="1" smtClean="0"/>
              <a:t>Let's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queries</a:t>
            </a:r>
            <a:r>
              <a:rPr lang="de-DE" dirty="0" smtClean="0"/>
              <a:t> </a:t>
            </a:r>
            <a:r>
              <a:rPr lang="de-DE" dirty="0" err="1" smtClean="0"/>
              <a:t>ourselves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err="1" smtClean="0"/>
              <a:t>Let's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quickly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simple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queries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recap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concepts</a:t>
            </a:r>
            <a:r>
              <a:rPr lang="de-DE" dirty="0" smtClean="0"/>
              <a:t>...</a:t>
            </a:r>
          </a:p>
          <a:p>
            <a:endParaRPr lang="de-DE" dirty="0"/>
          </a:p>
          <a:p>
            <a:r>
              <a:rPr lang="de-DE" dirty="0" err="1" smtClean="0"/>
              <a:t>DBPedia</a:t>
            </a:r>
            <a:r>
              <a:rPr lang="de-DE" dirty="0" smtClean="0"/>
              <a:t> SPARQL </a:t>
            </a:r>
            <a:r>
              <a:rPr lang="de-DE" dirty="0" err="1" smtClean="0"/>
              <a:t>endpoint</a:t>
            </a:r>
            <a:r>
              <a:rPr lang="de-DE" dirty="0" smtClean="0"/>
              <a:t> ...</a:t>
            </a:r>
          </a:p>
          <a:p>
            <a:r>
              <a:rPr lang="de-DE" dirty="0" smtClean="0">
                <a:hlinkClick r:id="rId2"/>
              </a:rPr>
              <a:t>http://live.dbpedia.org/sparql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 smtClean="0"/>
              <a:t>Bands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r>
              <a:rPr lang="de-DE" dirty="0" smtClean="0"/>
              <a:t> in </a:t>
            </a:r>
            <a:r>
              <a:rPr lang="de-DE" dirty="0" err="1" smtClean="0"/>
              <a:t>St.Etienne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pPr lvl="1"/>
            <a:r>
              <a:rPr lang="de-DE" dirty="0" err="1" smtClean="0"/>
              <a:t>How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proceed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such a </a:t>
            </a:r>
            <a:r>
              <a:rPr lang="de-DE" dirty="0" err="1" smtClean="0"/>
              <a:t>query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observe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result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7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Hands-on time! </a:t>
            </a:r>
            <a:r>
              <a:rPr lang="de-DE" dirty="0" err="1" smtClean="0"/>
              <a:t>Let's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queries</a:t>
            </a:r>
            <a:r>
              <a:rPr lang="de-DE" dirty="0" smtClean="0"/>
              <a:t> </a:t>
            </a:r>
            <a:r>
              <a:rPr lang="de-DE" dirty="0" err="1" smtClean="0"/>
              <a:t>ourselves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>
                <a:hlinkClick r:id="rId2"/>
              </a:rPr>
              <a:t>http:</a:t>
            </a:r>
            <a:r>
              <a:rPr lang="de-DE" dirty="0">
                <a:hlinkClick r:id="rId2"/>
              </a:rPr>
              <a:t>/</a:t>
            </a:r>
            <a:r>
              <a:rPr lang="de-DE" dirty="0" smtClean="0">
                <a:hlinkClick r:id="rId2"/>
              </a:rPr>
              <a:t>/www.polleres.net/</a:t>
            </a:r>
            <a:r>
              <a:rPr lang="de-DE" dirty="0">
                <a:hlinkClick r:id="rId2"/>
              </a:rPr>
              <a:t>20140826xsparql_st.etienne/sparql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Let's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quickly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simple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queries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recap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concepts</a:t>
            </a:r>
            <a:r>
              <a:rPr lang="de-DE" dirty="0" smtClean="0"/>
              <a:t>...</a:t>
            </a:r>
            <a:r>
              <a:rPr lang="de-DE" dirty="0">
                <a:hlinkClick r:id="rId3"/>
              </a:rPr>
              <a:t> SPARQL_simple_step-by-step/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Sample </a:t>
            </a:r>
            <a:r>
              <a:rPr lang="de-DE" dirty="0" err="1" smtClean="0"/>
              <a:t>queries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remote SPARQL </a:t>
            </a:r>
            <a:r>
              <a:rPr lang="de-DE" dirty="0" err="1" smtClean="0"/>
              <a:t>endpoint</a:t>
            </a:r>
            <a:r>
              <a:rPr lang="de-DE" dirty="0" smtClean="0"/>
              <a:t> ... </a:t>
            </a:r>
            <a:r>
              <a:rPr lang="de-DE" dirty="0" smtClean="0">
                <a:hlinkClick r:id="rId4"/>
              </a:rPr>
              <a:t>http://live.dbpedia.org/sparql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Sample </a:t>
            </a:r>
            <a:r>
              <a:rPr lang="de-DE" dirty="0" err="1" smtClean="0"/>
              <a:t>Queries</a:t>
            </a:r>
            <a:r>
              <a:rPr lang="de-DE" dirty="0" smtClean="0"/>
              <a:t>: </a:t>
            </a:r>
            <a:r>
              <a:rPr lang="de-DE" dirty="0">
                <a:hlinkClick r:id="rId5"/>
              </a:rPr>
              <a:t>SPARQL_dbpedia_various_examples/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Think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solve</a:t>
            </a:r>
            <a:r>
              <a:rPr lang="de-DE" dirty="0" smtClean="0"/>
              <a:t> e.g.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 Bands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r>
              <a:rPr lang="de-DE" dirty="0" smtClean="0"/>
              <a:t> in </a:t>
            </a:r>
            <a:r>
              <a:rPr lang="de-DE" dirty="0" err="1" smtClean="0"/>
              <a:t>St.Etienne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r>
              <a:rPr lang="de-DE" dirty="0" smtClean="0"/>
              <a:t>?</a:t>
            </a:r>
          </a:p>
          <a:p>
            <a:r>
              <a:rPr lang="de-DE" dirty="0" smtClean="0"/>
              <a:t>Population-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EU </a:t>
            </a:r>
            <a:r>
              <a:rPr lang="de-DE" dirty="0" err="1" smtClean="0"/>
              <a:t>member</a:t>
            </a:r>
            <a:r>
              <a:rPr lang="de-DE" dirty="0" smtClean="0"/>
              <a:t> countries?</a:t>
            </a:r>
            <a:endParaRPr lang="de-DE" dirty="0" smtClean="0"/>
          </a:p>
          <a:p>
            <a:endParaRPr lang="de-DE" dirty="0"/>
          </a:p>
          <a:p>
            <a:pPr lvl="1"/>
            <a:r>
              <a:rPr lang="de-DE" dirty="0" err="1" smtClean="0"/>
              <a:t>How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proceed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such a </a:t>
            </a:r>
            <a:r>
              <a:rPr lang="de-DE" dirty="0" err="1" smtClean="0"/>
              <a:t>query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?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0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4200" y="2743200"/>
            <a:ext cx="6019800" cy="398938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n"/>
            </a:pPr>
            <a:r>
              <a:rPr lang="en-US" sz="2800" dirty="0" smtClean="0"/>
              <a:t>Transformation language</a:t>
            </a:r>
          </a:p>
          <a:p>
            <a:pPr>
              <a:buFont typeface="Wingdings" charset="2"/>
              <a:buChar char="n"/>
            </a:pPr>
            <a:r>
              <a:rPr lang="en-US" sz="2800" dirty="0" smtClean="0"/>
              <a:t>Consume and generate XML and RDF</a:t>
            </a:r>
          </a:p>
          <a:p>
            <a:pPr>
              <a:buFont typeface="Wingdings" charset="2"/>
              <a:buChar char="n"/>
            </a:pPr>
            <a:r>
              <a:rPr lang="en-US" sz="2800" dirty="0" smtClean="0"/>
              <a:t>Syntactic extension of XQuery, </a:t>
            </a:r>
            <a:r>
              <a:rPr lang="en-US" sz="2800" dirty="0" err="1" smtClean="0"/>
              <a:t>ie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    XSPARQL = XQuery + SPARQL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56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4" name="Picture 3" descr="XSPARQL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926992"/>
            <a:ext cx="2921000" cy="18109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1295400"/>
            <a:ext cx="8686800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</a:pPr>
            <a:r>
              <a:rPr lang="en-US" sz="1800" b="1" kern="0" dirty="0" smtClean="0">
                <a:solidFill>
                  <a:srgbClr val="0D0D0D"/>
                </a:solidFill>
                <a:latin typeface="Arial"/>
              </a:rPr>
              <a:t>Idea:</a:t>
            </a:r>
            <a:r>
              <a:rPr lang="en-US" sz="1800" kern="0" dirty="0" smtClean="0">
                <a:solidFill>
                  <a:srgbClr val="0D0D0D"/>
                </a:solidFill>
                <a:latin typeface="Arial"/>
              </a:rPr>
              <a:t> One approach to conveniently query XML, JSON and RDF side-by-side: XSPARQL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515672" cy="809625"/>
          </a:xfrm>
        </p:spPr>
        <p:txBody>
          <a:bodyPr>
            <a:normAutofit/>
          </a:bodyPr>
          <a:lstStyle/>
          <a:p>
            <a:r>
              <a:rPr lang="en-US" dirty="0" smtClean="0"/>
              <a:t>Recall: </a:t>
            </a:r>
            <a:r>
              <a:rPr lang="en-US" dirty="0"/>
              <a:t>XQuery  </a:t>
            </a:r>
            <a:r>
              <a:rPr lang="en-US" dirty="0" smtClean="0"/>
              <a:t>2/2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F8398719-EBD8-3C4D-8EDA-3A49045B1C19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8" name="Picture 7" descr="xquery-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7315200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1" y="4419600"/>
            <a:ext cx="723899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  <a:cs typeface="Monaco"/>
              </a:rPr>
              <a:t>let $doc := "http://ws.audioscrobbler.com/2.0/user.gettopartist"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Monaco"/>
                <a:cs typeface="Monaco"/>
              </a:rPr>
              <a:t>for $artist in </a:t>
            </a:r>
            <a:r>
              <a:rPr lang="en-US" sz="1400" dirty="0" err="1" smtClean="0">
                <a:latin typeface="Monaco"/>
                <a:cs typeface="Monaco"/>
              </a:rPr>
              <a:t>doc($doc</a:t>
            </a:r>
            <a:r>
              <a:rPr lang="en-US" sz="1400" dirty="0" smtClean="0">
                <a:latin typeface="Monaco"/>
                <a:cs typeface="Monaco"/>
              </a:rPr>
              <a:t>)//artist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Monaco"/>
                <a:cs typeface="Monaco"/>
              </a:rPr>
              <a:t>where $artist[@rank = 2]</a:t>
            </a:r>
            <a:br>
              <a:rPr lang="en-US" sz="1400" dirty="0">
                <a:latin typeface="Monaco"/>
                <a:cs typeface="Monaco"/>
              </a:rPr>
            </a:br>
            <a:r>
              <a:rPr lang="en-US" sz="1400" dirty="0">
                <a:latin typeface="Monaco"/>
                <a:cs typeface="Monaco"/>
              </a:rPr>
              <a:t>return &lt;</a:t>
            </a:r>
            <a:r>
              <a:rPr lang="en-US" sz="1400" dirty="0" err="1">
                <a:latin typeface="Monaco"/>
                <a:cs typeface="Monaco"/>
              </a:rPr>
              <a:t>artistData</a:t>
            </a:r>
            <a:r>
              <a:rPr lang="en-US" sz="1400" dirty="0" smtClean="0">
                <a:latin typeface="Monaco"/>
                <a:cs typeface="Monaco"/>
              </a:rPr>
              <a:t>&gt;{$artist}&lt;/</a:t>
            </a:r>
            <a:r>
              <a:rPr lang="en-US" sz="1400" dirty="0" err="1" smtClean="0">
                <a:latin typeface="Monaco"/>
                <a:cs typeface="Monaco"/>
              </a:rPr>
              <a:t>artistData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61" y="3645024"/>
            <a:ext cx="1684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Example Query: </a:t>
            </a:r>
          </a:p>
          <a:p>
            <a:r>
              <a:rPr lang="en-US" sz="1400" dirty="0" smtClean="0"/>
              <a:t>Retrieve information regarding a users'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top artist from the </a:t>
            </a:r>
          </a:p>
          <a:p>
            <a:r>
              <a:rPr lang="en-US" sz="1400" dirty="0" err="1" smtClean="0"/>
              <a:t>Last.fm</a:t>
            </a:r>
            <a:r>
              <a:rPr lang="en-US" sz="1400" dirty="0" smtClean="0"/>
              <a:t> API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079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k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02544"/>
            <a:ext cx="8276353" cy="4580731"/>
          </a:xfrm>
          <a:prstGeom prst="rect">
            <a:avLst/>
          </a:prstGeom>
        </p:spPr>
      </p:pic>
      <p:grpSp>
        <p:nvGrpSpPr>
          <p:cNvPr id="3" name="Group 9"/>
          <p:cNvGrpSpPr/>
          <p:nvPr/>
        </p:nvGrpSpPr>
        <p:grpSpPr>
          <a:xfrm>
            <a:off x="152400" y="2073275"/>
            <a:ext cx="8915400" cy="2743200"/>
            <a:chOff x="152400" y="1143000"/>
            <a:chExt cx="8915400" cy="27432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981200" y="1143000"/>
              <a:ext cx="7086600" cy="27432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2" name="Rounded Rectangle 11"/>
            <p:cNvSpPr/>
            <p:nvPr/>
          </p:nvSpPr>
          <p:spPr bwMode="auto">
            <a:xfrm>
              <a:off x="152400" y="1981200"/>
              <a:ext cx="1752600" cy="685800"/>
            </a:xfrm>
            <a:prstGeom prst="roundRect">
              <a:avLst/>
            </a:prstGeom>
            <a:solidFill>
              <a:srgbClr val="9C9CD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Data Input (XML or RDF)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Syntax overview (I)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52400" y="1387475"/>
            <a:ext cx="8915400" cy="685800"/>
            <a:chOff x="152400" y="1219200"/>
            <a:chExt cx="8915400" cy="6858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981200" y="1226344"/>
              <a:ext cx="7086600" cy="678656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8" name="Rounded Rectangle 7"/>
            <p:cNvSpPr/>
            <p:nvPr/>
          </p:nvSpPr>
          <p:spPr bwMode="auto">
            <a:xfrm>
              <a:off x="152400" y="1219200"/>
              <a:ext cx="1752600" cy="685800"/>
            </a:xfrm>
            <a:prstGeom prst="roundRect">
              <a:avLst/>
            </a:prstGeom>
            <a:solidFill>
              <a:srgbClr val="9C9CD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Prefix declarations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152400" y="4740275"/>
            <a:ext cx="8915400" cy="990600"/>
            <a:chOff x="152400" y="1008184"/>
            <a:chExt cx="8915400" cy="9144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981200" y="1008184"/>
              <a:ext cx="7086600" cy="9144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5" name="Rounded Rectangle 14"/>
            <p:cNvSpPr/>
            <p:nvPr/>
          </p:nvSpPr>
          <p:spPr bwMode="auto">
            <a:xfrm>
              <a:off x="152400" y="1063869"/>
              <a:ext cx="1752600" cy="685800"/>
            </a:xfrm>
            <a:prstGeom prst="roundRect">
              <a:avLst/>
            </a:prstGeom>
            <a:solidFill>
              <a:srgbClr val="9C9CD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Data Output (XML or RDF)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k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6669"/>
            <a:ext cx="8276353" cy="4580731"/>
          </a:xfrm>
          <a:prstGeom prst="rect">
            <a:avLst/>
          </a:prstGeom>
        </p:spPr>
      </p:pic>
      <p:grpSp>
        <p:nvGrpSpPr>
          <p:cNvPr id="2" name="Group 24"/>
          <p:cNvGrpSpPr/>
          <p:nvPr/>
        </p:nvGrpSpPr>
        <p:grpSpPr>
          <a:xfrm>
            <a:off x="152400" y="3115469"/>
            <a:ext cx="8915400" cy="1676400"/>
            <a:chOff x="152400" y="1143000"/>
            <a:chExt cx="8915400" cy="167640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1981200" y="1143000"/>
              <a:ext cx="7086600" cy="1593056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7" name="Rounded Rectangle 26"/>
            <p:cNvSpPr/>
            <p:nvPr/>
          </p:nvSpPr>
          <p:spPr bwMode="auto">
            <a:xfrm>
              <a:off x="152400" y="1219200"/>
              <a:ext cx="1752600" cy="1600200"/>
            </a:xfrm>
            <a:prstGeom prst="roundRect">
              <a:avLst/>
            </a:prstGeom>
            <a:solidFill>
              <a:srgbClr val="9C9CD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srgbClr val="000000"/>
                  </a:solidFill>
                  <a:latin typeface="Lucida Sans"/>
                </a:rPr>
                <a:t>SPARQLFORClause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represents a SPARQL query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984007" cy="838200"/>
          </a:xfrm>
        </p:spPr>
        <p:txBody>
          <a:bodyPr/>
          <a:lstStyle/>
          <a:p>
            <a:r>
              <a:rPr lang="en-US" dirty="0" smtClean="0"/>
              <a:t>XSPARQL Syntax overview (II)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59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4041775" y="6405563"/>
            <a:ext cx="1060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B8F5953-2C2C-0746-A3E9-703EAA5AAFEC}" type="slidenum">
              <a:rPr lang="fr-FR" sz="1400" smtClean="0">
                <a:solidFill>
                  <a:srgbClr val="FFFFFF"/>
                </a:solidFill>
                <a:latin typeface="Lucida San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fr-FR" sz="1400">
              <a:solidFill>
                <a:srgbClr val="FFFFFF"/>
              </a:solidFill>
              <a:latin typeface="Lucida Sans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152400" y="1362869"/>
            <a:ext cx="8915400" cy="1295400"/>
            <a:chOff x="152400" y="1219200"/>
            <a:chExt cx="8915400" cy="12954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981200" y="1226344"/>
              <a:ext cx="7086600" cy="678656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7" name="Rounded Rectangle 6"/>
            <p:cNvSpPr/>
            <p:nvPr/>
          </p:nvSpPr>
          <p:spPr bwMode="auto">
            <a:xfrm>
              <a:off x="152400" y="1219200"/>
              <a:ext cx="1752600" cy="1295400"/>
            </a:xfrm>
            <a:prstGeom prst="roundRect">
              <a:avLst/>
            </a:prstGeom>
            <a:solidFill>
              <a:srgbClr val="9C9CD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XQuery or SPARQL prefix declarations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152400" y="2055813"/>
            <a:ext cx="8915400" cy="3574256"/>
            <a:chOff x="152400" y="1912144"/>
            <a:chExt cx="8915400" cy="3574256"/>
          </a:xfrm>
        </p:grpSpPr>
        <p:grpSp>
          <p:nvGrpSpPr>
            <p:cNvPr id="9" name="Group 19"/>
            <p:cNvGrpSpPr/>
            <p:nvPr/>
          </p:nvGrpSpPr>
          <p:grpSpPr>
            <a:xfrm>
              <a:off x="152400" y="1912144"/>
              <a:ext cx="8915400" cy="1212056"/>
              <a:chOff x="152400" y="1226344"/>
              <a:chExt cx="8915400" cy="1212056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1981200" y="1226344"/>
                <a:ext cx="7086600" cy="1135856"/>
              </a:xfrm>
              <a:prstGeom prst="roundRect">
                <a:avLst/>
              </a:prstGeom>
              <a:solidFill>
                <a:srgbClr val="FF6600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152400" y="1676400"/>
                <a:ext cx="1752600" cy="762000"/>
              </a:xfrm>
              <a:prstGeom prst="roundRect">
                <a:avLst/>
              </a:prstGeom>
              <a:solidFill>
                <a:srgbClr val="9C9CD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srgbClr val="000000"/>
                    </a:solidFill>
                    <a:latin typeface="Lucida Sans"/>
                  </a:rPr>
                  <a:t>Any XQuery query</a:t>
                </a:r>
                <a:endParaRPr lang="en-US" sz="1800" dirty="0">
                  <a:solidFill>
                    <a:srgbClr val="000000"/>
                  </a:solidFill>
                  <a:latin typeface="Lucida Sans"/>
                </a:endParaRPr>
              </a:p>
            </p:txBody>
          </p:sp>
        </p:grpSp>
        <p:sp>
          <p:nvSpPr>
            <p:cNvPr id="23" name="Rounded Rectangle 22"/>
            <p:cNvSpPr/>
            <p:nvPr/>
          </p:nvSpPr>
          <p:spPr bwMode="auto">
            <a:xfrm>
              <a:off x="1981200" y="5181600"/>
              <a:ext cx="7086600" cy="3048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11" name="Group 27"/>
          <p:cNvGrpSpPr/>
          <p:nvPr/>
        </p:nvGrpSpPr>
        <p:grpSpPr>
          <a:xfrm>
            <a:off x="152400" y="4715669"/>
            <a:ext cx="8915400" cy="990600"/>
            <a:chOff x="152400" y="1219200"/>
            <a:chExt cx="8915400" cy="990600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1981200" y="1295400"/>
              <a:ext cx="7086600" cy="5334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0" name="Rounded Rectangle 29"/>
            <p:cNvSpPr/>
            <p:nvPr/>
          </p:nvSpPr>
          <p:spPr bwMode="auto">
            <a:xfrm>
              <a:off x="152400" y="1219200"/>
              <a:ext cx="1752600" cy="9906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construct allows to create RDF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25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sz="3200" dirty="0" err="1" smtClean="0"/>
              <a:t>We</a:t>
            </a:r>
            <a:r>
              <a:rPr lang="de-DE" sz="3200" dirty="0" smtClean="0"/>
              <a:t> </a:t>
            </a:r>
            <a:r>
              <a:rPr lang="de-DE" sz="3200" dirty="0" err="1" smtClean="0"/>
              <a:t>have</a:t>
            </a:r>
            <a:r>
              <a:rPr lang="de-DE" sz="3200" dirty="0" smtClean="0"/>
              <a:t> </a:t>
            </a:r>
            <a:r>
              <a:rPr lang="de-DE" sz="3200" dirty="0" err="1" smtClean="0"/>
              <a:t>heard</a:t>
            </a:r>
            <a:r>
              <a:rPr lang="de-DE" sz="3200" dirty="0" smtClean="0"/>
              <a:t> </a:t>
            </a:r>
            <a:r>
              <a:rPr lang="de-DE" sz="3200" dirty="0" err="1" smtClean="0"/>
              <a:t>about</a:t>
            </a:r>
            <a:r>
              <a:rPr lang="de-DE" sz="3200" dirty="0" smtClean="0"/>
              <a:t> RDF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Linked</a:t>
            </a:r>
            <a:r>
              <a:rPr lang="de-DE" sz="3200" dirty="0" smtClean="0"/>
              <a:t> Data </a:t>
            </a:r>
            <a:r>
              <a:rPr lang="de-DE" sz="3200" dirty="0" err="1" smtClean="0"/>
              <a:t>already</a:t>
            </a:r>
            <a:r>
              <a:rPr lang="de-DE" sz="3200" dirty="0" smtClean="0"/>
              <a:t>...</a:t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err="1" smtClean="0"/>
              <a:t>Which</a:t>
            </a:r>
            <a:r>
              <a:rPr lang="de-DE" sz="3200" dirty="0" smtClean="0"/>
              <a:t> </a:t>
            </a:r>
            <a:r>
              <a:rPr lang="de-DE" sz="3200" dirty="0" err="1" smtClean="0"/>
              <a:t>other</a:t>
            </a:r>
            <a:r>
              <a:rPr lang="de-DE" sz="3200" dirty="0" smtClean="0"/>
              <a:t> Data </a:t>
            </a:r>
            <a:r>
              <a:rPr lang="de-DE" sz="3200" dirty="0" err="1" smtClean="0"/>
              <a:t>formats</a:t>
            </a:r>
            <a:r>
              <a:rPr lang="de-DE" sz="3200" dirty="0" smtClean="0"/>
              <a:t> </a:t>
            </a:r>
            <a:r>
              <a:rPr lang="de-DE" sz="3200" dirty="0" err="1" smtClean="0"/>
              <a:t>are</a:t>
            </a:r>
            <a:r>
              <a:rPr lang="de-DE" sz="3200" dirty="0" smtClean="0"/>
              <a:t> </a:t>
            </a:r>
            <a:r>
              <a:rPr lang="de-DE" sz="3200" dirty="0" err="1" smtClean="0"/>
              <a:t>popular</a:t>
            </a:r>
            <a:r>
              <a:rPr lang="de-DE" sz="3200" dirty="0" smtClean="0"/>
              <a:t> on </a:t>
            </a:r>
            <a:r>
              <a:rPr lang="de-DE" sz="3200" dirty="0" err="1" smtClean="0"/>
              <a:t>the</a:t>
            </a:r>
            <a:r>
              <a:rPr lang="de-DE" sz="3200" dirty="0" smtClean="0"/>
              <a:t> Web?</a:t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err="1" smtClean="0"/>
              <a:t>How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query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integrate</a:t>
            </a:r>
            <a:r>
              <a:rPr lang="de-DE" sz="3200" dirty="0" smtClean="0"/>
              <a:t> </a:t>
            </a:r>
            <a:r>
              <a:rPr lang="de-DE" sz="3200" dirty="0" err="1" smtClean="0"/>
              <a:t>data</a:t>
            </a:r>
            <a:r>
              <a:rPr lang="de-DE" sz="3200" dirty="0" smtClean="0"/>
              <a:t> in </a:t>
            </a:r>
            <a:r>
              <a:rPr lang="de-DE" sz="3200" dirty="0" err="1" smtClean="0"/>
              <a:t>these</a:t>
            </a:r>
            <a:r>
              <a:rPr lang="de-DE" sz="3200" dirty="0" smtClean="0"/>
              <a:t> </a:t>
            </a:r>
            <a:r>
              <a:rPr lang="de-DE" sz="3200" dirty="0" err="1" smtClean="0"/>
              <a:t>formats</a:t>
            </a:r>
            <a:r>
              <a:rPr lang="de-DE" sz="3200" dirty="0" smtClean="0"/>
              <a:t> </a:t>
            </a:r>
            <a:r>
              <a:rPr lang="de-DE" sz="3200" dirty="0" err="1" smtClean="0"/>
              <a:t>using</a:t>
            </a:r>
            <a:r>
              <a:rPr lang="de-DE" sz="3200" dirty="0" smtClean="0"/>
              <a:t> </a:t>
            </a:r>
            <a:r>
              <a:rPr lang="de-DE" sz="3200" b="1" dirty="0" err="1" smtClean="0"/>
              <a:t>declarative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query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languages</a:t>
            </a:r>
            <a:r>
              <a:rPr lang="de-DE" sz="3200" dirty="0" smtClean="0"/>
              <a:t>?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835696" y="2564904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XML, JSON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27584" y="4509120"/>
            <a:ext cx="3524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SPARQL, </a:t>
            </a:r>
            <a:r>
              <a:rPr lang="de-DE" dirty="0" err="1"/>
              <a:t>XQuery</a:t>
            </a:r>
            <a:r>
              <a:rPr lang="de-DE" dirty="0"/>
              <a:t>, XSPARQL</a:t>
            </a:r>
          </a:p>
        </p:txBody>
      </p:sp>
    </p:spTree>
    <p:extLst>
      <p:ext uri="{BB962C8B-B14F-4D97-AF65-F5344CB8AC3E}">
        <p14:creationId xmlns:p14="http://schemas.microsoft.com/office/powerpoint/2010/main" val="228769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our original use case</a:t>
            </a:r>
            <a:endParaRPr lang="en-GB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60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Cloud 17"/>
          <p:cNvSpPr/>
          <p:nvPr/>
        </p:nvSpPr>
        <p:spPr bwMode="auto">
          <a:xfrm>
            <a:off x="2382520" y="27381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Cloud 18"/>
          <p:cNvSpPr/>
          <p:nvPr/>
        </p:nvSpPr>
        <p:spPr bwMode="auto">
          <a:xfrm>
            <a:off x="2362200" y="3581400"/>
            <a:ext cx="1601651" cy="91440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GB" sz="1800" smtClean="0">
              <a:solidFill>
                <a:srgbClr val="FFFFFF"/>
              </a:solidFill>
              <a:latin typeface="Lucida Sans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492825" y="1524000"/>
            <a:ext cx="4225475" cy="2057400"/>
            <a:chOff x="2492825" y="1295400"/>
            <a:chExt cx="4225475" cy="2057400"/>
          </a:xfrm>
        </p:grpSpPr>
        <p:pic>
          <p:nvPicPr>
            <p:cNvPr id="7" name="Picture 6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4171" y="1295400"/>
              <a:ext cx="1045029" cy="406400"/>
            </a:xfrm>
            <a:prstGeom prst="rect">
              <a:avLst/>
            </a:prstGeom>
          </p:spPr>
        </p:pic>
        <p:pic>
          <p:nvPicPr>
            <p:cNvPr id="13" name="Picture 12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447800"/>
              <a:ext cx="1841500" cy="571500"/>
            </a:xfrm>
            <a:prstGeom prst="rect">
              <a:avLst/>
            </a:prstGeom>
          </p:spPr>
        </p:pic>
        <p:sp>
          <p:nvSpPr>
            <p:cNvPr id="20" name="Bent-Up Arrow 19"/>
            <p:cNvSpPr/>
            <p:nvPr/>
          </p:nvSpPr>
          <p:spPr bwMode="auto">
            <a:xfrm rot="10800000">
              <a:off x="2492825" y="1391920"/>
              <a:ext cx="1469573" cy="1960880"/>
            </a:xfrm>
            <a:prstGeom prst="bentUpArrow">
              <a:avLst>
                <a:gd name="adj1" fmla="val 13260"/>
                <a:gd name="adj2" fmla="val 17573"/>
                <a:gd name="adj3" fmla="val 19641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8" name="Group 24"/>
          <p:cNvGrpSpPr/>
          <p:nvPr/>
        </p:nvGrpSpPr>
        <p:grpSpPr>
          <a:xfrm>
            <a:off x="3200400" y="2590800"/>
            <a:ext cx="3276600" cy="1104900"/>
            <a:chOff x="3200400" y="2362200"/>
            <a:chExt cx="3276600" cy="1104900"/>
          </a:xfrm>
        </p:grpSpPr>
        <p:pic>
          <p:nvPicPr>
            <p:cNvPr id="6" name="Picture 5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2900" y="2362200"/>
              <a:ext cx="1104900" cy="1104900"/>
            </a:xfrm>
            <a:prstGeom prst="rect">
              <a:avLst/>
            </a:prstGeom>
          </p:spPr>
        </p:pic>
        <p:pic>
          <p:nvPicPr>
            <p:cNvPr id="10" name="Picture 9" descr="dbpedia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0315" y="2590800"/>
              <a:ext cx="1416685" cy="876300"/>
            </a:xfrm>
            <a:prstGeom prst="rect">
              <a:avLst/>
            </a:prstGeom>
          </p:spPr>
        </p:pic>
        <p:sp>
          <p:nvSpPr>
            <p:cNvPr id="21" name="Bent-Up Arrow 20"/>
            <p:cNvSpPr/>
            <p:nvPr/>
          </p:nvSpPr>
          <p:spPr bwMode="auto">
            <a:xfrm rot="10800000">
              <a:off x="3200400" y="255270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9" name="Group 25"/>
          <p:cNvGrpSpPr/>
          <p:nvPr/>
        </p:nvGrpSpPr>
        <p:grpSpPr>
          <a:xfrm>
            <a:off x="3115310" y="4114800"/>
            <a:ext cx="3056890" cy="1371600"/>
            <a:chOff x="3115310" y="3886200"/>
            <a:chExt cx="3056890" cy="1371600"/>
          </a:xfrm>
        </p:grpSpPr>
        <p:pic>
          <p:nvPicPr>
            <p:cNvPr id="5" name="Picture 4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4851400"/>
              <a:ext cx="1045029" cy="406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Bent-Up Arrow 21"/>
            <p:cNvSpPr/>
            <p:nvPr/>
          </p:nvSpPr>
          <p:spPr bwMode="auto">
            <a:xfrm rot="5400000">
              <a:off x="3048000" y="441071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pic>
        <p:nvPicPr>
          <p:cNvPr id="27" name="Picture 26" descr="XSPARQL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278" y="3748089"/>
            <a:ext cx="960241" cy="595311"/>
          </a:xfrm>
          <a:prstGeom prst="rect">
            <a:avLst/>
          </a:prstGeom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Convert XML to RDF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61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94344"/>
            <a:ext cx="8049637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lastfm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xsparql.deri.org/lastfm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#&gt;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let $doc := "http://ws.audioscrobbler.com/2.0/?method=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user.gettopartists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"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for $artist in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doc($doc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)//artist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where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artist[@rank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&lt; 6]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construct { []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lastfm:topArtist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{$artist//name};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lastfm:artistRank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{$artist//@rank} . }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883920" y="2362200"/>
            <a:ext cx="7856813" cy="4572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3" name="Group 10"/>
          <p:cNvGrpSpPr/>
          <p:nvPr/>
        </p:nvGrpSpPr>
        <p:grpSpPr>
          <a:xfrm>
            <a:off x="304800" y="3733800"/>
            <a:ext cx="8615897" cy="1600438"/>
            <a:chOff x="304800" y="4572000"/>
            <a:chExt cx="8615897" cy="1600438"/>
          </a:xfrm>
        </p:grpSpPr>
        <p:sp>
          <p:nvSpPr>
            <p:cNvPr id="9" name="TextBox 8"/>
            <p:cNvSpPr txBox="1"/>
            <p:nvPr/>
          </p:nvSpPr>
          <p:spPr>
            <a:xfrm>
              <a:off x="1517496" y="4572000"/>
              <a:ext cx="7403201" cy="16004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@prefix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: &lt;http://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xsparql.deri.org/lastfm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#&gt; .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 smtClean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Therion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" ;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"1" ] .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Nightwish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" ;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"2" ] .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"Blind Guardian" ;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"3" ] .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"Rhapsody of Fire" ;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"4" ] .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"Iced Earth" ;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"5" ] 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4583668"/>
              <a:ext cx="114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</a:pPr>
              <a:r>
                <a:rPr lang="en-US" sz="1800" dirty="0" smtClean="0">
                  <a:solidFill>
                    <a:srgbClr val="008000"/>
                  </a:solidFill>
                  <a:latin typeface="Lucida Sans"/>
                </a:rPr>
                <a:t>Result:</a:t>
              </a:r>
              <a:endParaRPr lang="en-US" sz="1800" dirty="0">
                <a:solidFill>
                  <a:srgbClr val="008000"/>
                </a:solidFill>
                <a:latin typeface="Lucida San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" y="12192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8000"/>
                </a:solidFill>
                <a:latin typeface="Lucida Sans"/>
              </a:rPr>
              <a:t>Query: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Convert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Last.fm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top artists of a user into RDF</a:t>
            </a:r>
            <a:endParaRPr lang="en-US" sz="1400" dirty="0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04800" y="5415677"/>
            <a:ext cx="3200400" cy="756523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XSPARQL construct generates valid Turtle RDF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209800" y="2971800"/>
            <a:ext cx="4191000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" name="Rounded Rectangle 11"/>
          <p:cNvSpPr/>
          <p:nvPr/>
        </p:nvSpPr>
        <p:spPr bwMode="auto">
          <a:xfrm>
            <a:off x="838200" y="2743200"/>
            <a:ext cx="7856813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3" name="Rounded Rectangle 12"/>
          <p:cNvSpPr/>
          <p:nvPr/>
        </p:nvSpPr>
        <p:spPr bwMode="auto">
          <a:xfrm>
            <a:off x="2209800" y="3276600"/>
            <a:ext cx="4191000" cy="218182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our original use case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62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Cloud 17"/>
          <p:cNvSpPr/>
          <p:nvPr/>
        </p:nvSpPr>
        <p:spPr bwMode="auto">
          <a:xfrm>
            <a:off x="2382520" y="27381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Cloud 18"/>
          <p:cNvSpPr/>
          <p:nvPr/>
        </p:nvSpPr>
        <p:spPr bwMode="auto">
          <a:xfrm>
            <a:off x="2362200" y="3581400"/>
            <a:ext cx="1601651" cy="91440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GB" sz="1800" smtClean="0">
              <a:solidFill>
                <a:srgbClr val="FFFFFF"/>
              </a:solidFill>
              <a:latin typeface="Lucida Sans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492825" y="1524000"/>
            <a:ext cx="4225475" cy="2057400"/>
            <a:chOff x="2492825" y="1295400"/>
            <a:chExt cx="4225475" cy="2057400"/>
          </a:xfrm>
        </p:grpSpPr>
        <p:pic>
          <p:nvPicPr>
            <p:cNvPr id="7" name="Picture 6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4171" y="1295400"/>
              <a:ext cx="1045029" cy="406400"/>
            </a:xfrm>
            <a:prstGeom prst="rect">
              <a:avLst/>
            </a:prstGeom>
          </p:spPr>
        </p:pic>
        <p:pic>
          <p:nvPicPr>
            <p:cNvPr id="13" name="Picture 12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447800"/>
              <a:ext cx="1841500" cy="571500"/>
            </a:xfrm>
            <a:prstGeom prst="rect">
              <a:avLst/>
            </a:prstGeom>
          </p:spPr>
        </p:pic>
        <p:sp>
          <p:nvSpPr>
            <p:cNvPr id="20" name="Bent-Up Arrow 19"/>
            <p:cNvSpPr/>
            <p:nvPr/>
          </p:nvSpPr>
          <p:spPr bwMode="auto">
            <a:xfrm rot="10800000">
              <a:off x="2492825" y="1391920"/>
              <a:ext cx="1469573" cy="1960880"/>
            </a:xfrm>
            <a:prstGeom prst="bentUpArrow">
              <a:avLst>
                <a:gd name="adj1" fmla="val 13260"/>
                <a:gd name="adj2" fmla="val 17573"/>
                <a:gd name="adj3" fmla="val 19641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8" name="Group 24"/>
          <p:cNvGrpSpPr/>
          <p:nvPr/>
        </p:nvGrpSpPr>
        <p:grpSpPr>
          <a:xfrm>
            <a:off x="3200400" y="2590800"/>
            <a:ext cx="3276600" cy="1104900"/>
            <a:chOff x="3200400" y="2362200"/>
            <a:chExt cx="3276600" cy="1104900"/>
          </a:xfrm>
        </p:grpSpPr>
        <p:pic>
          <p:nvPicPr>
            <p:cNvPr id="6" name="Picture 5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2900" y="2362200"/>
              <a:ext cx="1104900" cy="1104900"/>
            </a:xfrm>
            <a:prstGeom prst="rect">
              <a:avLst/>
            </a:prstGeom>
          </p:spPr>
        </p:pic>
        <p:pic>
          <p:nvPicPr>
            <p:cNvPr id="10" name="Picture 9" descr="dbpedia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0315" y="2590800"/>
              <a:ext cx="1416685" cy="876300"/>
            </a:xfrm>
            <a:prstGeom prst="rect">
              <a:avLst/>
            </a:prstGeom>
          </p:spPr>
        </p:pic>
        <p:sp>
          <p:nvSpPr>
            <p:cNvPr id="21" name="Bent-Up Arrow 20"/>
            <p:cNvSpPr/>
            <p:nvPr/>
          </p:nvSpPr>
          <p:spPr bwMode="auto">
            <a:xfrm rot="10800000">
              <a:off x="3200400" y="255270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9" name="Group 25"/>
          <p:cNvGrpSpPr/>
          <p:nvPr/>
        </p:nvGrpSpPr>
        <p:grpSpPr>
          <a:xfrm>
            <a:off x="3115310" y="4114800"/>
            <a:ext cx="3056890" cy="1371600"/>
            <a:chOff x="3115310" y="3886200"/>
            <a:chExt cx="3056890" cy="1371600"/>
          </a:xfrm>
        </p:grpSpPr>
        <p:pic>
          <p:nvPicPr>
            <p:cNvPr id="5" name="Picture 4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4851400"/>
              <a:ext cx="1045029" cy="406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Bent-Up Arrow 21"/>
            <p:cNvSpPr/>
            <p:nvPr/>
          </p:nvSpPr>
          <p:spPr bwMode="auto">
            <a:xfrm rot="5400000">
              <a:off x="3048000" y="441071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pic>
        <p:nvPicPr>
          <p:cNvPr id="27" name="Picture 26" descr="XSPARQL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278" y="3748089"/>
            <a:ext cx="960241" cy="595311"/>
          </a:xfrm>
          <a:prstGeom prst="rect">
            <a:avLst/>
          </a:prstGeom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Integrate RDF sources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63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7025" y="2262932"/>
            <a:ext cx="503293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dbprop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/property/&gt;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  &lt;http://xmlns.com/foaf/0.1/&gt;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construct { $artist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foaf:based_near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$origin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from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dbpedia.org/resource/Nightwish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where { $artist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dbprop:origin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$origin }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705600" y="2279065"/>
            <a:ext cx="2209800" cy="985123"/>
          </a:xfrm>
          <a:prstGeom prst="roundRect">
            <a:avLst/>
          </a:prstGeom>
          <a:solidFill>
            <a:srgbClr val="0000FF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Issue: determining the artist identifiers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209800" y="3124200"/>
            <a:ext cx="4191000" cy="307539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Lucida Sans"/>
              </a:rPr>
              <a:t>     </a:t>
            </a:r>
            <a:endParaRPr lang="en-GB" sz="1800" dirty="0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75" y="12954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8000"/>
                </a:solidFill>
                <a:latin typeface="Lucida Sans"/>
              </a:rPr>
              <a:t>Query: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Retrieve the origin of an artist from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Same as the SPARQL query</a:t>
            </a:r>
            <a:endParaRPr lang="en-US" sz="1400" dirty="0">
              <a:solidFill>
                <a:srgbClr val="000000"/>
              </a:solidFill>
              <a:latin typeface="Lucida Sans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1752600" y="4807358"/>
            <a:ext cx="6172200" cy="1288642"/>
            <a:chOff x="1752600" y="4140200"/>
            <a:chExt cx="6172200" cy="1288642"/>
          </a:xfrm>
        </p:grpSpPr>
        <p:grpSp>
          <p:nvGrpSpPr>
            <p:cNvPr id="4" name="Group 27"/>
            <p:cNvGrpSpPr/>
            <p:nvPr/>
          </p:nvGrpSpPr>
          <p:grpSpPr>
            <a:xfrm>
              <a:off x="4190999" y="4140200"/>
              <a:ext cx="3733801" cy="1288642"/>
              <a:chOff x="2895599" y="4140200"/>
              <a:chExt cx="3733801" cy="1288642"/>
            </a:xfrm>
          </p:grpSpPr>
          <p:pic>
            <p:nvPicPr>
              <p:cNvPr id="14" name="Picture 13" descr="geonames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5599" y="4140200"/>
                <a:ext cx="2788023" cy="609600"/>
              </a:xfrm>
              <a:prstGeom prst="rect">
                <a:avLst/>
              </a:prstGeom>
            </p:spPr>
          </p:pic>
          <p:pic>
            <p:nvPicPr>
              <p:cNvPr id="26" name="Picture 25" descr="sw-cube-v1.svg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7195" y="4616042"/>
                <a:ext cx="812800" cy="812800"/>
              </a:xfrm>
              <a:prstGeom prst="rect">
                <a:avLst/>
              </a:prstGeom>
            </p:spPr>
          </p:pic>
          <p:pic>
            <p:nvPicPr>
              <p:cNvPr id="27" name="Picture 26" descr="XML_ic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320" y="5022442"/>
                <a:ext cx="701080" cy="272642"/>
              </a:xfrm>
              <a:prstGeom prst="rect">
                <a:avLst/>
              </a:prstGeom>
            </p:spPr>
          </p:pic>
        </p:grpSp>
        <p:sp>
          <p:nvSpPr>
            <p:cNvPr id="29" name="Rounded Rectangle 28"/>
            <p:cNvSpPr/>
            <p:nvPr/>
          </p:nvSpPr>
          <p:spPr bwMode="auto">
            <a:xfrm>
              <a:off x="1752600" y="4272677"/>
              <a:ext cx="2209800" cy="985123"/>
            </a:xfrm>
            <a:prstGeom prst="roundRect">
              <a:avLst/>
            </a:prstGeom>
            <a:solidFill>
              <a:srgbClr val="0000FF">
                <a:alpha val="4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srgbClr val="000000"/>
                  </a:solidFill>
                  <a:latin typeface="Lucida Sans"/>
                </a:rPr>
                <a:t>DBPedia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does not have the map coordinates</a:t>
              </a:r>
            </a:p>
          </p:txBody>
        </p:sp>
      </p:grpSp>
      <p:sp>
        <p:nvSpPr>
          <p:cNvPr id="16" name="Rounded Rectangle 15"/>
          <p:cNvSpPr/>
          <p:nvPr/>
        </p:nvSpPr>
        <p:spPr bwMode="auto">
          <a:xfrm>
            <a:off x="2514600" y="3350061"/>
            <a:ext cx="3200400" cy="307539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Integrate RDF sources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64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75" y="13716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8000"/>
                </a:solidFill>
                <a:latin typeface="Lucida Sans"/>
              </a:rPr>
              <a:t>Query: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Retrieve the origin of an artist from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  <a:latin typeface="Lucida Sans"/>
              </a:rPr>
              <a:t>including map coordinates</a:t>
            </a:r>
            <a:endParaRPr lang="en-US" sz="1400" b="1" i="1" dirty="0">
              <a:solidFill>
                <a:srgbClr val="000000"/>
              </a:solidFill>
              <a:latin typeface="Lucida Sans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1752600" y="4883558"/>
            <a:ext cx="6172200" cy="1288642"/>
            <a:chOff x="1752600" y="4140200"/>
            <a:chExt cx="6172200" cy="1288642"/>
          </a:xfrm>
        </p:grpSpPr>
        <p:grpSp>
          <p:nvGrpSpPr>
            <p:cNvPr id="4" name="Group 27"/>
            <p:cNvGrpSpPr/>
            <p:nvPr/>
          </p:nvGrpSpPr>
          <p:grpSpPr>
            <a:xfrm>
              <a:off x="4190999" y="4140200"/>
              <a:ext cx="3733801" cy="1288642"/>
              <a:chOff x="2895599" y="4140200"/>
              <a:chExt cx="3733801" cy="1288642"/>
            </a:xfrm>
          </p:grpSpPr>
          <p:pic>
            <p:nvPicPr>
              <p:cNvPr id="14" name="Picture 13" descr="geonames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5599" y="4140200"/>
                <a:ext cx="2788023" cy="609600"/>
              </a:xfrm>
              <a:prstGeom prst="rect">
                <a:avLst/>
              </a:prstGeom>
            </p:spPr>
          </p:pic>
          <p:pic>
            <p:nvPicPr>
              <p:cNvPr id="26" name="Picture 25" descr="sw-cube-v1.svg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7195" y="4616042"/>
                <a:ext cx="812800" cy="812800"/>
              </a:xfrm>
              <a:prstGeom prst="rect">
                <a:avLst/>
              </a:prstGeom>
            </p:spPr>
          </p:pic>
          <p:pic>
            <p:nvPicPr>
              <p:cNvPr id="27" name="Picture 26" descr="XML_ic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320" y="5022442"/>
                <a:ext cx="701080" cy="272642"/>
              </a:xfrm>
              <a:prstGeom prst="rect">
                <a:avLst/>
              </a:prstGeom>
            </p:spPr>
          </p:pic>
        </p:grpSp>
        <p:sp>
          <p:nvSpPr>
            <p:cNvPr id="29" name="Rounded Rectangle 28"/>
            <p:cNvSpPr/>
            <p:nvPr/>
          </p:nvSpPr>
          <p:spPr bwMode="auto">
            <a:xfrm>
              <a:off x="1752600" y="4272677"/>
              <a:ext cx="2209800" cy="985123"/>
            </a:xfrm>
            <a:prstGeom prst="roundRect">
              <a:avLst/>
            </a:prstGeom>
            <a:solidFill>
              <a:srgbClr val="0000FF">
                <a:alpha val="4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srgbClr val="000000"/>
                  </a:solidFill>
                  <a:latin typeface="Lucida Sans"/>
                </a:rPr>
                <a:t>DBPedia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does not have the map coordinates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" y="2046744"/>
            <a:ext cx="914400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wgs84_pos: &lt;http://www.w3.org/2003/01/geo/wgs84_pos#&gt;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dbprop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/property/&gt;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for * from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dbpedia.org/resource/Nightwish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where { $artist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dbprop:origin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$origin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return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let $hometown :=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fn:concat("http://api.geonames.org/search?type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rdf&amp;q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=",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fn:encode-for-uri($origin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for * from $hometown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where { [] wgs84_pos:lat $lat; wgs84_pos:long $long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limit 1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construct { $artist wgs84_pos:lat $lat; wgs84_pos:long $long } 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73024" y="3340388"/>
            <a:ext cx="9070975" cy="469612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0" name="Rounded Rectangle 19"/>
          <p:cNvSpPr/>
          <p:nvPr/>
        </p:nvSpPr>
        <p:spPr bwMode="auto">
          <a:xfrm>
            <a:off x="73025" y="3810000"/>
            <a:ext cx="7898558" cy="685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1" name="Rounded Rectangle 20"/>
          <p:cNvSpPr/>
          <p:nvPr/>
        </p:nvSpPr>
        <p:spPr bwMode="auto">
          <a:xfrm>
            <a:off x="73025" y="2667000"/>
            <a:ext cx="7898558" cy="698212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2" name="Rounded Rectangle 21"/>
          <p:cNvSpPr/>
          <p:nvPr/>
        </p:nvSpPr>
        <p:spPr bwMode="auto">
          <a:xfrm>
            <a:off x="73023" y="4419600"/>
            <a:ext cx="6905999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</a:t>
            </a:r>
            <a:endParaRPr lang="en-GB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65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Cloud 17"/>
          <p:cNvSpPr/>
          <p:nvPr/>
        </p:nvSpPr>
        <p:spPr bwMode="auto">
          <a:xfrm>
            <a:off x="2382520" y="25857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Cloud 18"/>
          <p:cNvSpPr/>
          <p:nvPr/>
        </p:nvSpPr>
        <p:spPr bwMode="auto">
          <a:xfrm>
            <a:off x="2362200" y="3429000"/>
            <a:ext cx="1601651" cy="91440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GB" sz="1800" smtClean="0">
              <a:solidFill>
                <a:srgbClr val="FFFFFF"/>
              </a:solidFill>
              <a:latin typeface="Lucida Sans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492825" y="1371600"/>
            <a:ext cx="4225475" cy="2057400"/>
            <a:chOff x="2492825" y="1295400"/>
            <a:chExt cx="4225475" cy="2057400"/>
          </a:xfrm>
        </p:grpSpPr>
        <p:pic>
          <p:nvPicPr>
            <p:cNvPr id="7" name="Picture 6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4171" y="1295400"/>
              <a:ext cx="1045029" cy="406400"/>
            </a:xfrm>
            <a:prstGeom prst="rect">
              <a:avLst/>
            </a:prstGeom>
          </p:spPr>
        </p:pic>
        <p:pic>
          <p:nvPicPr>
            <p:cNvPr id="13" name="Picture 12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447800"/>
              <a:ext cx="1841500" cy="571500"/>
            </a:xfrm>
            <a:prstGeom prst="rect">
              <a:avLst/>
            </a:prstGeom>
          </p:spPr>
        </p:pic>
        <p:sp>
          <p:nvSpPr>
            <p:cNvPr id="20" name="Bent-Up Arrow 19"/>
            <p:cNvSpPr/>
            <p:nvPr/>
          </p:nvSpPr>
          <p:spPr bwMode="auto">
            <a:xfrm rot="10800000">
              <a:off x="2492825" y="1391920"/>
              <a:ext cx="1469573" cy="1960880"/>
            </a:xfrm>
            <a:prstGeom prst="bentUpArrow">
              <a:avLst>
                <a:gd name="adj1" fmla="val 13260"/>
                <a:gd name="adj2" fmla="val 17573"/>
                <a:gd name="adj3" fmla="val 19641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8" name="Group 24"/>
          <p:cNvGrpSpPr/>
          <p:nvPr/>
        </p:nvGrpSpPr>
        <p:grpSpPr>
          <a:xfrm>
            <a:off x="3200400" y="2438400"/>
            <a:ext cx="3276600" cy="1104900"/>
            <a:chOff x="3200400" y="2362200"/>
            <a:chExt cx="3276600" cy="1104900"/>
          </a:xfrm>
        </p:grpSpPr>
        <p:pic>
          <p:nvPicPr>
            <p:cNvPr id="6" name="Picture 5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2900" y="2362200"/>
              <a:ext cx="1104900" cy="1104900"/>
            </a:xfrm>
            <a:prstGeom prst="rect">
              <a:avLst/>
            </a:prstGeom>
          </p:spPr>
        </p:pic>
        <p:pic>
          <p:nvPicPr>
            <p:cNvPr id="10" name="Picture 9" descr="dbpedia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0315" y="2590800"/>
              <a:ext cx="1416685" cy="876300"/>
            </a:xfrm>
            <a:prstGeom prst="rect">
              <a:avLst/>
            </a:prstGeom>
          </p:spPr>
        </p:pic>
        <p:sp>
          <p:nvSpPr>
            <p:cNvPr id="21" name="Bent-Up Arrow 20"/>
            <p:cNvSpPr/>
            <p:nvPr/>
          </p:nvSpPr>
          <p:spPr bwMode="auto">
            <a:xfrm rot="10800000">
              <a:off x="3200400" y="255270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9" name="Group 25"/>
          <p:cNvGrpSpPr/>
          <p:nvPr/>
        </p:nvGrpSpPr>
        <p:grpSpPr>
          <a:xfrm>
            <a:off x="3115310" y="3962400"/>
            <a:ext cx="3056890" cy="1371600"/>
            <a:chOff x="3115310" y="3886200"/>
            <a:chExt cx="3056890" cy="1371600"/>
          </a:xfrm>
        </p:grpSpPr>
        <p:pic>
          <p:nvPicPr>
            <p:cNvPr id="5" name="Picture 4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4851400"/>
              <a:ext cx="1045029" cy="406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Bent-Up Arrow 21"/>
            <p:cNvSpPr/>
            <p:nvPr/>
          </p:nvSpPr>
          <p:spPr bwMode="auto">
            <a:xfrm rot="5400000">
              <a:off x="3048000" y="441071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pic>
        <p:nvPicPr>
          <p:cNvPr id="27" name="Picture 26" descr="XSPARQL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278" y="3595689"/>
            <a:ext cx="960241" cy="595311"/>
          </a:xfrm>
          <a:prstGeom prst="rect">
            <a:avLst/>
          </a:prstGeom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Output: KML XML format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66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5040312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xmlns</a:t>
            </a: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="http://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www.opengis.net</a:t>
            </a: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/kml/2.2"&gt;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&lt;Document&gt;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Placemark</a:t>
            </a: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   &lt;name&gt;Hometown of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Nightwish</a:t>
            </a: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&lt;/name&gt;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   &lt;Point&gt;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      &lt;coordinates&gt;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        30.15,62.1,0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      &lt;/coordinates&gt;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   &lt;/Point&gt;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     &lt;/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Placemark</a:t>
            </a: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 &lt;/Document&gt;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&lt;/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486400" y="1752599"/>
            <a:ext cx="3505200" cy="2661523"/>
          </a:xfrm>
          <a:prstGeom prst="roundRect">
            <a:avLst/>
          </a:prstGeom>
          <a:solidFill>
            <a:srgbClr val="00800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KML format: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52400" y="1760220"/>
            <a:ext cx="4865687" cy="52578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Rounded Rectangle 10"/>
          <p:cNvSpPr/>
          <p:nvPr/>
        </p:nvSpPr>
        <p:spPr bwMode="auto">
          <a:xfrm>
            <a:off x="217488" y="3962400"/>
            <a:ext cx="4865687" cy="5334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TextBox 8"/>
          <p:cNvSpPr txBox="1"/>
          <p:nvPr/>
        </p:nvSpPr>
        <p:spPr>
          <a:xfrm>
            <a:off x="5638800" y="21730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 root element: “</a:t>
            </a:r>
            <a:r>
              <a:rPr lang="en-US" sz="1800" dirty="0" err="1" smtClean="0">
                <a:solidFill>
                  <a:srgbClr val="000000"/>
                </a:solidFill>
                <a:latin typeface="Lucida Sans"/>
              </a:rPr>
              <a:t>kml</a:t>
            </a: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”, then “Document”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2743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 sequence of “</a:t>
            </a:r>
            <a:r>
              <a:rPr lang="en-US" sz="1800" dirty="0" err="1" smtClean="0">
                <a:solidFill>
                  <a:srgbClr val="000000"/>
                </a:solidFill>
                <a:latin typeface="Lucida Sans"/>
              </a:rPr>
              <a:t>Placemark</a:t>
            </a: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8800" y="305966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 Each “</a:t>
            </a:r>
            <a:r>
              <a:rPr lang="en-US" sz="1800" dirty="0" err="1" smtClean="0">
                <a:solidFill>
                  <a:srgbClr val="000000"/>
                </a:solidFill>
                <a:latin typeface="Lucida Sans"/>
              </a:rPr>
              <a:t>Placemark</a:t>
            </a: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” contains: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 “Name” element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38800" y="3657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 “Point” element with the “coordinates”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28601" y="2286000"/>
            <a:ext cx="4865687" cy="16764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2" name="Rounded Rectangle 31"/>
          <p:cNvSpPr/>
          <p:nvPr/>
        </p:nvSpPr>
        <p:spPr bwMode="auto">
          <a:xfrm>
            <a:off x="217488" y="2446020"/>
            <a:ext cx="4865687" cy="29718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3" name="Rounded Rectangle 32"/>
          <p:cNvSpPr/>
          <p:nvPr/>
        </p:nvSpPr>
        <p:spPr bwMode="auto">
          <a:xfrm>
            <a:off x="217488" y="2694801"/>
            <a:ext cx="4865687" cy="1038999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8" grpId="0"/>
      <p:bldP spid="3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68313" y="1588532"/>
            <a:ext cx="8265115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dbprop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/property/&gt;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&gt;&lt;Document&gt;{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let $doc := "http://ws.audioscrobbler.com/2.0/?method=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user.gettopartists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”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for $artist in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doc($doc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)//artist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return let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artistName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:=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fn:data($artist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//name)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let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uri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:=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fn:concat("http://dbpedia.org/resource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/",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artistName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for $origin from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uri</a:t>
            </a: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where { []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dbprop:origin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$origin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return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let $hometown :=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fn:concat("http://api.geonames.org/search?type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rdf&amp;q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=",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     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fn:encode-for-uri($origin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for * from $hometown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where { [] wgs84_pos:lat $lat; wgs84_pos:long $long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limit 1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return 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Placemark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&lt;name&gt;{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fn:concat("Hometown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of ",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artistName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)}&lt;/name&gt;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&lt;Point&gt;&lt;coordinates&gt;{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fn:concat($long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, ",", $lat, ",0")}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&lt;/coordinates&gt;&lt;/Point&gt;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&lt;/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Placemark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}&lt;/Document&gt;&lt;/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Putting it all together</a:t>
            </a:r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67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1219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8000"/>
                </a:solidFill>
                <a:latin typeface="Lucida Sans"/>
              </a:rPr>
              <a:t>Query: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Display top artists origin in a map</a:t>
            </a:r>
            <a:endParaRPr lang="en-US" sz="1400" dirty="0">
              <a:solidFill>
                <a:srgbClr val="000000"/>
              </a:solidFill>
              <a:latin typeface="Lucida Sans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7260771" y="1828800"/>
            <a:ext cx="1654629" cy="438087"/>
            <a:chOff x="3984171" y="1295400"/>
            <a:chExt cx="2734129" cy="723900"/>
          </a:xfrm>
        </p:grpSpPr>
        <p:pic>
          <p:nvPicPr>
            <p:cNvPr id="24" name="Picture 23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4171" y="1295400"/>
              <a:ext cx="1045029" cy="406400"/>
            </a:xfrm>
            <a:prstGeom prst="rect">
              <a:avLst/>
            </a:prstGeom>
          </p:spPr>
        </p:pic>
        <p:pic>
          <p:nvPicPr>
            <p:cNvPr id="25" name="Picture 24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447800"/>
              <a:ext cx="1841500" cy="571500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 bwMode="auto">
          <a:xfrm>
            <a:off x="544513" y="2293620"/>
            <a:ext cx="8047655" cy="44958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4" name="Rounded Rectangle 33"/>
          <p:cNvSpPr/>
          <p:nvPr/>
        </p:nvSpPr>
        <p:spPr bwMode="auto">
          <a:xfrm>
            <a:off x="533400" y="2903220"/>
            <a:ext cx="8058768" cy="67818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4" name="Group 28"/>
          <p:cNvGrpSpPr/>
          <p:nvPr/>
        </p:nvGrpSpPr>
        <p:grpSpPr>
          <a:xfrm>
            <a:off x="7753967" y="2514600"/>
            <a:ext cx="1390033" cy="1066800"/>
            <a:chOff x="4152900" y="2362200"/>
            <a:chExt cx="1832315" cy="1406237"/>
          </a:xfrm>
        </p:grpSpPr>
        <p:pic>
          <p:nvPicPr>
            <p:cNvPr id="27" name="Picture 26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2900" y="2362200"/>
              <a:ext cx="1104900" cy="1104900"/>
            </a:xfrm>
            <a:prstGeom prst="rect">
              <a:avLst/>
            </a:prstGeom>
          </p:spPr>
        </p:pic>
        <p:pic>
          <p:nvPicPr>
            <p:cNvPr id="28" name="Picture 27" descr="dbpedia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8532" y="2892137"/>
              <a:ext cx="1416683" cy="876300"/>
            </a:xfrm>
            <a:prstGeom prst="rect">
              <a:avLst/>
            </a:prstGeom>
          </p:spPr>
        </p:pic>
      </p:grpSp>
      <p:sp>
        <p:nvSpPr>
          <p:cNvPr id="35" name="Rounded Rectangle 34"/>
          <p:cNvSpPr/>
          <p:nvPr/>
        </p:nvSpPr>
        <p:spPr bwMode="auto">
          <a:xfrm>
            <a:off x="533400" y="3733800"/>
            <a:ext cx="8058768" cy="11430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6" name="Rounded Rectangle 35"/>
          <p:cNvSpPr/>
          <p:nvPr/>
        </p:nvSpPr>
        <p:spPr bwMode="auto">
          <a:xfrm>
            <a:off x="533400" y="4876800"/>
            <a:ext cx="8058768" cy="1066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5" name="Group 31"/>
          <p:cNvGrpSpPr/>
          <p:nvPr/>
        </p:nvGrpSpPr>
        <p:grpSpPr>
          <a:xfrm>
            <a:off x="7292375" y="4724399"/>
            <a:ext cx="1546826" cy="1109542"/>
            <a:chOff x="4432021" y="3886200"/>
            <a:chExt cx="1740179" cy="1248235"/>
          </a:xfrm>
        </p:grpSpPr>
        <p:pic>
          <p:nvPicPr>
            <p:cNvPr id="30" name="Picture 29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2021" y="4851400"/>
              <a:ext cx="727809" cy="28303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ounded Rectangle 21"/>
          <p:cNvSpPr/>
          <p:nvPr/>
        </p:nvSpPr>
        <p:spPr bwMode="auto">
          <a:xfrm>
            <a:off x="533400" y="2057400"/>
            <a:ext cx="8047655" cy="279836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7" name="Rounded Rectangle 36"/>
          <p:cNvSpPr/>
          <p:nvPr/>
        </p:nvSpPr>
        <p:spPr bwMode="auto">
          <a:xfrm>
            <a:off x="533400" y="5892364"/>
            <a:ext cx="8047655" cy="279836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7" name="Group 43"/>
          <p:cNvGrpSpPr/>
          <p:nvPr/>
        </p:nvGrpSpPr>
        <p:grpSpPr>
          <a:xfrm>
            <a:off x="6677025" y="4033504"/>
            <a:ext cx="2085975" cy="944896"/>
            <a:chOff x="4695825" y="3881104"/>
            <a:chExt cx="2085975" cy="944896"/>
          </a:xfrm>
        </p:grpSpPr>
        <p:pic>
          <p:nvPicPr>
            <p:cNvPr id="46" name="Picture 45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5825" y="4013200"/>
              <a:ext cx="812800" cy="812800"/>
            </a:xfrm>
            <a:prstGeom prst="rect">
              <a:avLst/>
            </a:prstGeom>
          </p:spPr>
        </p:pic>
        <p:pic>
          <p:nvPicPr>
            <p:cNvPr id="45" name="Picture 44" descr="geonames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15980" y="3881104"/>
              <a:ext cx="1765820" cy="386096"/>
            </a:xfrm>
            <a:prstGeom prst="rect">
              <a:avLst/>
            </a:prstGeom>
          </p:spPr>
        </p:pic>
      </p:grpSp>
      <p:sp>
        <p:nvSpPr>
          <p:cNvPr id="32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Last, but not least: </a:t>
            </a:r>
            <a:r>
              <a:rPr lang="de-DE" dirty="0" err="1" smtClean="0"/>
              <a:t>Consuming</a:t>
            </a:r>
            <a:r>
              <a:rPr lang="de-DE" dirty="0" smtClean="0"/>
              <a:t> JSON </a:t>
            </a:r>
            <a:r>
              <a:rPr lang="de-DE" dirty="0" err="1" smtClean="0"/>
              <a:t>with</a:t>
            </a:r>
            <a:r>
              <a:rPr lang="de-DE" dirty="0" smtClean="0"/>
              <a:t> XSPARQL: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XSPARQL </a:t>
            </a:r>
            <a:r>
              <a:rPr lang="de-DE" sz="2400" dirty="0" err="1" smtClean="0"/>
              <a:t>can</a:t>
            </a:r>
            <a:r>
              <a:rPr lang="de-DE" sz="2400" dirty="0" smtClean="0"/>
              <a:t> handle JSON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transforming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a </a:t>
            </a:r>
            <a:r>
              <a:rPr lang="de-DE" sz="2400" dirty="0" err="1" smtClean="0"/>
              <a:t>canonical</a:t>
            </a:r>
            <a:r>
              <a:rPr lang="de-DE" sz="2400" dirty="0" smtClean="0"/>
              <a:t> XML </a:t>
            </a:r>
            <a:r>
              <a:rPr lang="de-DE" sz="2400" dirty="0" err="1" smtClean="0"/>
              <a:t>format</a:t>
            </a:r>
            <a:r>
              <a:rPr lang="de-DE" sz="2400" dirty="0"/>
              <a:t> </a:t>
            </a:r>
            <a:r>
              <a:rPr lang="de-DE" sz="2400" dirty="0" err="1" smtClean="0"/>
              <a:t>using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custom</a:t>
            </a:r>
            <a:r>
              <a:rPr lang="de-DE" sz="2400" dirty="0" smtClean="0"/>
              <a:t> XSPARQL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:</a:t>
            </a:r>
          </a:p>
          <a:p>
            <a:pPr marL="400050" lvl="1" indent="0">
              <a:buNone/>
            </a:pPr>
            <a:r>
              <a:rPr lang="de-DE" sz="2000" dirty="0" smtClean="0">
                <a:latin typeface="Courier New"/>
                <a:cs typeface="Courier New"/>
              </a:rPr>
              <a:t>		</a:t>
            </a:r>
          </a:p>
          <a:p>
            <a:pPr marL="400050" lvl="1" indent="0">
              <a:buNone/>
            </a:pPr>
            <a:r>
              <a:rPr lang="de-DE" sz="2000" dirty="0">
                <a:latin typeface="Courier New"/>
                <a:cs typeface="Courier New"/>
              </a:rPr>
              <a:t>	</a:t>
            </a:r>
            <a:r>
              <a:rPr lang="de-DE" sz="2000" dirty="0" smtClean="0">
                <a:latin typeface="Courier New"/>
                <a:cs typeface="Courier New"/>
              </a:rPr>
              <a:t>		</a:t>
            </a:r>
            <a:r>
              <a:rPr lang="de-DE" sz="2000" dirty="0" err="1" smtClean="0">
                <a:latin typeface="Courier New"/>
                <a:cs typeface="Courier New"/>
              </a:rPr>
              <a:t>xsparql:json</a:t>
            </a:r>
            <a:r>
              <a:rPr lang="de-DE" sz="2000" dirty="0" smtClean="0">
                <a:latin typeface="Courier New"/>
                <a:cs typeface="Courier New"/>
              </a:rPr>
              <a:t>–</a:t>
            </a:r>
            <a:r>
              <a:rPr lang="de-DE" sz="2000" dirty="0" err="1" smtClean="0">
                <a:latin typeface="Courier New"/>
                <a:cs typeface="Courier New"/>
              </a:rPr>
              <a:t>doc</a:t>
            </a:r>
            <a:r>
              <a:rPr lang="de-DE" sz="2000" dirty="0" smtClean="0">
                <a:latin typeface="Courier New"/>
                <a:cs typeface="Courier New"/>
              </a:rPr>
              <a:t>( </a:t>
            </a:r>
            <a:r>
              <a:rPr lang="de-DE" sz="2000" i="1" dirty="0" smtClean="0">
                <a:latin typeface="Courier New"/>
                <a:cs typeface="Courier New"/>
              </a:rPr>
              <a:t>URI-</a:t>
            </a:r>
            <a:r>
              <a:rPr lang="de-DE" sz="2000" i="1" dirty="0" err="1" smtClean="0">
                <a:latin typeface="Courier New"/>
                <a:cs typeface="Courier New"/>
              </a:rPr>
              <a:t>to</a:t>
            </a:r>
            <a:r>
              <a:rPr lang="de-DE" sz="2000" i="1" dirty="0" smtClean="0">
                <a:latin typeface="Courier New"/>
                <a:cs typeface="Courier New"/>
              </a:rPr>
              <a:t>-</a:t>
            </a:r>
            <a:r>
              <a:rPr lang="de-DE" sz="2000" i="1" dirty="0" err="1" smtClean="0">
                <a:latin typeface="Courier New"/>
                <a:cs typeface="Courier New"/>
              </a:rPr>
              <a:t>json</a:t>
            </a:r>
            <a:r>
              <a:rPr lang="de-DE" sz="2000" i="1" dirty="0" smtClean="0">
                <a:latin typeface="Courier New"/>
                <a:cs typeface="Courier New"/>
              </a:rPr>
              <a:t>-file</a:t>
            </a:r>
            <a:r>
              <a:rPr lang="de-DE" sz="2000" dirty="0" smtClean="0">
                <a:latin typeface="Courier New"/>
                <a:cs typeface="Courier New"/>
              </a:rPr>
              <a:t> )</a:t>
            </a:r>
          </a:p>
          <a:p>
            <a:pPr marL="400050" lvl="1" indent="0">
              <a:buNone/>
            </a:pPr>
            <a:endParaRPr lang="de-DE" sz="1800" dirty="0" smtClean="0">
              <a:latin typeface="Courier New"/>
              <a:cs typeface="Courier New"/>
            </a:endParaRPr>
          </a:p>
          <a:p>
            <a:r>
              <a:rPr lang="de-DE" sz="2400" dirty="0" err="1"/>
              <a:t>Example</a:t>
            </a:r>
            <a:r>
              <a:rPr lang="de-DE" sz="2400" dirty="0" smtClean="0"/>
              <a:t>: </a:t>
            </a:r>
            <a:r>
              <a:rPr lang="de-DE" sz="2400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err="1"/>
              <a:t>n</a:t>
            </a:r>
            <a:r>
              <a:rPr lang="de-DE" sz="2400" dirty="0" err="1" smtClean="0"/>
              <a:t>ames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bands</a:t>
            </a:r>
            <a:r>
              <a:rPr lang="de-DE" sz="2400" dirty="0" smtClean="0"/>
              <a:t> </a:t>
            </a:r>
            <a:r>
              <a:rPr lang="de-DE" sz="2400" dirty="0" err="1" smtClean="0"/>
              <a:t>user</a:t>
            </a:r>
            <a:r>
              <a:rPr lang="de-DE" sz="2400" dirty="0" smtClean="0"/>
              <a:t> </a:t>
            </a:r>
            <a:r>
              <a:rPr lang="de-DE" sz="2400" dirty="0" err="1" smtClean="0"/>
              <a:t>jacktrades</a:t>
            </a:r>
            <a:r>
              <a:rPr lang="de-DE" sz="2400" dirty="0" smtClean="0"/>
              <a:t> </a:t>
            </a:r>
            <a:r>
              <a:rPr lang="de-DE" sz="2400" dirty="0" err="1" smtClean="0"/>
              <a:t>likes</a:t>
            </a:r>
            <a:r>
              <a:rPr lang="de-DE" sz="2400" dirty="0" smtClean="0"/>
              <a:t> </a:t>
            </a:r>
            <a:r>
              <a:rPr lang="de-DE" sz="2400" dirty="0" err="1" smtClean="0"/>
              <a:t>fromlastfm</a:t>
            </a:r>
            <a:r>
              <a:rPr lang="de-DE" sz="2400" dirty="0" smtClean="0"/>
              <a:t> (</a:t>
            </a:r>
            <a:r>
              <a:rPr lang="de-DE" sz="2400" dirty="0" err="1" smtClean="0"/>
              <a:t>json</a:t>
            </a:r>
            <a:r>
              <a:rPr lang="de-DE" sz="2400" dirty="0" smtClean="0"/>
              <a:t>):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395537" y="4581128"/>
            <a:ext cx="8424936" cy="181588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Courier New"/>
                <a:cs typeface="Courier New"/>
              </a:rPr>
              <a:t>declare</a:t>
            </a:r>
            <a:r>
              <a:rPr lang="de-DE" sz="1400" dirty="0">
                <a:latin typeface="Courier New"/>
                <a:cs typeface="Courier New"/>
              </a:rPr>
              <a:t> </a:t>
            </a:r>
            <a:r>
              <a:rPr lang="de-DE" sz="1400" dirty="0" err="1">
                <a:latin typeface="Courier New"/>
                <a:cs typeface="Courier New"/>
              </a:rPr>
              <a:t>namespace</a:t>
            </a:r>
            <a:r>
              <a:rPr lang="de-DE" sz="1400" dirty="0">
                <a:latin typeface="Courier New"/>
                <a:cs typeface="Courier New"/>
              </a:rPr>
              <a:t> </a:t>
            </a:r>
            <a:r>
              <a:rPr lang="de-DE" sz="1400" dirty="0" err="1">
                <a:latin typeface="Courier New"/>
                <a:cs typeface="Courier New"/>
              </a:rPr>
              <a:t>rdfs</a:t>
            </a:r>
            <a:r>
              <a:rPr lang="de-DE" sz="1400" dirty="0">
                <a:latin typeface="Courier New"/>
                <a:cs typeface="Courier New"/>
              </a:rPr>
              <a:t>="http://www.w3.org/2000/01/</a:t>
            </a:r>
            <a:r>
              <a:rPr lang="de-DE" sz="1400" dirty="0" err="1">
                <a:latin typeface="Courier New"/>
                <a:cs typeface="Courier New"/>
              </a:rPr>
              <a:t>rdf</a:t>
            </a:r>
            <a:r>
              <a:rPr lang="de-DE" sz="1400" dirty="0">
                <a:latin typeface="Courier New"/>
                <a:cs typeface="Courier New"/>
              </a:rPr>
              <a:t>-schema#";</a:t>
            </a:r>
          </a:p>
          <a:p>
            <a:endParaRPr lang="de-DE" sz="1400" dirty="0">
              <a:latin typeface="Courier New"/>
              <a:cs typeface="Courier New"/>
            </a:endParaRPr>
          </a:p>
          <a:p>
            <a:r>
              <a:rPr lang="de-DE" sz="1400" dirty="0" err="1">
                <a:latin typeface="Courier New"/>
                <a:cs typeface="Courier New"/>
              </a:rPr>
              <a:t>for</a:t>
            </a:r>
            <a:r>
              <a:rPr lang="de-DE" sz="1400" dirty="0">
                <a:latin typeface="Courier New"/>
                <a:cs typeface="Courier New"/>
              </a:rPr>
              <a:t> $m in </a:t>
            </a:r>
            <a:r>
              <a:rPr lang="de-DE" sz="1400" dirty="0" err="1">
                <a:latin typeface="Courier New"/>
                <a:cs typeface="Courier New"/>
              </a:rPr>
              <a:t>xsparql:json-doc</a:t>
            </a:r>
            <a:r>
              <a:rPr lang="de-DE" sz="1400" dirty="0">
                <a:latin typeface="Courier New"/>
                <a:cs typeface="Courier New"/>
              </a:rPr>
              <a:t>("</a:t>
            </a:r>
            <a:r>
              <a:rPr lang="de-DE" sz="1400" dirty="0" smtClean="0">
                <a:latin typeface="Courier New"/>
                <a:cs typeface="Courier New"/>
              </a:rPr>
              <a:t>http:</a:t>
            </a:r>
            <a:r>
              <a:rPr lang="de-DE" sz="1400" dirty="0">
                <a:latin typeface="Courier New"/>
                <a:cs typeface="Courier New"/>
              </a:rPr>
              <a:t>/</a:t>
            </a:r>
            <a:r>
              <a:rPr lang="de-DE" sz="1400" dirty="0" smtClean="0">
                <a:latin typeface="Courier New"/>
                <a:cs typeface="Courier New"/>
              </a:rPr>
              <a:t>/</a:t>
            </a:r>
            <a:r>
              <a:rPr lang="de-DE" sz="1400" dirty="0" err="1" smtClean="0">
                <a:latin typeface="Courier New"/>
                <a:cs typeface="Courier New"/>
              </a:rPr>
              <a:t>polleres.net</a:t>
            </a:r>
            <a:r>
              <a:rPr lang="de-DE" sz="1400" dirty="0" smtClean="0">
                <a:latin typeface="Courier New"/>
                <a:cs typeface="Courier New"/>
              </a:rPr>
              <a:t>/</a:t>
            </a:r>
            <a:r>
              <a:rPr lang="de-DE" sz="1400" dirty="0">
                <a:latin typeface="Courier New"/>
                <a:cs typeface="Courier New"/>
              </a:rPr>
              <a:t>20140826xsparql_st.etienne/</a:t>
            </a:r>
            <a:r>
              <a:rPr lang="de-DE" sz="1400" dirty="0" err="1">
                <a:latin typeface="Courier New"/>
                <a:cs typeface="Courier New"/>
              </a:rPr>
              <a:t>xsparql</a:t>
            </a:r>
            <a:r>
              <a:rPr lang="de-DE" sz="1400" dirty="0">
                <a:latin typeface="Courier New"/>
                <a:cs typeface="Courier New"/>
              </a:rPr>
              <a:t>/</a:t>
            </a:r>
            <a:r>
              <a:rPr lang="de-DE" sz="1400" dirty="0" err="1">
                <a:latin typeface="Courier New"/>
                <a:cs typeface="Courier New"/>
              </a:rPr>
              <a:t>lastfm_user_sample.json</a:t>
            </a:r>
            <a:r>
              <a:rPr lang="de-DE" sz="1400" dirty="0">
                <a:latin typeface="Courier New"/>
                <a:cs typeface="Courier New"/>
              </a:rPr>
              <a:t>")//</a:t>
            </a:r>
            <a:r>
              <a:rPr lang="de-DE" sz="1400" dirty="0" err="1">
                <a:latin typeface="Courier New"/>
                <a:cs typeface="Courier New"/>
              </a:rPr>
              <a:t>artist</a:t>
            </a:r>
            <a:endParaRPr lang="de-DE" sz="1400" dirty="0">
              <a:latin typeface="Courier New"/>
              <a:cs typeface="Courier New"/>
            </a:endParaRPr>
          </a:p>
          <a:p>
            <a:endParaRPr lang="de-DE" sz="1400" dirty="0" smtClean="0">
              <a:latin typeface="Courier New"/>
              <a:cs typeface="Courier New"/>
            </a:endParaRPr>
          </a:p>
          <a:p>
            <a:r>
              <a:rPr lang="de-DE" sz="1400" dirty="0" err="1" smtClean="0">
                <a:latin typeface="Courier New"/>
                <a:cs typeface="Courier New"/>
              </a:rPr>
              <a:t>return</a:t>
            </a:r>
            <a:r>
              <a:rPr lang="de-DE" sz="1400" dirty="0" smtClean="0">
                <a:latin typeface="Courier New"/>
                <a:cs typeface="Courier New"/>
              </a:rPr>
              <a:t> </a:t>
            </a:r>
            <a:r>
              <a:rPr lang="de-DE" sz="1400" dirty="0">
                <a:latin typeface="Courier New"/>
                <a:cs typeface="Courier New"/>
              </a:rPr>
              <a:t>$m//</a:t>
            </a:r>
            <a:r>
              <a:rPr lang="de-DE" sz="1400" dirty="0" err="1">
                <a:latin typeface="Courier New"/>
                <a:cs typeface="Courier New"/>
              </a:rPr>
              <a:t>name</a:t>
            </a:r>
            <a:endParaRPr lang="de-DE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3793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Producing</a:t>
            </a:r>
            <a:r>
              <a:rPr lang="de-DE" dirty="0" smtClean="0"/>
              <a:t> </a:t>
            </a:r>
            <a:r>
              <a:rPr lang="de-DE" dirty="0" err="1" smtClean="0"/>
              <a:t>Json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XSPARQL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syntactic</a:t>
            </a:r>
            <a:r>
              <a:rPr lang="de-DE" dirty="0" smtClean="0"/>
              <a:t> </a:t>
            </a:r>
            <a:r>
              <a:rPr lang="de-DE" dirty="0" err="1" smtClean="0"/>
              <a:t>sugar</a:t>
            </a:r>
            <a:r>
              <a:rPr lang="de-DE" dirty="0" smtClean="0"/>
              <a:t> </a:t>
            </a:r>
            <a:r>
              <a:rPr lang="de-DE" dirty="0" err="1" smtClean="0"/>
              <a:t>specifically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, but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"</a:t>
            </a:r>
            <a:r>
              <a:rPr lang="de-DE" dirty="0" err="1" smtClean="0"/>
              <a:t>onboard</a:t>
            </a:r>
            <a:r>
              <a:rPr lang="de-DE" dirty="0" smtClean="0"/>
              <a:t>" </a:t>
            </a:r>
            <a:r>
              <a:rPr lang="de-DE" dirty="0" err="1" smtClean="0"/>
              <a:t>means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Xquery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XSPARQL</a:t>
            </a:r>
          </a:p>
          <a:p>
            <a:pPr marL="457200" lvl="1" indent="0">
              <a:buNone/>
            </a:pPr>
            <a:r>
              <a:rPr lang="de-DE" sz="2000" dirty="0">
                <a:latin typeface="Courier New"/>
                <a:cs typeface="Courier New"/>
              </a:rPr>
              <a:t>	</a:t>
            </a:r>
            <a:r>
              <a:rPr lang="de-DE" sz="2000" dirty="0" err="1" smtClean="0">
                <a:latin typeface="Courier New"/>
                <a:cs typeface="Courier New"/>
              </a:rPr>
              <a:t>x</a:t>
            </a:r>
            <a:r>
              <a:rPr lang="de-DE" sz="2000" dirty="0" err="1" smtClean="0">
                <a:latin typeface="Courier New"/>
                <a:cs typeface="Courier New"/>
              </a:rPr>
              <a:t>sparql:isBlank</a:t>
            </a:r>
            <a:r>
              <a:rPr lang="de-DE" sz="2000" dirty="0" smtClean="0">
                <a:latin typeface="Courier New"/>
                <a:cs typeface="Courier New"/>
              </a:rPr>
              <a:t>()</a:t>
            </a:r>
          </a:p>
          <a:p>
            <a:pPr marL="457200" lvl="1" indent="0">
              <a:buNone/>
            </a:pPr>
            <a:r>
              <a:rPr lang="de-DE" sz="2000" dirty="0">
                <a:latin typeface="Courier New"/>
                <a:cs typeface="Courier New"/>
              </a:rPr>
              <a:t>	</a:t>
            </a:r>
            <a:r>
              <a:rPr lang="de-DE" sz="2000" dirty="0" err="1" smtClean="0">
                <a:latin typeface="Courier New"/>
                <a:cs typeface="Courier New"/>
              </a:rPr>
              <a:t>xsparql:isIRI</a:t>
            </a:r>
            <a:r>
              <a:rPr lang="de-DE" sz="2000" dirty="0" smtClean="0">
                <a:latin typeface="Courier New"/>
                <a:cs typeface="Courier New"/>
              </a:rPr>
              <a:t>()</a:t>
            </a:r>
          </a:p>
          <a:p>
            <a:pPr marL="457200" lvl="1" indent="0">
              <a:buNone/>
            </a:pPr>
            <a:r>
              <a:rPr lang="de-DE" sz="2000" dirty="0">
                <a:latin typeface="Courier New"/>
                <a:cs typeface="Courier New"/>
              </a:rPr>
              <a:t>	</a:t>
            </a:r>
            <a:r>
              <a:rPr lang="de-DE" sz="2000" dirty="0" err="1" smtClean="0">
                <a:latin typeface="Courier New"/>
                <a:cs typeface="Courier New"/>
              </a:rPr>
              <a:t>xsparql:isLiteral</a:t>
            </a:r>
            <a:r>
              <a:rPr lang="de-DE" sz="2000" dirty="0" smtClean="0">
                <a:latin typeface="Courier New"/>
                <a:cs typeface="Courier New"/>
              </a:rPr>
              <a:t>(</a:t>
            </a:r>
            <a:r>
              <a:rPr lang="de-DE" sz="2000" dirty="0">
                <a:latin typeface="Courier New"/>
                <a:cs typeface="Courier New"/>
              </a:rPr>
              <a:t>)</a:t>
            </a:r>
          </a:p>
          <a:p>
            <a:endParaRPr lang="de-DE" dirty="0"/>
          </a:p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convert</a:t>
            </a:r>
            <a:r>
              <a:rPr lang="de-DE" dirty="0" smtClean="0"/>
              <a:t> RDF </a:t>
            </a:r>
            <a:r>
              <a:rPr lang="de-DE" dirty="0" err="1" smtClean="0"/>
              <a:t>to</a:t>
            </a:r>
            <a:r>
              <a:rPr lang="de-DE" dirty="0" smtClean="0"/>
              <a:t> JSON-LD: </a:t>
            </a:r>
          </a:p>
          <a:p>
            <a:r>
              <a:rPr lang="de-DE" dirty="0" smtClean="0">
                <a:hlinkClick r:id="rId2"/>
              </a:rPr>
              <a:t>http:www.polleres.net/</a:t>
            </a:r>
            <a:r>
              <a:rPr lang="de-DE" dirty="0">
                <a:hlinkClick r:id="rId2"/>
              </a:rPr>
              <a:t>20140826xsparql_st.etienne/xsparql/query1_json-</a:t>
            </a:r>
            <a:r>
              <a:rPr lang="de-DE" dirty="0" smtClean="0">
                <a:hlinkClick r:id="rId2"/>
              </a:rPr>
              <a:t>ld.xsparql</a:t>
            </a:r>
            <a:r>
              <a:rPr lang="de-DE" dirty="0" smtClean="0"/>
              <a:t>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8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8064698" cy="361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RDF, XML &amp; JSON: one Web of data – various formats</a:t>
            </a:r>
            <a:endParaRPr lang="en-US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16" descr="Picture 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138" y="962025"/>
            <a:ext cx="281146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3429000"/>
            <a:ext cx="20240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334000"/>
            <a:ext cx="538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5334000"/>
            <a:ext cx="52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2895600"/>
            <a:ext cx="927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819400"/>
            <a:ext cx="9556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024563" y="2971800"/>
            <a:ext cx="2205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&lt;XML/&gt;</a:t>
            </a:r>
            <a:endParaRPr lang="en-US" sz="440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43600" y="3962400"/>
            <a:ext cx="1685925" cy="461963"/>
          </a:xfrm>
          <a:prstGeom prst="rect">
            <a:avLst/>
          </a:prstGeom>
          <a:solidFill>
            <a:srgbClr val="3366FF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SOAP/WSDL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899150" y="2514600"/>
            <a:ext cx="65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RSS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388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7924800" y="2133600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HTML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743200" y="3352800"/>
            <a:ext cx="2286000" cy="1905000"/>
            <a:chOff x="2743200" y="3352800"/>
            <a:chExt cx="2286000" cy="1905000"/>
          </a:xfrm>
        </p:grpSpPr>
        <p:sp>
          <p:nvSpPr>
            <p:cNvPr id="18" name="Bent Arrow 17"/>
            <p:cNvSpPr/>
            <p:nvPr/>
          </p:nvSpPr>
          <p:spPr bwMode="auto">
            <a:xfrm rot="16200000" flipV="1">
              <a:off x="2705100" y="3390900"/>
              <a:ext cx="1905000" cy="1828800"/>
            </a:xfrm>
            <a:prstGeom prst="bentArrow">
              <a:avLst>
                <a:gd name="adj1" fmla="val 12060"/>
                <a:gd name="adj2" fmla="val 16750"/>
                <a:gd name="adj3" fmla="val 26406"/>
                <a:gd name="adj4" fmla="val 24998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02013" y="4038600"/>
              <a:ext cx="1627187" cy="52387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</a:rPr>
                <a:t>SPARQL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3124200" y="1447800"/>
            <a:ext cx="2514600" cy="1676400"/>
            <a:chOff x="3124200" y="1447800"/>
            <a:chExt cx="2514600" cy="1676400"/>
          </a:xfrm>
        </p:grpSpPr>
        <p:sp>
          <p:nvSpPr>
            <p:cNvPr id="21" name="Bent Arrow 20"/>
            <p:cNvSpPr/>
            <p:nvPr/>
          </p:nvSpPr>
          <p:spPr bwMode="auto">
            <a:xfrm rot="5400000" flipV="1">
              <a:off x="3962400" y="1447800"/>
              <a:ext cx="1676400" cy="1676400"/>
            </a:xfrm>
            <a:prstGeom prst="bentArrow">
              <a:avLst>
                <a:gd name="adj1" fmla="val 12060"/>
                <a:gd name="adj2" fmla="val 16750"/>
                <a:gd name="adj3" fmla="val 26406"/>
                <a:gd name="adj4" fmla="val 24998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24200" y="1981200"/>
              <a:ext cx="2312988" cy="46196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8000"/>
                  </a:solidFill>
                </a:rPr>
                <a:t>XSLT/XQuery</a:t>
              </a:r>
            </a:p>
          </p:txBody>
        </p:sp>
      </p:grpSp>
      <p:sp>
        <p:nvSpPr>
          <p:cNvPr id="23" name="Explosion 2 22"/>
          <p:cNvSpPr>
            <a:spLocks noChangeArrowheads="1"/>
          </p:cNvSpPr>
          <p:nvPr/>
        </p:nvSpPr>
        <p:spPr bwMode="auto">
          <a:xfrm>
            <a:off x="3657600" y="2895600"/>
            <a:ext cx="1219200" cy="609600"/>
          </a:xfrm>
          <a:prstGeom prst="irregularSeal2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Bild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0152" y="5301208"/>
            <a:ext cx="3060700" cy="533400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7776" y="5805264"/>
            <a:ext cx="2016224" cy="84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XSPARQL: Demo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70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05580"/>
            <a:ext cx="5434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Lucida Sans"/>
                <a:hlinkClick r:id="rId2"/>
              </a:rPr>
              <a:t>http://xsparql.deri.org/lastfm</a:t>
            </a:r>
            <a:r>
              <a:rPr lang="en-GB" sz="2800" dirty="0" smtClean="0">
                <a:solidFill>
                  <a:srgbClr val="000000"/>
                </a:solidFill>
                <a:latin typeface="Lucida Sans"/>
              </a:rPr>
              <a:t> </a:t>
            </a:r>
            <a:endParaRPr lang="en-GB" sz="2800" dirty="0">
              <a:solidFill>
                <a:srgbClr val="000000"/>
              </a:solidFill>
              <a:latin typeface="Lucida Sans"/>
            </a:endParaRPr>
          </a:p>
        </p:txBody>
      </p:sp>
      <p:pic>
        <p:nvPicPr>
          <p:cNvPr id="6" name="Picture 5" descr="lastfm-dem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718591"/>
            <a:ext cx="6261100" cy="5672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>
              <a:buNone/>
            </a:pPr>
            <a:r>
              <a:rPr lang="en-GB" sz="3600" dirty="0" smtClean="0"/>
              <a:t>XSPARQL: more examples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71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Convert FOAF to KML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72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0" y="1600200"/>
            <a:ext cx="42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RDF (FOAF) data representing your location … </a:t>
            </a:r>
            <a:r>
              <a:rPr lang="en-US" sz="1800" i="1" dirty="0" smtClean="0">
                <a:solidFill>
                  <a:srgbClr val="000000"/>
                </a:solidFill>
                <a:latin typeface="Lucida Sans"/>
              </a:rPr>
              <a:t>in different ways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Wingdings" charset="2"/>
              <a:buChar char="q"/>
            </a:pPr>
            <a:endParaRPr lang="en-US" sz="1800" dirty="0" smtClean="0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2910" y="39050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Show this information in a Google Map embedded in your webpage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Lucida Sans"/>
            </a:endParaRPr>
          </a:p>
        </p:txBody>
      </p:sp>
      <p:pic>
        <p:nvPicPr>
          <p:cNvPr id="14" name="Picture 13" descr="foa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611717"/>
            <a:ext cx="1511300" cy="814916"/>
          </a:xfrm>
          <a:prstGeom prst="rect">
            <a:avLst/>
          </a:prstGeom>
        </p:spPr>
      </p:pic>
      <p:grpSp>
        <p:nvGrpSpPr>
          <p:cNvPr id="3" name="Group 25"/>
          <p:cNvGrpSpPr/>
          <p:nvPr/>
        </p:nvGrpSpPr>
        <p:grpSpPr>
          <a:xfrm>
            <a:off x="4953000" y="3219271"/>
            <a:ext cx="2057400" cy="1371600"/>
            <a:chOff x="4114800" y="3886200"/>
            <a:chExt cx="2057400" cy="1371600"/>
          </a:xfrm>
        </p:grpSpPr>
        <p:pic>
          <p:nvPicPr>
            <p:cNvPr id="16" name="Picture 15" descr="XML_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0" y="4851400"/>
              <a:ext cx="1045029" cy="40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Down Arrow 18"/>
          <p:cNvSpPr/>
          <p:nvPr/>
        </p:nvSpPr>
        <p:spPr bwMode="auto">
          <a:xfrm rot="19378965">
            <a:off x="4160603" y="2343417"/>
            <a:ext cx="822960" cy="1440180"/>
          </a:xfrm>
          <a:prstGeom prst="downArrow">
            <a:avLst>
              <a:gd name="adj1" fmla="val 37654"/>
              <a:gd name="adj2" fmla="val 50000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04800" y="2438400"/>
            <a:ext cx="6541286" cy="4080033"/>
            <a:chOff x="381000" y="1066800"/>
            <a:chExt cx="6541286" cy="4080033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1391959"/>
              <a:ext cx="6541286" cy="37548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: &lt;http://xmlns.com/foaf/0.1/&gt;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geo: &lt;http://www.w3.org/2003/01/geo/wgs84_pos#&gt;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 smtClean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kml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xmlns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="http://www.opengis.net/kml/2.2"&gt;{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for $name $long $lat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from &lt;http://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nunolopes.org/foaf.rdf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where { $person a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foaf:Person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;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foaf:name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$name;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[ a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;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$long;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          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$lat ] }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return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Placemark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&lt;name&gt;{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fn:concat("Location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of ", $name)}&lt;/name&gt;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&lt;Point&gt;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  &lt;coordinates&gt;{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fn:concat($long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, ",", $lat, ",0")}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  &lt;/coordinates&gt;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&lt;/Point&gt;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Placemark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}&lt;/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kml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000" y="1066800"/>
              <a:ext cx="6523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Display location in Google Maps based on your FOAF file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468313" y="4114800"/>
            <a:ext cx="6084888" cy="685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044340" cy="838200"/>
          </a:xfrm>
        </p:spPr>
        <p:txBody>
          <a:bodyPr/>
          <a:lstStyle/>
          <a:p>
            <a:r>
              <a:rPr lang="en-US" sz="2000" dirty="0" smtClean="0"/>
              <a:t>XSPARQL: Convert FOAF to KML</a:t>
            </a:r>
            <a:br>
              <a:rPr lang="en-US" sz="2000" dirty="0" smtClean="0"/>
            </a:br>
            <a:endParaRPr lang="en-US" sz="1600" i="1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73</a:t>
            </a:fld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304800" y="1219200"/>
            <a:ext cx="7295462" cy="1219200"/>
            <a:chOff x="2145514" y="1093351"/>
            <a:chExt cx="7295462" cy="1219200"/>
          </a:xfrm>
        </p:grpSpPr>
        <p:sp>
          <p:nvSpPr>
            <p:cNvPr id="9" name="TextBox 8"/>
            <p:cNvSpPr txBox="1"/>
            <p:nvPr/>
          </p:nvSpPr>
          <p:spPr>
            <a:xfrm>
              <a:off x="2145514" y="1143000"/>
              <a:ext cx="7295462" cy="11695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&gt;53.289881&lt;/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&gt;-9.073849&lt;/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0714" y="1093351"/>
              <a:ext cx="3531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  <a:hlinkClick r:id="rId2"/>
                </a:rPr>
                <a:t>http://nunolopes.org/foaf.rdf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6052820" y="2268220"/>
            <a:ext cx="2557780" cy="53951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4" name="Rectangle 13"/>
          <p:cNvSpPr/>
          <p:nvPr/>
        </p:nvSpPr>
        <p:spPr bwMode="auto">
          <a:xfrm>
            <a:off x="833120" y="2928620"/>
            <a:ext cx="822960" cy="8229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5" name="Rectangle 14"/>
          <p:cNvSpPr/>
          <p:nvPr/>
        </p:nvSpPr>
        <p:spPr bwMode="auto">
          <a:xfrm>
            <a:off x="1066800" y="32766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sz="1800" dirty="0" smtClean="0">
              <a:solidFill>
                <a:srgbClr val="FFFFFF"/>
              </a:solidFill>
              <a:latin typeface="Lucida San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990600" y="3903980"/>
            <a:ext cx="3429000" cy="21082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Rounded Rectangle 17"/>
          <p:cNvSpPr/>
          <p:nvPr/>
        </p:nvSpPr>
        <p:spPr bwMode="auto">
          <a:xfrm>
            <a:off x="1066800" y="4800600"/>
            <a:ext cx="5486401" cy="1447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60" y="381000"/>
            <a:ext cx="804434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XSPARQL: Convert FOAF to KML</a:t>
            </a:r>
            <a:br>
              <a:rPr lang="en-US" dirty="0" smtClean="0"/>
            </a:br>
            <a:r>
              <a:rPr lang="en-US" sz="1800" i="1" dirty="0" smtClean="0"/>
              <a:t>Different location representation in different </a:t>
            </a:r>
            <a:r>
              <a:rPr lang="en-US" sz="1800" i="1" dirty="0" err="1" smtClean="0"/>
              <a:t>foaf</a:t>
            </a:r>
            <a:r>
              <a:rPr lang="en-US" sz="1800" i="1" dirty="0" smtClean="0"/>
              <a:t> files…</a:t>
            </a:r>
            <a:endParaRPr lang="en-US" sz="1800" i="1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74</a:t>
            </a:fld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533400" y="1371600"/>
            <a:ext cx="7510940" cy="685800"/>
            <a:chOff x="2145514" y="788551"/>
            <a:chExt cx="7510940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2145514" y="1166574"/>
              <a:ext cx="751094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rdf:resource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="http://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dbpedia.org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/resource/Galway"/&gt;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0714" y="788551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  <a:hlinkClick r:id="rId2"/>
                </a:rPr>
                <a:t>http://polleres.net/foaf.rdf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0963" y="2286000"/>
            <a:ext cx="8049637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georss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www.georss.org/georss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&gt;&lt;Document&gt;{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for * from &lt;http://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polleres.net/foaf.rdf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where { $person a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foaf:Person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;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foaf:name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$name;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foaf:based_near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$point.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return for * from $point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where {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georss:point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$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latLong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return let $coordinates :=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fn:tokenize($latLong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, " ")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let $lat1 := $coordinates[1]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let $long1 := $coordinates[2]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return 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Placemark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&lt;name&gt;{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fn:concat("Location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of ", $name)}&lt;/name&gt;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  &lt;Point&gt;&lt;coordinates&gt;{fn:concat($long1, ",", $lat1, ",0")}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&lt;/coordinates&gt;&lt;/Point&gt;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&lt;/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Placemark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}&lt;/Document&gt;&lt;/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96912" y="3352800"/>
            <a:ext cx="6084888" cy="4572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" name="Rounded Rectangle 9"/>
          <p:cNvSpPr/>
          <p:nvPr/>
        </p:nvSpPr>
        <p:spPr bwMode="auto">
          <a:xfrm>
            <a:off x="1600199" y="3810000"/>
            <a:ext cx="5852121" cy="1066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Rounded Rectangle 10"/>
          <p:cNvSpPr/>
          <p:nvPr/>
        </p:nvSpPr>
        <p:spPr bwMode="auto">
          <a:xfrm>
            <a:off x="7162800" y="2286000"/>
            <a:ext cx="2188964" cy="1752600"/>
          </a:xfrm>
          <a:prstGeom prst="roundRect">
            <a:avLst/>
          </a:prstGeom>
          <a:solidFill>
            <a:srgbClr val="008000">
              <a:alpha val="89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We can handle different representations of locations in the FOAF files</a:t>
            </a:r>
            <a:endParaRPr lang="en-US" sz="1800" dirty="0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60" y="457200"/>
            <a:ext cx="804434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XSPARQL: Convert FOAF to KML</a:t>
            </a:r>
            <a:br>
              <a:rPr lang="en-US" dirty="0" smtClean="0"/>
            </a:br>
            <a:r>
              <a:rPr lang="en-US" sz="1800" i="1" dirty="0" smtClean="0"/>
              <a:t>you can cater for different representations in one query…</a:t>
            </a:r>
            <a:endParaRPr lang="en-US" sz="1800" i="1" dirty="0"/>
          </a:p>
        </p:txBody>
      </p:sp>
      <p:sp>
        <p:nvSpPr>
          <p:cNvPr id="15" name="Content Placeholder 6"/>
          <p:cNvSpPr>
            <a:spLocks noGrp="1"/>
          </p:cNvSpPr>
          <p:nvPr>
            <p:ph idx="1"/>
          </p:nvPr>
        </p:nvSpPr>
        <p:spPr>
          <a:xfrm>
            <a:off x="1033940" y="1752600"/>
            <a:ext cx="7010400" cy="4675187"/>
          </a:xfrm>
        </p:spPr>
        <p:txBody>
          <a:bodyPr anchor="ctr" anchorCtr="0"/>
          <a:lstStyle/>
          <a:p>
            <a:r>
              <a:rPr lang="en-GB" sz="1800" dirty="0" smtClean="0"/>
              <a:t>Previous 2 queries can be easily combined into one… see:</a:t>
            </a:r>
          </a:p>
          <a:p>
            <a:pPr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hlinkClick r:id="rId2"/>
              </a:rPr>
              <a:t>http://xsparql.deri.org/foaf2kml/foaf2kml.xsparql</a:t>
            </a:r>
            <a:r>
              <a:rPr lang="en-US" sz="1800" dirty="0" smtClean="0"/>
              <a:t> </a:t>
            </a:r>
            <a:endParaRPr lang="en-GB" sz="1800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75</a:t>
            </a:fld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533400" y="1371600"/>
            <a:ext cx="7510940" cy="685800"/>
            <a:chOff x="2145514" y="788551"/>
            <a:chExt cx="7510940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2145514" y="1166574"/>
              <a:ext cx="751094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rdf:resource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="http://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dbpedia.org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/resource/Galway"/&gt;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0714" y="788551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  <a:hlinkClick r:id="rId3"/>
                </a:rPr>
                <a:t>http://polleres.net/foaf.rdf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533400" y="2209800"/>
            <a:ext cx="7295462" cy="1219200"/>
            <a:chOff x="2145514" y="1093351"/>
            <a:chExt cx="7295462" cy="1219200"/>
          </a:xfrm>
        </p:grpSpPr>
        <p:sp>
          <p:nvSpPr>
            <p:cNvPr id="13" name="TextBox 12"/>
            <p:cNvSpPr txBox="1"/>
            <p:nvPr/>
          </p:nvSpPr>
          <p:spPr>
            <a:xfrm>
              <a:off x="2145514" y="1143000"/>
              <a:ext cx="7295462" cy="11695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&gt;53.289881&lt;/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&gt;-9.073849&lt;/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&lt;/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50714" y="1093351"/>
              <a:ext cx="3531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Lucida Sans"/>
                  <a:hlinkClick r:id="rId3"/>
                </a:rPr>
                <a:t>http://nunolopes.org/foaf.rdf</a:t>
              </a:r>
              <a:r>
                <a:rPr lang="en-US" sz="1800" dirty="0" smtClean="0">
                  <a:solidFill>
                    <a:srgbClr val="000000"/>
                  </a:solidFill>
                  <a:latin typeface="Lucida Sans"/>
                </a:rPr>
                <a:t> </a:t>
              </a:r>
              <a:endParaRPr lang="en-US" sz="18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16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locations in RDF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76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56" y="2033349"/>
            <a:ext cx="7295462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geo: &lt;http://www.w3.org/2003/01/geo/wgs84_pos#&gt;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: &lt;http://earth.google.com/kml/2.0&gt;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let $loc := "Hilton San Francisco Union Square, San Francisco, CA"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for $place in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doc(fn:concat("http://maps.google.com/?q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=",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   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fn:encode-for-uri($loc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),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    ”&amp;num=1&amp;output=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kml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"))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let $geo :=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fn:tokenize($place//kml:coordinates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, ",")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construct { &lt;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nunolopes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&gt;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foaf:based_near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[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geo:long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{$geo[1]};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                              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  <a:cs typeface="Monaco"/>
              </a:rPr>
              <a:t>geo:lat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 {$geo[2]} ] 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1" y="1358205"/>
            <a:ext cx="766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"/>
            </a:pPr>
            <a:r>
              <a:rPr lang="en-US" sz="1800" dirty="0" smtClean="0">
                <a:solidFill>
                  <a:srgbClr val="3C8C93"/>
                </a:solidFill>
                <a:latin typeface="Lucida Sans"/>
              </a:rPr>
              <a:t> Update or enhance your FOAF file with your current location based on a Google Maps search:</a:t>
            </a:r>
            <a:endParaRPr lang="en-US" sz="1800" dirty="0">
              <a:solidFill>
                <a:srgbClr val="3C8C93"/>
              </a:solidFill>
              <a:latin typeface="Lucida San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04956" y="2882205"/>
            <a:ext cx="7241916" cy="3810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3" name="Group 10"/>
          <p:cNvGrpSpPr/>
          <p:nvPr/>
        </p:nvGrpSpPr>
        <p:grpSpPr>
          <a:xfrm>
            <a:off x="304800" y="4863405"/>
            <a:ext cx="7753982" cy="1384995"/>
            <a:chOff x="304800" y="4572000"/>
            <a:chExt cx="7753982" cy="1384995"/>
          </a:xfrm>
        </p:grpSpPr>
        <p:sp>
          <p:nvSpPr>
            <p:cNvPr id="9" name="TextBox 8"/>
            <p:cNvSpPr txBox="1"/>
            <p:nvPr/>
          </p:nvSpPr>
          <p:spPr>
            <a:xfrm>
              <a:off x="1517496" y="4572000"/>
              <a:ext cx="6541286" cy="13849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@prefix geo: &lt;http://www.w3.org/2003/01/geo/wgs84_pos#&gt; .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@prefix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: &lt;http://xmlns.com/foaf/0.1/&gt; .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@prefix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kml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: &lt;http://earth.google.com/kml/2.0&gt; .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 smtClean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&lt;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nunolopes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"-122.411116" ; 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   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"37.786000" ] 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4583668"/>
              <a:ext cx="114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</a:pPr>
              <a:r>
                <a:rPr lang="en-US" sz="1800" dirty="0" smtClean="0">
                  <a:solidFill>
                    <a:srgbClr val="008000"/>
                  </a:solidFill>
                  <a:latin typeface="Lucida Sans"/>
                </a:rPr>
                <a:t>Result:</a:t>
              </a:r>
              <a:endParaRPr lang="en-US" sz="1800" dirty="0">
                <a:solidFill>
                  <a:srgbClr val="008000"/>
                </a:solidFill>
                <a:latin typeface="Lucida Sans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1143000" y="2004536"/>
            <a:ext cx="8001000" cy="1792069"/>
            <a:chOff x="1143000" y="1713131"/>
            <a:chExt cx="8001000" cy="1792069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143000" y="2895600"/>
              <a:ext cx="7203873" cy="6096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3" name="Rounded Rectangle 12"/>
            <p:cNvSpPr/>
            <p:nvPr/>
          </p:nvSpPr>
          <p:spPr bwMode="auto">
            <a:xfrm>
              <a:off x="7010401" y="1713131"/>
              <a:ext cx="2133599" cy="838200"/>
            </a:xfrm>
            <a:prstGeom prst="roundRect">
              <a:avLst/>
            </a:prstGeom>
            <a:solidFill>
              <a:srgbClr val="33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Lucida Sans"/>
                </a:rPr>
                <a:t>Find the location in Google Maps and get the result as KML</a:t>
              </a:r>
              <a:endParaRPr lang="en-US" sz="1400" dirty="0">
                <a:solidFill>
                  <a:srgbClr val="000000"/>
                </a:solidFill>
                <a:latin typeface="Lucida Sans"/>
              </a:endParaRPr>
            </a:p>
          </p:txBody>
        </p:sp>
      </p:grpSp>
      <p:sp>
        <p:nvSpPr>
          <p:cNvPr id="16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XSPARQL vs. SPARQL for “pure RDF” queries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77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33400"/>
            <a:ext cx="7772399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Extending SPARQL1.0: Computing values</a:t>
            </a:r>
            <a:endParaRPr lang="en-US" sz="200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78</a:t>
            </a:fld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914400" y="1313796"/>
            <a:ext cx="6145958" cy="2336125"/>
            <a:chOff x="618632" y="1676400"/>
            <a:chExt cx="6145958" cy="2336125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1981200"/>
              <a:ext cx="6002590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: &lt;http://xmlns.com/foaf/0.1/&gt;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geo: &lt;http://www.w3.org/2003/01/geo/wgs84_pos#&gt;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: &lt;http://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xsparql.deri.org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/geo#&gt;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 smtClean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construct { $person :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latLong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$lat; :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latLong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$long }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from &lt;http://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nunolopes.org/foaf.rdf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where { $person a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foaf:Person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;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foaf:name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$name;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$long;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         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$lat ] }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8632" y="1676400"/>
              <a:ext cx="5032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Lucida Sans"/>
                </a:rPr>
                <a:t>Computing values is not possible in SPARQL 1.0: </a:t>
              </a:r>
              <a:endParaRPr lang="en-US" sz="1600" dirty="0">
                <a:solidFill>
                  <a:srgbClr val="FF0000"/>
                </a:solidFill>
                <a:latin typeface="Lucida Sans"/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990600" y="3649921"/>
            <a:ext cx="6294356" cy="2336125"/>
            <a:chOff x="685800" y="1433393"/>
            <a:chExt cx="6294356" cy="2336125"/>
          </a:xfrm>
        </p:grpSpPr>
        <p:sp>
          <p:nvSpPr>
            <p:cNvPr id="9" name="TextBox 8"/>
            <p:cNvSpPr txBox="1"/>
            <p:nvPr/>
          </p:nvSpPr>
          <p:spPr>
            <a:xfrm>
              <a:off x="762000" y="1738193"/>
              <a:ext cx="6218156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: &lt;http://xmlns.com/foaf/0.1/&gt;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geo: &lt;http://www.w3.org/2003/01/geo/wgs84_pos#&gt;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prefix : &lt;http://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xsparql.deri.org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/geo#&gt;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 smtClean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construct { $person :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latLong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{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fn:concat($lat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, </a:t>
              </a:r>
              <a:r>
                <a:rPr lang="en-US" sz="1400" dirty="0" smtClean="0">
                  <a:solidFill>
                    <a:srgbClr val="000000"/>
                  </a:solidFill>
                  <a:latin typeface="Lucida Sans"/>
                </a:rPr>
                <a:t>"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Lucida Sans"/>
                </a:rPr>
                <a:t>”, $long 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}}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from &lt;http://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nunolopes.org/foaf.rdf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&gt;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where { $person a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foaf:Person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;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foaf:name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$name;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[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$long;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                         </a:t>
              </a:r>
              <a:r>
                <a:rPr lang="en-US" sz="1400" dirty="0" err="1" smtClean="0">
                  <a:solidFill>
                    <a:srgbClr val="000000"/>
                  </a:solidFill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solidFill>
                    <a:srgbClr val="000000"/>
                  </a:solidFill>
                  <a:latin typeface="Monaco"/>
                  <a:cs typeface="Monaco"/>
                </a:rPr>
                <a:t> $lat ] }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1433393"/>
              <a:ext cx="5405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3C8C93"/>
                  </a:solidFill>
                  <a:latin typeface="Lucida Sans"/>
                </a:rPr>
                <a:t>While XSPARQL allows to use all the </a:t>
              </a:r>
              <a:r>
                <a:rPr lang="en-US" sz="1600" dirty="0" err="1" smtClean="0">
                  <a:solidFill>
                    <a:srgbClr val="3C8C93"/>
                  </a:solidFill>
                  <a:latin typeface="Lucida Sans"/>
                </a:rPr>
                <a:t>XPath</a:t>
              </a:r>
              <a:r>
                <a:rPr lang="en-US" sz="1600" dirty="0" smtClean="0">
                  <a:solidFill>
                    <a:srgbClr val="3C8C93"/>
                  </a:solidFill>
                  <a:latin typeface="Lucida Sans"/>
                </a:rPr>
                <a:t> functions: </a:t>
              </a:r>
              <a:endParaRPr lang="en-US" sz="1600" dirty="0">
                <a:solidFill>
                  <a:srgbClr val="3C8C93"/>
                </a:solidFill>
                <a:latin typeface="Lucida Sans"/>
              </a:endParaRPr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3200400" y="2506921"/>
            <a:ext cx="3188296" cy="2286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4" name="Rounded Rectangle 13"/>
          <p:cNvSpPr/>
          <p:nvPr/>
        </p:nvSpPr>
        <p:spPr bwMode="auto">
          <a:xfrm>
            <a:off x="3200400" y="4869121"/>
            <a:ext cx="3783758" cy="228600"/>
          </a:xfrm>
          <a:prstGeom prst="roundRect">
            <a:avLst/>
          </a:prstGeom>
          <a:solidFill>
            <a:srgbClr val="008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" name="TextBox 11"/>
          <p:cNvSpPr txBox="1"/>
          <p:nvPr/>
        </p:nvSpPr>
        <p:spPr>
          <a:xfrm>
            <a:off x="1066800" y="5986046"/>
            <a:ext cx="3773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C8C93"/>
                </a:solidFill>
                <a:latin typeface="Lucida Sans"/>
              </a:rPr>
              <a:t>Note: SPARQL1.1 allow that (BIND)</a:t>
            </a:r>
            <a:endParaRPr lang="en-US" sz="1600" b="1" dirty="0">
              <a:solidFill>
                <a:srgbClr val="3C8C93"/>
              </a:solidFill>
              <a:latin typeface="Lucida Sans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Queries in SPARQL1.1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79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244" y="2386548"/>
            <a:ext cx="691307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dbpedia2: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/property/&gt;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SELECT ?N ?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MyB</a:t>
            </a: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FROM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polleres.net/foaf.rdf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{ [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foaf:birthday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?</a:t>
            </a:r>
            <a:r>
              <a:rPr lang="en-US" sz="1400" b="1" dirty="0" err="1" smtClean="0">
                <a:solidFill>
                  <a:srgbClr val="000000"/>
                </a:solidFill>
                <a:latin typeface="Lucida Sans"/>
              </a:rPr>
              <a:t>MyB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].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  SERVICE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dbpedia.org/sparql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 { SELECT ?N WHERE 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   [ dbpedia2:born ?B;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foaf:name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?N ]. 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FILTER ( </a:t>
            </a:r>
            <a:r>
              <a:rPr lang="en-US" sz="1400" b="1" dirty="0" err="1" smtClean="0">
                <a:solidFill>
                  <a:srgbClr val="000000"/>
                </a:solidFill>
                <a:latin typeface="Lucida Sans"/>
              </a:rPr>
              <a:t>Regex(Str(?B),str(?MyB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))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) }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472148"/>
            <a:ext cx="840490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Find which persons in </a:t>
            </a:r>
            <a:r>
              <a:rPr lang="en-US" sz="1800" i="1" dirty="0" err="1" smtClean="0">
                <a:solidFill>
                  <a:srgbClr val="3C8C93"/>
                </a:solidFill>
                <a:latin typeface="Lucida Sans"/>
              </a:rPr>
              <a:t>DBPedia</a:t>
            </a: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 have the same birthday as Axel (</a:t>
            </a:r>
            <a:r>
              <a:rPr lang="en-US" sz="1800" i="1" dirty="0" err="1" smtClean="0">
                <a:solidFill>
                  <a:srgbClr val="3C8C93"/>
                </a:solidFill>
                <a:latin typeface="Lucida Sans"/>
              </a:rPr>
              <a:t>foaf</a:t>
            </a: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-file):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1" dirty="0" smtClean="0">
              <a:solidFill>
                <a:srgbClr val="3C8C93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3C8C93"/>
                </a:solidFill>
                <a:latin typeface="Lucida Sans"/>
              </a:rPr>
              <a:t>SPARQL 1.1 has new feature SERVICE to query remote endpoints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244" y="2386548"/>
            <a:ext cx="691307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dbpedia2: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/property/&gt;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SELECT ?N ?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MyB</a:t>
            </a: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FROM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polleres.net/foaf.rdf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{ [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foaf:birthday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Lucida Sans"/>
              </a:rPr>
              <a:t>?</a:t>
            </a:r>
            <a:r>
              <a:rPr lang="en-US" sz="1400" b="1" dirty="0" err="1" smtClean="0">
                <a:solidFill>
                  <a:srgbClr val="FF0000"/>
                </a:solidFill>
                <a:latin typeface="Lucida Sans"/>
              </a:rPr>
              <a:t>MyB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].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  SERVICE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dbpedia.org/sparql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 { SELECT ?N WHERE 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   [ dbpedia2:born ?B;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foaf:name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?N ]. 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FILTER ( </a:t>
            </a:r>
            <a:r>
              <a:rPr lang="en-US" sz="1400" b="1" dirty="0" err="1" smtClean="0">
                <a:solidFill>
                  <a:srgbClr val="000000"/>
                </a:solidFill>
                <a:latin typeface="Lucida Sans"/>
              </a:rPr>
              <a:t>Regex(str(?B),str(</a:t>
            </a:r>
            <a:r>
              <a:rPr lang="en-US" sz="1400" b="1" dirty="0" err="1" smtClean="0">
                <a:solidFill>
                  <a:srgbClr val="FF0000"/>
                </a:solidFill>
                <a:latin typeface="Lucida Sans"/>
              </a:rPr>
              <a:t>?MyB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))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) }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244" y="46114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Lucida Sans"/>
              </a:rPr>
              <a:t>Doesn’t work!!! </a:t>
            </a:r>
            <a:r>
              <a:rPr lang="en-US" sz="1800" b="1" dirty="0" smtClean="0">
                <a:solidFill>
                  <a:srgbClr val="FF0000"/>
                </a:solidFill>
                <a:latin typeface="Lucida Sans"/>
              </a:rPr>
              <a:t>?</a:t>
            </a:r>
            <a:r>
              <a:rPr lang="en-US" sz="1800" b="1" dirty="0" err="1" smtClean="0">
                <a:solidFill>
                  <a:srgbClr val="FF0000"/>
                </a:solidFill>
                <a:latin typeface="Lucida Sans"/>
              </a:rPr>
              <a:t>MyB</a:t>
            </a:r>
            <a:r>
              <a:rPr lang="en-US" sz="1800" dirty="0" smtClean="0">
                <a:solidFill>
                  <a:srgbClr val="FF0000"/>
                </a:solidFill>
                <a:latin typeface="Lucida Sans"/>
              </a:rPr>
              <a:t> unbound in SERVICE query</a:t>
            </a:r>
            <a:endParaRPr lang="en-US" sz="1800" dirty="0">
              <a:solidFill>
                <a:srgbClr val="FF0000"/>
              </a:solidFill>
              <a:latin typeface="Lucida Sans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8064698" cy="361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RDF, XML &amp; JSON: one Web of data – various formats</a:t>
            </a:r>
            <a:endParaRPr lang="en-US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Axel Polleres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F8398719-EBD8-3C4D-8EDA-3A49045B1C1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16" descr="Picture 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138" y="962025"/>
            <a:ext cx="281146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3429000"/>
            <a:ext cx="20240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334000"/>
            <a:ext cx="538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5334000"/>
            <a:ext cx="52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2895600"/>
            <a:ext cx="927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819400"/>
            <a:ext cx="9556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024563" y="2971800"/>
            <a:ext cx="2205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&lt;XML/&gt;</a:t>
            </a:r>
            <a:endParaRPr lang="en-US" sz="440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43600" y="3962400"/>
            <a:ext cx="1685925" cy="461963"/>
          </a:xfrm>
          <a:prstGeom prst="rect">
            <a:avLst/>
          </a:prstGeom>
          <a:solidFill>
            <a:srgbClr val="3366FF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SOAP/WSDL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899150" y="2514600"/>
            <a:ext cx="65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RSS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388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7924800" y="2133600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HTML</a:t>
            </a:r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2743200" y="1295400"/>
            <a:ext cx="2971800" cy="4191000"/>
            <a:chOff x="2743200" y="1295400"/>
            <a:chExt cx="2971800" cy="4191000"/>
          </a:xfrm>
        </p:grpSpPr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2743200" y="1295400"/>
              <a:ext cx="2971800" cy="4191000"/>
              <a:chOff x="2743200" y="1295400"/>
              <a:chExt cx="2971800" cy="4191000"/>
            </a:xfrm>
          </p:grpSpPr>
          <p:sp>
            <p:nvSpPr>
              <p:cNvPr id="27" name="Bent Arrow 26"/>
              <p:cNvSpPr/>
              <p:nvPr/>
            </p:nvSpPr>
            <p:spPr bwMode="auto">
              <a:xfrm rot="10800000">
                <a:off x="2743200" y="3048000"/>
                <a:ext cx="1600200" cy="2438400"/>
              </a:xfrm>
              <a:prstGeom prst="bentArrow">
                <a:avLst>
                  <a:gd name="adj1" fmla="val 12060"/>
                  <a:gd name="adj2" fmla="val 16750"/>
                  <a:gd name="adj3" fmla="val 26406"/>
                  <a:gd name="adj4" fmla="val 24998"/>
                </a:avLst>
              </a:prstGeom>
              <a:solidFill>
                <a:srgbClr val="008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Bent Arrow 27"/>
              <p:cNvSpPr/>
              <p:nvPr/>
            </p:nvSpPr>
            <p:spPr bwMode="auto">
              <a:xfrm>
                <a:off x="4114800" y="1295400"/>
                <a:ext cx="1600200" cy="1981200"/>
              </a:xfrm>
              <a:prstGeom prst="bentArrow">
                <a:avLst>
                  <a:gd name="adj1" fmla="val 12060"/>
                  <a:gd name="adj2" fmla="val 16750"/>
                  <a:gd name="adj3" fmla="val 26406"/>
                  <a:gd name="adj4" fmla="val 24998"/>
                </a:avLst>
              </a:prstGeom>
              <a:solidFill>
                <a:srgbClr val="008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6200000">
              <a:off x="3271838" y="2976889"/>
              <a:ext cx="19050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008000"/>
                  </a:solidFill>
                </a:rPr>
                <a:t>XSPARQL</a:t>
              </a:r>
              <a:endParaRPr lang="en-US" sz="2800" b="1" dirty="0">
                <a:solidFill>
                  <a:srgbClr val="008000"/>
                </a:solidFill>
              </a:endParaRPr>
            </a:p>
          </p:txBody>
        </p:sp>
      </p:grpSp>
      <p:pic>
        <p:nvPicPr>
          <p:cNvPr id="25" name="Bild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0152" y="5301208"/>
            <a:ext cx="3060700" cy="533400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7776" y="5805264"/>
            <a:ext cx="2016224" cy="8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0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Queries in SPARQL1.1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80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244" y="2237601"/>
            <a:ext cx="691307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dbpedia2: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/property/&gt;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SELECT ?N ?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MyB</a:t>
            </a: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FROM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polleres.net/foaf.rdf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{ [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foaf:birthday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?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MyB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].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  SERVICE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dbpedia.org/sparql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 { SELECT ?N WHERE 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   [ dbpedia2:born ?B;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foaf:name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?N ]. 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FILTER ( </a:t>
            </a:r>
            <a:r>
              <a:rPr lang="en-US" sz="1400" b="1" dirty="0" err="1" smtClean="0">
                <a:solidFill>
                  <a:srgbClr val="000000"/>
                </a:solidFill>
                <a:latin typeface="Lucida Sans"/>
              </a:rPr>
              <a:t>Regex(Str(?B),str(?MyB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))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) }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323201"/>
            <a:ext cx="840490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Find which persons in </a:t>
            </a:r>
            <a:r>
              <a:rPr lang="en-US" sz="1800" i="1" dirty="0" err="1" smtClean="0">
                <a:solidFill>
                  <a:srgbClr val="3C8C93"/>
                </a:solidFill>
                <a:latin typeface="Lucida Sans"/>
              </a:rPr>
              <a:t>DBPedia</a:t>
            </a: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 have the same birthday as Axel (</a:t>
            </a:r>
            <a:r>
              <a:rPr lang="en-US" sz="1800" i="1" dirty="0" err="1" smtClean="0">
                <a:solidFill>
                  <a:srgbClr val="3C8C93"/>
                </a:solidFill>
                <a:latin typeface="Lucida Sans"/>
              </a:rPr>
              <a:t>foaf</a:t>
            </a: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-file):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1" dirty="0" smtClean="0">
              <a:solidFill>
                <a:srgbClr val="3C8C93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3C8C93"/>
                </a:solidFill>
                <a:latin typeface="Lucida Sans"/>
              </a:rPr>
              <a:t>SPARQL 1.1 has new feature SERVICE to query remote endpoints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244" y="2237601"/>
            <a:ext cx="6913075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dbpedia2: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/property/&gt;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SELECT ?N ?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MyB</a:t>
            </a: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FROM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polleres.net/foaf.rdf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{ [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foaf:birthday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Lucida Sans"/>
              </a:rPr>
              <a:t>?</a:t>
            </a:r>
            <a:r>
              <a:rPr lang="en-US" sz="1400" b="1" dirty="0" err="1" smtClean="0">
                <a:solidFill>
                  <a:srgbClr val="FF0000"/>
                </a:solidFill>
                <a:latin typeface="Lucida Sans"/>
              </a:rPr>
              <a:t>MyB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].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  SERVICE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sparql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 { SELECT ?N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?B WHERE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{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   [ dbpedia2:born ?B;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foaf:name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?N ]. }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 FILTER ( </a:t>
            </a:r>
            <a:r>
              <a:rPr lang="en-US" sz="1400" b="1" dirty="0" err="1" smtClean="0">
                <a:solidFill>
                  <a:srgbClr val="000000"/>
                </a:solidFill>
                <a:latin typeface="Lucida Sans"/>
              </a:rPr>
              <a:t>Regex(Str(?B),str(</a:t>
            </a:r>
            <a:r>
              <a:rPr lang="en-US" sz="1400" b="1" dirty="0" err="1" smtClean="0">
                <a:solidFill>
                  <a:srgbClr val="FF0000"/>
                </a:solidFill>
                <a:latin typeface="Lucida Sans"/>
              </a:rPr>
              <a:t>?MyB</a:t>
            </a:r>
            <a:r>
              <a:rPr lang="en-US" sz="1400" b="1" dirty="0" smtClean="0">
                <a:solidFill>
                  <a:srgbClr val="000000"/>
                </a:solidFill>
                <a:latin typeface="Lucida Sans"/>
              </a:rPr>
              <a:t>)) 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244" y="4715470"/>
            <a:ext cx="837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1" i="1" dirty="0" smtClean="0">
              <a:solidFill>
                <a:srgbClr val="008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Lucida Sans"/>
              </a:rPr>
              <a:t>Doesn’t work either in practice </a:t>
            </a:r>
            <a:r>
              <a:rPr lang="en-US" sz="1800" dirty="0" err="1" smtClean="0">
                <a:solidFill>
                  <a:srgbClr val="FF0000"/>
                </a:solidFill>
                <a:latin typeface="Lucida Sans"/>
                <a:sym typeface="Wingdings"/>
              </a:rPr>
              <a:t></a:t>
            </a:r>
            <a:r>
              <a:rPr lang="en-US" sz="1800" dirty="0" smtClean="0">
                <a:solidFill>
                  <a:srgbClr val="FF0000"/>
                </a:solidFill>
                <a:latin typeface="Lucida Sans"/>
                <a:sym typeface="Wingdings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Lucida Sans"/>
              </a:rPr>
              <a:t>as SERVICE endpoints often only returns limited results…</a:t>
            </a:r>
            <a:endParaRPr lang="en-US" sz="1800" dirty="0">
              <a:solidFill>
                <a:srgbClr val="FF0000"/>
              </a:solidFill>
              <a:latin typeface="Lucida Sans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Queries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1775" y="6405563"/>
            <a:ext cx="1060450" cy="360362"/>
          </a:xfrm>
          <a:prstGeom prst="rect">
            <a:avLst/>
          </a:prstGeom>
        </p:spPr>
        <p:txBody>
          <a:bodyPr/>
          <a:lstStyle/>
          <a:p>
            <a:fld id="{8B8F5953-2C2C-0746-A3E9-703EAA5AAFEC}" type="slidenum">
              <a:rPr lang="fr-FR" smtClean="0">
                <a:solidFill>
                  <a:srgbClr val="FFFFFF"/>
                </a:solidFill>
              </a:rPr>
              <a:pPr/>
              <a:t>81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245" y="2376368"/>
            <a:ext cx="787772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dbprop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/property/&gt;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: &lt;http://xmlns.com/foaf/0.1/&gt;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prefix :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xsparql.deri.org/bday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#&gt;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let $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MyB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:= for * from &lt;http://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polleres.net/foaf.rdf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&gt;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           where { [ </a:t>
            </a:r>
            <a:r>
              <a:rPr lang="en-US" sz="1400" dirty="0" err="1" smtClean="0">
                <a:solidFill>
                  <a:srgbClr val="000000"/>
                </a:solidFill>
                <a:latin typeface="Lucida Sans"/>
              </a:rPr>
              <a:t>foaf:birthday</a:t>
            </a: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$B ].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"/>
              </a:rPr>
              <a:t>            return $B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Lucida Sans"/>
              </a:rPr>
              <a:t>for *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Lucida Sans"/>
              </a:rPr>
              <a:t>where { </a:t>
            </a:r>
            <a:r>
              <a:rPr lang="en-US" sz="1400" b="1" dirty="0">
                <a:solidFill>
                  <a:srgbClr val="000000"/>
                </a:solidFill>
                <a:latin typeface="Lucida Sans"/>
              </a:rPr>
              <a:t>service</a:t>
            </a:r>
            <a:r>
              <a:rPr lang="en-US" sz="1400" dirty="0">
                <a:solidFill>
                  <a:srgbClr val="000000"/>
                </a:solidFill>
                <a:latin typeface="Lucida Sans"/>
              </a:rPr>
              <a:t> &lt;http://</a:t>
            </a:r>
            <a:r>
              <a:rPr lang="en-US" sz="1400" dirty="0" err="1">
                <a:solidFill>
                  <a:srgbClr val="000000"/>
                </a:solidFill>
                <a:latin typeface="Lucida Sans"/>
              </a:rPr>
              <a:t>live.dbpedia.org</a:t>
            </a:r>
            <a:r>
              <a:rPr lang="en-US" sz="1400" dirty="0">
                <a:solidFill>
                  <a:srgbClr val="000000"/>
                </a:solidFill>
                <a:latin typeface="Lucida Sans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Lucida Sans"/>
              </a:rPr>
              <a:t>sparql</a:t>
            </a:r>
            <a:r>
              <a:rPr lang="en-US" sz="1400" dirty="0">
                <a:solidFill>
                  <a:srgbClr val="000000"/>
                </a:solidFill>
                <a:latin typeface="Lucida Sans"/>
              </a:rPr>
              <a:t>&gt; {[ </a:t>
            </a:r>
            <a:r>
              <a:rPr lang="en-US" sz="1400" dirty="0" err="1">
                <a:solidFill>
                  <a:srgbClr val="000000"/>
                </a:solidFill>
                <a:latin typeface="Lucida Sans"/>
              </a:rPr>
              <a:t>dbprop:birthDate</a:t>
            </a:r>
            <a:r>
              <a:rPr lang="en-US" sz="1400" dirty="0">
                <a:solidFill>
                  <a:srgbClr val="000000"/>
                </a:solidFill>
                <a:latin typeface="Lucida Sans"/>
              </a:rPr>
              <a:t> $B; </a:t>
            </a:r>
            <a:r>
              <a:rPr lang="en-US" sz="1400" dirty="0" err="1">
                <a:solidFill>
                  <a:srgbClr val="000000"/>
                </a:solidFill>
                <a:latin typeface="Lucida Sans"/>
              </a:rPr>
              <a:t>foaf:name</a:t>
            </a:r>
            <a:r>
              <a:rPr lang="en-US" sz="1400" dirty="0">
                <a:solidFill>
                  <a:srgbClr val="000000"/>
                </a:solidFill>
                <a:latin typeface="Lucida Sans"/>
              </a:rPr>
              <a:t> $N ].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Lucida Sans"/>
              </a:rPr>
              <a:t>             filter ( regex(</a:t>
            </a:r>
            <a:r>
              <a:rPr lang="en-US" sz="1400" dirty="0" err="1">
                <a:solidFill>
                  <a:srgbClr val="000000"/>
                </a:solidFill>
                <a:latin typeface="Lucida Sans"/>
              </a:rPr>
              <a:t>str</a:t>
            </a:r>
            <a:r>
              <a:rPr lang="en-US" sz="1400" dirty="0">
                <a:solidFill>
                  <a:srgbClr val="000000"/>
                </a:solidFill>
                <a:latin typeface="Lucida Sans"/>
              </a:rPr>
              <a:t>($B),</a:t>
            </a:r>
            <a:r>
              <a:rPr lang="en-US" sz="1400" dirty="0" err="1">
                <a:solidFill>
                  <a:srgbClr val="000000"/>
                </a:solidFill>
                <a:latin typeface="Lucida Sans"/>
              </a:rPr>
              <a:t>str</a:t>
            </a:r>
            <a:r>
              <a:rPr lang="en-US" sz="1400" dirty="0">
                <a:solidFill>
                  <a:srgbClr val="000000"/>
                </a:solidFill>
                <a:latin typeface="Lucida Sans"/>
              </a:rPr>
              <a:t>($</a:t>
            </a:r>
            <a:r>
              <a:rPr lang="en-US" sz="1400" dirty="0" err="1">
                <a:solidFill>
                  <a:srgbClr val="000000"/>
                </a:solidFill>
                <a:latin typeface="Lucida Sans"/>
              </a:rPr>
              <a:t>MyB</a:t>
            </a:r>
            <a:r>
              <a:rPr lang="en-US" sz="1400" dirty="0">
                <a:solidFill>
                  <a:srgbClr val="000000"/>
                </a:solidFill>
                <a:latin typeface="Lucida Sans"/>
              </a:rPr>
              <a:t>)) ) } }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Lucida Sans"/>
              </a:rPr>
              <a:t>construct { :me :</a:t>
            </a:r>
            <a:r>
              <a:rPr lang="en-US" sz="1400" dirty="0" err="1">
                <a:solidFill>
                  <a:srgbClr val="000000"/>
                </a:solidFill>
                <a:latin typeface="Lucida Sans"/>
              </a:rPr>
              <a:t>sameBirthDayAs</a:t>
            </a:r>
            <a:r>
              <a:rPr lang="en-US" sz="1400" dirty="0">
                <a:solidFill>
                  <a:srgbClr val="000000"/>
                </a:solidFill>
                <a:latin typeface="Lucida Sans"/>
              </a:rPr>
              <a:t> $N }</a:t>
            </a:r>
            <a:endParaRPr lang="en-US" sz="1400" dirty="0" smtClean="0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10" name="Line Callout 2 9"/>
          <p:cNvSpPr/>
          <p:nvPr/>
        </p:nvSpPr>
        <p:spPr bwMode="auto">
          <a:xfrm>
            <a:off x="6477000" y="2594312"/>
            <a:ext cx="1839416" cy="14584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5951"/>
              <a:gd name="adj6" fmla="val -252537"/>
            </a:avLst>
          </a:prstGeom>
          <a:solidFill>
            <a:srgbClr val="0000FF">
              <a:alpha val="40000"/>
            </a:srgb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You can use SERVICE </a:t>
            </a: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from</a:t>
            </a:r>
            <a:r>
              <a:rPr lang="en-US" sz="1800" dirty="0" smtClean="0">
                <a:solidFill>
                  <a:srgbClr val="000000"/>
                </a:solidFill>
                <a:latin typeface="Lucida Sans"/>
              </a:rPr>
              <a:t> SPARQL1.1 in a for loop!</a:t>
            </a:r>
            <a:endParaRPr lang="en-US" sz="1800" dirty="0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461968"/>
            <a:ext cx="840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Find which persons in </a:t>
            </a:r>
            <a:r>
              <a:rPr lang="en-US" sz="1800" i="1" dirty="0" err="1" smtClean="0">
                <a:solidFill>
                  <a:srgbClr val="3C8C93"/>
                </a:solidFill>
                <a:latin typeface="Lucida Sans"/>
              </a:rPr>
              <a:t>DBPedia</a:t>
            </a: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 have the same birthday as Axel (</a:t>
            </a:r>
            <a:r>
              <a:rPr lang="en-US" sz="1800" i="1" dirty="0" err="1" smtClean="0">
                <a:solidFill>
                  <a:srgbClr val="3C8C93"/>
                </a:solidFill>
                <a:latin typeface="Lucida Sans"/>
              </a:rPr>
              <a:t>foaf</a:t>
            </a:r>
            <a:r>
              <a:rPr lang="en-US" sz="1800" i="1" dirty="0" smtClean="0">
                <a:solidFill>
                  <a:srgbClr val="3C8C93"/>
                </a:solidFill>
                <a:latin typeface="Lucida Sans"/>
              </a:rPr>
              <a:t>-file):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1" dirty="0" smtClean="0">
              <a:solidFill>
                <a:srgbClr val="3C8C93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3C8C93"/>
                </a:solidFill>
                <a:latin typeface="Lucida Sans"/>
              </a:rPr>
              <a:t>In XSPARQL:</a:t>
            </a:r>
            <a:endParaRPr lang="en-US" sz="1800" b="1" i="1" dirty="0">
              <a:solidFill>
                <a:srgbClr val="3C8C93"/>
              </a:solidFill>
              <a:latin typeface="Lucida San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9601" y="3290768"/>
            <a:ext cx="4724400" cy="609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8" name="Rectangle 7"/>
          <p:cNvSpPr/>
          <p:nvPr/>
        </p:nvSpPr>
        <p:spPr>
          <a:xfrm>
            <a:off x="539244" y="5054024"/>
            <a:ext cx="86047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3C8C93"/>
                </a:solidFill>
                <a:latin typeface="Lucida Sans"/>
              </a:rPr>
              <a:t>Works! In XSPARQL bound values (</a:t>
            </a:r>
            <a:r>
              <a:rPr lang="en-US" sz="1600" b="1" dirty="0" smtClean="0">
                <a:solidFill>
                  <a:srgbClr val="3C8C93"/>
                </a:solidFill>
                <a:latin typeface="Lucida Sans"/>
              </a:rPr>
              <a:t>?</a:t>
            </a:r>
            <a:r>
              <a:rPr lang="en-US" sz="1600" b="1" dirty="0" err="1" smtClean="0">
                <a:solidFill>
                  <a:srgbClr val="3C8C93"/>
                </a:solidFill>
                <a:latin typeface="Lucida Sans"/>
              </a:rPr>
              <a:t>MyDB</a:t>
            </a:r>
            <a:r>
              <a:rPr lang="en-US" sz="1600" dirty="0" smtClean="0">
                <a:solidFill>
                  <a:srgbClr val="3C8C93"/>
                </a:solidFill>
                <a:latin typeface="Lucida Sans"/>
              </a:rPr>
              <a:t>) are </a:t>
            </a:r>
            <a:r>
              <a:rPr lang="en-US" sz="1600" b="1" dirty="0" smtClean="0">
                <a:solidFill>
                  <a:srgbClr val="3C8C93"/>
                </a:solidFill>
                <a:latin typeface="Lucida Sans"/>
              </a:rPr>
              <a:t>injected</a:t>
            </a:r>
            <a:r>
              <a:rPr lang="en-US" sz="1600" dirty="0" smtClean="0">
                <a:solidFill>
                  <a:srgbClr val="3C8C93"/>
                </a:solidFill>
                <a:latin typeface="Lucida Sans"/>
              </a:rPr>
              <a:t> into the SPARQL </a:t>
            </a:r>
            <a:r>
              <a:rPr lang="en-US" sz="1600" dirty="0" err="1" smtClean="0">
                <a:solidFill>
                  <a:srgbClr val="3C8C93"/>
                </a:solidFill>
                <a:latin typeface="Lucida Sans"/>
              </a:rPr>
              <a:t>subquery</a:t>
            </a:r>
            <a:endParaRPr lang="en-US" sz="1600" dirty="0" smtClean="0">
              <a:solidFill>
                <a:srgbClr val="3C8C93"/>
              </a:solidFill>
              <a:latin typeface="Lucida San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rgbClr val="3C8C93"/>
                </a:solidFill>
                <a:latin typeface="Lucida Sans"/>
                <a:sym typeface="Wingdings"/>
              </a:rPr>
              <a:t></a:t>
            </a:r>
            <a:r>
              <a:rPr lang="en-US" sz="1600" dirty="0" smtClean="0">
                <a:solidFill>
                  <a:srgbClr val="3C8C93"/>
                </a:solidFill>
                <a:latin typeface="Lucida Sans"/>
                <a:sym typeface="Wingdings"/>
              </a:rPr>
              <a:t> More direct control over “query execution plan”</a:t>
            </a:r>
            <a:endParaRPr lang="en-US" sz="1600" dirty="0">
              <a:solidFill>
                <a:srgbClr val="3C8C93"/>
              </a:solidFill>
              <a:latin typeface="Lucida Sans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What's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XQuery</a:t>
            </a:r>
            <a:r>
              <a:rPr lang="de-DE" dirty="0" smtClean="0"/>
              <a:t>/XSPARQL e.g. </a:t>
            </a:r>
            <a:r>
              <a:rPr lang="de-DE" dirty="0" err="1" smtClean="0"/>
              <a:t>don't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specify</a:t>
            </a:r>
            <a:r>
              <a:rPr lang="de-DE" dirty="0" smtClean="0"/>
              <a:t> </a:t>
            </a:r>
            <a:r>
              <a:rPr lang="de-DE" dirty="0" err="1" smtClean="0"/>
              <a:t>politeness</a:t>
            </a:r>
            <a:r>
              <a:rPr lang="de-DE" dirty="0" smtClean="0"/>
              <a:t> (e.g. crawl </a:t>
            </a:r>
            <a:r>
              <a:rPr lang="de-DE" dirty="0" err="1" smtClean="0"/>
              <a:t>delays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doc</a:t>
            </a:r>
            <a:r>
              <a:rPr lang="de-DE" dirty="0" smtClean="0"/>
              <a:t>() </a:t>
            </a:r>
            <a:r>
              <a:rPr lang="de-DE" dirty="0" err="1" smtClean="0"/>
              <a:t>calls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doc</a:t>
            </a:r>
            <a:r>
              <a:rPr lang="de-DE" dirty="0" smtClean="0"/>
              <a:t>() </a:t>
            </a:r>
            <a:r>
              <a:rPr lang="de-DE" dirty="0" err="1" smtClean="0"/>
              <a:t>function</a:t>
            </a:r>
            <a:r>
              <a:rPr lang="de-DE" dirty="0" smtClean="0"/>
              <a:t>, but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custom</a:t>
            </a:r>
            <a:r>
              <a:rPr lang="de-DE" dirty="0" smtClean="0"/>
              <a:t> HTTP </a:t>
            </a:r>
            <a:r>
              <a:rPr lang="de-DE" dirty="0" err="1" smtClean="0"/>
              <a:t>request</a:t>
            </a:r>
            <a:endParaRPr lang="de-DE" dirty="0" smtClean="0"/>
          </a:p>
          <a:p>
            <a:pPr lvl="1"/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Xquery</a:t>
            </a:r>
            <a:r>
              <a:rPr lang="de-DE" dirty="0" smtClean="0"/>
              <a:t> implementations </a:t>
            </a:r>
            <a:r>
              <a:rPr lang="de-DE" dirty="0" err="1" smtClean="0"/>
              <a:t>have</a:t>
            </a:r>
            <a:r>
              <a:rPr lang="de-DE" dirty="0" smtClean="0"/>
              <a:t> additional </a:t>
            </a:r>
            <a:r>
              <a:rPr lang="de-DE" dirty="0" err="1" smtClean="0"/>
              <a:t>built</a:t>
            </a:r>
            <a:r>
              <a:rPr lang="de-DE" dirty="0" smtClean="0"/>
              <a:t>-in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(e.g. </a:t>
            </a:r>
            <a:r>
              <a:rPr lang="de-DE" dirty="0" err="1" smtClean="0"/>
              <a:t>MarkLogic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Bottomline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(e.g.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Hackathon</a:t>
            </a:r>
            <a:r>
              <a:rPr lang="de-DE" dirty="0" smtClean="0"/>
              <a:t>) </a:t>
            </a:r>
            <a:r>
              <a:rPr lang="de-DE" dirty="0" err="1" smtClean="0"/>
              <a:t>you'll</a:t>
            </a:r>
            <a:r>
              <a:rPr lang="de-DE" dirty="0" smtClean="0"/>
              <a:t> still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ending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r>
              <a:rPr lang="de-DE" dirty="0" smtClean="0"/>
              <a:t> </a:t>
            </a:r>
            <a:r>
              <a:rPr lang="de-DE" dirty="0" err="1" smtClean="0"/>
              <a:t>scripting</a:t>
            </a:r>
            <a:r>
              <a:rPr lang="de-DE" dirty="0" smtClean="0"/>
              <a:t>, but </a:t>
            </a:r>
            <a:r>
              <a:rPr lang="de-DE" dirty="0" err="1" smtClean="0"/>
              <a:t>declarative</a:t>
            </a:r>
            <a:r>
              <a:rPr lang="de-DE" dirty="0" smtClean="0"/>
              <a:t> Query </a:t>
            </a:r>
            <a:r>
              <a:rPr lang="de-DE" dirty="0" err="1" smtClean="0"/>
              <a:t>languages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out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scripts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XSPARQL Implementation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2012-04-17	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 descr="Architecture2-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1600200"/>
            <a:ext cx="4518025" cy="18002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34480" y="3810000"/>
            <a:ext cx="72237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tabLst/>
              <a:defRPr/>
            </a:pPr>
            <a:r>
              <a:rPr lang="en-US" kern="0" noProof="0" dirty="0" smtClean="0">
                <a:solidFill>
                  <a:srgbClr val="009E9A"/>
                </a:solidFill>
              </a:rPr>
              <a:t>Each XSPARQL query is translated into a native XQuery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tabLst/>
              <a:defRPr/>
            </a:pPr>
            <a:r>
              <a:rPr lang="en-US" kern="0" dirty="0" err="1" smtClean="0">
                <a:solidFill>
                  <a:srgbClr val="009E9A"/>
                </a:solidFill>
              </a:rPr>
              <a:t>SPARQLForClauses</a:t>
            </a:r>
            <a:r>
              <a:rPr lang="en-US" kern="0" dirty="0" smtClean="0">
                <a:solidFill>
                  <a:srgbClr val="009E9A"/>
                </a:solidFill>
              </a:rPr>
              <a:t> are translated into SPARQL SELECT clauses</a:t>
            </a:r>
            <a:endParaRPr lang="en-US" kern="0" noProof="0" dirty="0" smtClean="0">
              <a:solidFill>
                <a:srgbClr val="009E9A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tabLst/>
              <a:defRPr/>
            </a:pPr>
            <a:r>
              <a:rPr lang="en-US" kern="0" noProof="0" dirty="0" smtClean="0">
                <a:solidFill>
                  <a:srgbClr val="009E9A"/>
                </a:solidFill>
              </a:rPr>
              <a:t>Uses </a:t>
            </a:r>
            <a:r>
              <a:rPr lang="en-US" i="1" kern="0" noProof="0" dirty="0" smtClean="0">
                <a:solidFill>
                  <a:srgbClr val="009E9A"/>
                </a:solidFill>
              </a:rPr>
              <a:t>off the shelf </a:t>
            </a:r>
            <a:r>
              <a:rPr lang="en-US" kern="0" noProof="0" dirty="0" smtClean="0">
                <a:solidFill>
                  <a:srgbClr val="009E9A"/>
                </a:solidFill>
              </a:rPr>
              <a:t>components: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defRPr/>
            </a:pPr>
            <a:r>
              <a:rPr kumimoji="0" lang="en-US" b="0" u="none" strike="noStrike" kern="0" cap="none" spc="0" normalizeH="0" baseline="0" dirty="0" err="1" smtClean="0">
                <a:ln>
                  <a:noFill/>
                </a:ln>
                <a:solidFill>
                  <a:srgbClr val="009E9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XQuery</a:t>
            </a:r>
            <a:r>
              <a:rPr kumimoji="0" lang="en-US" b="0" u="none" strike="noStrike" kern="0" cap="none" spc="0" normalizeH="0" baseline="0" dirty="0" smtClean="0">
                <a:ln>
                  <a:noFill/>
                </a:ln>
                <a:solidFill>
                  <a:srgbClr val="009E9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engine: Saxon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defRPr/>
            </a:pPr>
            <a:r>
              <a: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rgbClr val="009E9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SPARQL engine: Jena / ARQ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5" name="Content Placeholder 4" descr="LiftingLowering.pdf"/>
          <p:cNvPicPr>
            <a:picLocks noGrp="1" noChangeAspect="1"/>
          </p:cNvPicPr>
          <p:nvPr>
            <p:ph idx="1"/>
          </p:nvPr>
        </p:nvPicPr>
        <p:blipFill>
          <a:blip r:embed="rId2"/>
          <a:srcRect t="-22707" b="-22707"/>
          <a:stretch>
            <a:fillRect/>
          </a:stretch>
        </p:blipFill>
        <p:spPr>
          <a:xfrm>
            <a:off x="849454" y="676588"/>
            <a:ext cx="7293036" cy="4010889"/>
          </a:xfr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 descr="relations-rdf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376" y="4048252"/>
            <a:ext cx="3532114" cy="1926048"/>
          </a:xfrm>
          <a:prstGeom prst="rect">
            <a:avLst/>
          </a:prstGeom>
        </p:spPr>
      </p:pic>
      <p:pic>
        <p:nvPicPr>
          <p:cNvPr id="8" name="Picture 7" descr="relations-xml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90599"/>
            <a:ext cx="3685310" cy="237215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215970" y="1509109"/>
            <a:ext cx="5956230" cy="4566370"/>
            <a:chOff x="215970" y="1509109"/>
            <a:chExt cx="4931077" cy="4566370"/>
          </a:xfrm>
        </p:grpSpPr>
        <p:sp>
          <p:nvSpPr>
            <p:cNvPr id="8" name="Rectangle 7"/>
            <p:cNvSpPr/>
            <p:nvPr/>
          </p:nvSpPr>
          <p:spPr>
            <a:xfrm>
              <a:off x="215970" y="1509109"/>
              <a:ext cx="4931077" cy="332868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5971" y="3016896"/>
              <a:ext cx="4931076" cy="456786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5970" y="5143602"/>
              <a:ext cx="4931077" cy="931877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228600" y="1828800"/>
            <a:ext cx="5943599" cy="3301625"/>
            <a:chOff x="215970" y="1841977"/>
            <a:chExt cx="4931077" cy="3301625"/>
          </a:xfrm>
        </p:grpSpPr>
        <p:sp>
          <p:nvSpPr>
            <p:cNvPr id="12" name="Rectangle 11"/>
            <p:cNvSpPr/>
            <p:nvPr/>
          </p:nvSpPr>
          <p:spPr>
            <a:xfrm>
              <a:off x="215970" y="3473682"/>
              <a:ext cx="4931076" cy="166992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971" y="1841977"/>
              <a:ext cx="4931076" cy="1174919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09575"/>
            <a:ext cx="6623050" cy="8096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Example: Mapping from RDF to XML</a:t>
            </a:r>
            <a:endParaRPr lang="en-US" sz="32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27" y="1509109"/>
            <a:ext cx="8121873" cy="461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&lt;relations&gt;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{ for $Person 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$Name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  from &lt;</a:t>
            </a:r>
            <a:r>
              <a:rPr lang="en-US" sz="1800" dirty="0" err="1" smtClean="0">
                <a:latin typeface="Courier New"/>
                <a:cs typeface="Courier New"/>
              </a:rPr>
              <a:t>relations.rdf</a:t>
            </a:r>
            <a:r>
              <a:rPr lang="en-US" sz="1800" dirty="0" smtClean="0">
                <a:latin typeface="Courier New"/>
                <a:cs typeface="Courier New"/>
              </a:rPr>
              <a:t>&gt;    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  where { $Person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$Name }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  order by $Name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  return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&lt;person name="{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$Name</a:t>
            </a:r>
            <a:r>
              <a:rPr lang="en-US" sz="1800" dirty="0" smtClean="0">
                <a:latin typeface="Courier New"/>
                <a:cs typeface="Courier New"/>
              </a:rPr>
              <a:t>}"&gt;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{for $</a:t>
            </a:r>
            <a:r>
              <a:rPr lang="en-US" sz="1800" dirty="0" err="1" smtClean="0">
                <a:latin typeface="Courier New"/>
                <a:cs typeface="Courier New"/>
              </a:rPr>
              <a:t>FName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 from &lt;</a:t>
            </a:r>
            <a:r>
              <a:rPr lang="en-US" sz="1800" dirty="0" err="1" smtClean="0">
                <a:latin typeface="Courier New"/>
                <a:cs typeface="Courier New"/>
              </a:rPr>
              <a:t>relations.rdf</a:t>
            </a:r>
            <a:r>
              <a:rPr lang="en-US" sz="1800" dirty="0" smtClean="0">
                <a:latin typeface="Courier New"/>
                <a:cs typeface="Courier New"/>
              </a:rPr>
              <a:t>&gt;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 	 where {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	$Person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$Friend .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	$Person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$Name </a:t>
            </a:r>
            <a:r>
              <a:rPr lang="en-US" sz="1800" dirty="0" smtClean="0">
                <a:latin typeface="Courier New"/>
                <a:cs typeface="Courier New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	$Friend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sz="1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	 return &lt;knows&gt;{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$</a:t>
            </a:r>
            <a:r>
              <a:rPr lang="en-US" sz="1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FName</a:t>
            </a:r>
            <a:r>
              <a:rPr lang="en-US" sz="1800" dirty="0" smtClean="0">
                <a:latin typeface="Courier New"/>
                <a:cs typeface="Courier New"/>
              </a:rPr>
              <a:t>}&lt;/knows&gt;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     } &lt;/person&gt;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urier New"/>
                <a:cs typeface="Courier New"/>
              </a:rPr>
              <a:t>}&lt;/relations&gt;</a:t>
            </a:r>
            <a:endParaRPr lang="en-US" sz="1800" dirty="0">
              <a:latin typeface="Courier New"/>
              <a:cs typeface="Courier New"/>
            </a:endParaRPr>
          </a:p>
        </p:txBody>
      </p:sp>
      <p:pic>
        <p:nvPicPr>
          <p:cNvPr id="7" name="Picture 6" descr="Screen shot 2009-12-02 at 18.03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810723"/>
            <a:ext cx="2881254" cy="1572685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957808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600200"/>
            <a:ext cx="8453730" cy="243288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6299200" cy="809625"/>
          </a:xfrm>
        </p:spPr>
        <p:txBody>
          <a:bodyPr>
            <a:noAutofit/>
          </a:bodyPr>
          <a:lstStyle/>
          <a:p>
            <a:r>
              <a:rPr lang="en-US" sz="1800" dirty="0" smtClean="0"/>
              <a:t>Example: Adding value generating functions to SPARQL (using XSPARQL to emulate a SPARQL1.1 feature)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construct { :me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_:</a:t>
            </a:r>
            <a:r>
              <a:rPr lang="en-US" sz="1800" dirty="0" err="1" smtClean="0">
                <a:latin typeface="Courier New"/>
                <a:cs typeface="Courier New"/>
              </a:rPr>
              <a:t>b</a:t>
            </a:r>
            <a:r>
              <a:rPr lang="en-US" sz="1800" dirty="0" smtClean="0">
                <a:latin typeface="Courier New"/>
                <a:cs typeface="Courier New"/>
              </a:rPr>
              <a:t> .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            _:b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{</a:t>
            </a:r>
            <a:r>
              <a:rPr lang="en-US" sz="1800" dirty="0" err="1" smtClean="0">
                <a:latin typeface="Courier New"/>
                <a:cs typeface="Courier New"/>
              </a:rPr>
              <a:t>fn:concat</a:t>
            </a:r>
            <a:r>
              <a:rPr lang="en-US" sz="1800" dirty="0" smtClean="0">
                <a:latin typeface="Courier New"/>
                <a:cs typeface="Courier New"/>
              </a:rPr>
              <a:t>("""",?N," ",?F,"""")}  }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from &lt;</a:t>
            </a:r>
            <a:r>
              <a:rPr lang="en-US" sz="1800" dirty="0" err="1" smtClean="0">
                <a:latin typeface="Courier New"/>
                <a:cs typeface="Courier New"/>
              </a:rPr>
              <a:t>MyAddrBookVCard.rdf</a:t>
            </a:r>
            <a:r>
              <a:rPr lang="en-US" sz="1800" dirty="0" smtClean="0">
                <a:latin typeface="Courier New"/>
                <a:cs typeface="Courier New"/>
              </a:rPr>
              <a:t>&gt;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where {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	?ADDR </a:t>
            </a:r>
            <a:r>
              <a:rPr lang="en-US" sz="1800" dirty="0" err="1" smtClean="0">
                <a:latin typeface="Courier New"/>
                <a:cs typeface="Courier New"/>
              </a:rPr>
              <a:t>vc:Given</a:t>
            </a:r>
            <a:r>
              <a:rPr lang="en-US" sz="1800" dirty="0" smtClean="0">
                <a:latin typeface="Courier New"/>
                <a:cs typeface="Courier New"/>
              </a:rPr>
              <a:t> ?N .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	?ADDR </a:t>
            </a:r>
            <a:r>
              <a:rPr lang="en-US" sz="1800" dirty="0" err="1" smtClean="0">
                <a:latin typeface="Courier New"/>
                <a:cs typeface="Courier New"/>
              </a:rPr>
              <a:t>vc:Family</a:t>
            </a:r>
            <a:r>
              <a:rPr lang="en-US" sz="1800" dirty="0" smtClean="0">
                <a:latin typeface="Courier New"/>
                <a:cs typeface="Courier New"/>
              </a:rPr>
              <a:t> ?F .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…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:me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_:b1. _:b1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“Peter Patel-Schneider” .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:me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_:b2. _:b2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“Stefan Decker” .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:me </a:t>
            </a:r>
            <a:r>
              <a:rPr lang="en-US" sz="1800" dirty="0" err="1" smtClean="0">
                <a:latin typeface="Courier New"/>
                <a:cs typeface="Courier New"/>
              </a:rPr>
              <a:t>foaf:knows</a:t>
            </a:r>
            <a:r>
              <a:rPr lang="en-US" sz="1800" dirty="0" smtClean="0">
                <a:latin typeface="Courier New"/>
                <a:cs typeface="Courier New"/>
              </a:rPr>
              <a:t> _:b3. _:b3 </a:t>
            </a:r>
            <a:r>
              <a:rPr lang="en-US" sz="1800" dirty="0" err="1" smtClean="0"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latin typeface="Courier New"/>
                <a:cs typeface="Courier New"/>
              </a:rPr>
              <a:t> “Thomas </a:t>
            </a:r>
            <a:r>
              <a:rPr lang="en-US" sz="1800" dirty="0" err="1" smtClean="0">
                <a:latin typeface="Courier New"/>
                <a:cs typeface="Courier New"/>
              </a:rPr>
              <a:t>Eiter</a:t>
            </a:r>
            <a:r>
              <a:rPr lang="en-US" sz="1800" dirty="0" smtClean="0">
                <a:latin typeface="Courier New"/>
                <a:cs typeface="Courier New"/>
              </a:rPr>
              <a:t>” .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…</a:t>
            </a:r>
          </a:p>
          <a:p>
            <a:pPr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>
              <a:buNone/>
            </a:pP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2631" y="1965413"/>
            <a:ext cx="4521817" cy="374479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317848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XSPARQL Implementation … very simplified…</a:t>
            </a:r>
            <a:br>
              <a:rPr lang="en-US" sz="2800" dirty="0" smtClean="0"/>
            </a:br>
            <a:r>
              <a:rPr lang="en-US" sz="2800" dirty="0" smtClean="0"/>
              <a:t>Rewriting XSPARQL to XQuery…</a:t>
            </a:r>
            <a:endParaRPr lang="en-US" sz="280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695" y="1371600"/>
            <a:ext cx="8652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construct</a:t>
            </a:r>
            <a:r>
              <a:rPr lang="en-US" dirty="0" smtClean="0"/>
              <a:t> </a:t>
            </a:r>
            <a:r>
              <a:rPr lang="en-US" dirty="0" smtClean="0">
                <a:latin typeface="Courier New"/>
                <a:cs typeface="Courier New"/>
              </a:rPr>
              <a:t>{ </a:t>
            </a:r>
            <a:r>
              <a:rPr lang="en-US" b="1" dirty="0" smtClean="0">
                <a:solidFill>
                  <a:srgbClr val="008000"/>
                </a:solidFill>
                <a:latin typeface="Courier New"/>
                <a:cs typeface="Courier New"/>
              </a:rPr>
              <a:t>_:</a:t>
            </a:r>
            <a:r>
              <a:rPr lang="en-US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{</a:t>
            </a:r>
            <a:r>
              <a:rPr lang="en-US" dirty="0" err="1" smtClean="0">
                <a:latin typeface="Courier New"/>
                <a:cs typeface="Courier New"/>
              </a:rPr>
              <a:t>fn:concat($N</a:t>
            </a:r>
            <a:r>
              <a:rPr lang="en-US" dirty="0" smtClean="0">
                <a:latin typeface="Courier New"/>
                <a:cs typeface="Courier New"/>
              </a:rPr>
              <a:t>," ",$F)} } from &lt;</a:t>
            </a:r>
            <a:r>
              <a:rPr lang="en-US" dirty="0" err="1" smtClean="0">
                <a:latin typeface="Courier New"/>
                <a:cs typeface="Courier New"/>
              </a:rPr>
              <a:t>vcard.rdf</a:t>
            </a:r>
            <a:r>
              <a:rPr lang="en-US" dirty="0" smtClean="0">
                <a:latin typeface="Courier New"/>
                <a:cs typeface="Courier New"/>
              </a:rPr>
              <a:t>&gt;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where { $P </a:t>
            </a:r>
            <a:r>
              <a:rPr lang="en-US" dirty="0" err="1" smtClean="0">
                <a:latin typeface="Courier New"/>
                <a:cs typeface="Courier New"/>
              </a:rPr>
              <a:t>vc:Given</a:t>
            </a:r>
            <a:r>
              <a:rPr lang="en-US" dirty="0" smtClean="0">
                <a:latin typeface="Courier New"/>
                <a:cs typeface="Courier New"/>
              </a:rPr>
              <a:t> $N . $P </a:t>
            </a:r>
            <a:r>
              <a:rPr lang="en-US" dirty="0" err="1" smtClean="0">
                <a:latin typeface="Courier New"/>
                <a:cs typeface="Courier New"/>
              </a:rPr>
              <a:t>vc:Family</a:t>
            </a:r>
            <a:r>
              <a:rPr lang="en-US" dirty="0" smtClean="0">
                <a:latin typeface="Courier New"/>
                <a:cs typeface="Courier New"/>
              </a:rPr>
              <a:t> $F . }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695" y="2545080"/>
            <a:ext cx="865223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latin typeface="Courier New"/>
                <a:cs typeface="Courier New"/>
              </a:rPr>
              <a:t>let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$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aux_query</a:t>
            </a:r>
            <a:r>
              <a:rPr lang="en-US" sz="1600" dirty="0" smtClean="0">
                <a:latin typeface="Courier New"/>
                <a:cs typeface="Courier New"/>
              </a:rPr>
              <a:t> := fn:concat("http://localhost:2020/sparql?query=", 				   </a:t>
            </a:r>
            <a:r>
              <a:rPr lang="en-US" sz="1600" dirty="0" err="1" smtClean="0">
                <a:latin typeface="Courier New"/>
                <a:cs typeface="Courier New"/>
              </a:rPr>
              <a:t>fn:encode-for-uri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urier New"/>
                <a:cs typeface="Courier New"/>
              </a:rPr>
              <a:t>                   "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select $P $N $F from &lt;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vcard.rdf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      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                 where {$P 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vc:Given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$N. $P 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vc:Family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$F.}</a:t>
            </a:r>
            <a:r>
              <a:rPr lang="en-US" sz="1600" dirty="0" smtClean="0">
                <a:latin typeface="Courier New"/>
                <a:cs typeface="Courier New"/>
              </a:rPr>
              <a:t>"))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8694" y="3579555"/>
            <a:ext cx="86522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for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aux_result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at $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aux_result_pos</a:t>
            </a:r>
            <a:r>
              <a:rPr lang="en-US" sz="1600" b="1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               in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doc(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$aux_query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)//sparql_result:result</a:t>
            </a:r>
            <a:endParaRPr lang="en-US" sz="1600" dirty="0" smtClean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695" y="4100831"/>
            <a:ext cx="8652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aux_result/sparql_result:binding[@name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="P"]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N_Node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aux_result/sparql_result:binding[@name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="N"]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aux_result/sparql_result:binding[@name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="F"]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$N :=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data($N_Node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/*)let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N_NodeType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name($N_Node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/*)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let 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N_RDFTerm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:=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local:rdf_term($N_NodeType,$N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)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...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694" y="5492691"/>
            <a:ext cx="88853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return (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fn:concat("_:b",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$aux_result_pos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,"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foaf:name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"),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          ( 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fn:concat("""",$N_RDFTerm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," ",$</a:t>
            </a:r>
            <a:r>
              <a:rPr lang="en-US" sz="1600" dirty="0" err="1" smtClean="0">
                <a:solidFill>
                  <a:prstClr val="black"/>
                </a:solidFill>
                <a:latin typeface="Courier New"/>
                <a:cs typeface="Courier New"/>
              </a:rPr>
              <a:t>F_RDFTerm</a:t>
            </a:r>
            <a:r>
              <a:rPr lang="en-US" sz="1600" dirty="0" smtClean="0">
                <a:solidFill>
                  <a:prstClr val="black"/>
                </a:solidFill>
                <a:latin typeface="Courier New"/>
                <a:cs typeface="Courier New"/>
              </a:rPr>
              <a:t>,"""") ), "." 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416628"/>
            <a:ext cx="91439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3647698"/>
            <a:ext cx="4613162" cy="3385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 Encode SPARQL in HTTP call SELECT Query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4254263"/>
            <a:ext cx="3286977" cy="3385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2. Execute call, via </a:t>
            </a:r>
            <a:r>
              <a:rPr lang="en-US" sz="1600" dirty="0" err="1" smtClean="0"/>
              <a:t>fn:doc</a:t>
            </a:r>
            <a:r>
              <a:rPr lang="en-US" sz="1600" dirty="0" smtClean="0"/>
              <a:t> function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7700" y="5627301"/>
            <a:ext cx="4848102" cy="3385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3. Collect results from SPARQL result format (XML)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79599" y="6199833"/>
            <a:ext cx="6731001" cy="33855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4. </a:t>
            </a:r>
            <a:r>
              <a:rPr lang="en-US" sz="1600" dirty="0" smtClean="0">
                <a:latin typeface="Courier New"/>
                <a:cs typeface="Courier New"/>
              </a:rPr>
              <a:t>construct</a:t>
            </a:r>
            <a:r>
              <a:rPr lang="en-US" sz="1600" dirty="0" smtClean="0"/>
              <a:t> becomes </a:t>
            </a:r>
            <a:r>
              <a:rPr lang="en-US" sz="1600" dirty="0" smtClean="0">
                <a:latin typeface="Courier New"/>
                <a:cs typeface="Courier New"/>
              </a:rPr>
              <a:t>return </a:t>
            </a:r>
            <a:r>
              <a:rPr lang="en-US" sz="1600" dirty="0" smtClean="0"/>
              <a:t>that outputs triples (slightly simplified)</a:t>
            </a:r>
            <a:endParaRPr lang="en-US" sz="1600" dirty="0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Queries and show rewriting…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Axel Polleres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F8398719-EBD8-3C4D-8EDA-3A49045B1C19}" type="slidenum">
              <a:rPr lang="en-US" smtClean="0">
                <a:solidFill>
                  <a:srgbClr val="000000"/>
                </a:solidFill>
              </a:rPr>
              <a:pPr/>
              <a:t>88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447800"/>
            <a:ext cx="3306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http://xsparql.deri.org/demo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Screen shot 2012-04-11 at 14.34.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75804"/>
            <a:ext cx="7391400" cy="5386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8763"/>
            <a:ext cx="8280920" cy="809625"/>
          </a:xfrm>
        </p:spPr>
        <p:txBody>
          <a:bodyPr>
            <a:noAutofit/>
          </a:bodyPr>
          <a:lstStyle/>
          <a:p>
            <a:r>
              <a:rPr lang="en-US" sz="3200" dirty="0" smtClean="0"/>
              <a:t>Details about XSPARQL semantics and implementation (also about some optimizations)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08963" cy="46815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Check our Journal paper: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Stefan </a:t>
            </a:r>
            <a:r>
              <a:rPr lang="en-US" i="1" dirty="0" err="1"/>
              <a:t>Bischof</a:t>
            </a:r>
            <a:r>
              <a:rPr lang="en-US" i="1" dirty="0"/>
              <a:t>, Stefan Decker, Thomas </a:t>
            </a:r>
            <a:r>
              <a:rPr lang="en-US" i="1" dirty="0" err="1"/>
              <a:t>Krennwallner</a:t>
            </a:r>
            <a:r>
              <a:rPr lang="en-US" i="1" dirty="0"/>
              <a:t>, </a:t>
            </a:r>
            <a:r>
              <a:rPr lang="en-US" i="1" dirty="0" err="1"/>
              <a:t>Nuno</a:t>
            </a:r>
            <a:r>
              <a:rPr lang="en-US" i="1" dirty="0"/>
              <a:t> Lopes, Axel Polleres: Mapping between RDF and XML with XSPARQL. J. Data Semantics 1(3): 147-185 (2012) </a:t>
            </a:r>
            <a:r>
              <a:rPr lang="en-US" dirty="0">
                <a:hlinkClick r:id="rId2"/>
              </a:rPr>
              <a:t>http://link.springer.com/article/10.1007%2Fs13740-012-0008-</a:t>
            </a:r>
            <a:r>
              <a:rPr lang="en-US" dirty="0" smtClean="0">
                <a:hlinkClick r:id="rId2"/>
              </a:rPr>
              <a:t>7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Demo/Hand-on: Some more XSPARQL examples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https://ai.wu.ac.at/~polleres/20140826xsparql_st.etienne/xsparql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(release should be made available on </a:t>
            </a:r>
            <a:r>
              <a:rPr lang="en-US" dirty="0" err="1" smtClean="0"/>
              <a:t>sourceforge</a:t>
            </a:r>
            <a:r>
              <a:rPr lang="en-US" dirty="0" smtClean="0"/>
              <a:t> by </a:t>
            </a:r>
            <a:r>
              <a:rPr lang="en-US" dirty="0" smtClean="0"/>
              <a:t>end of Sept., </a:t>
            </a:r>
            <a:r>
              <a:rPr lang="en-US" dirty="0" smtClean="0"/>
              <a:t>hopefully</a:t>
            </a:r>
            <a:r>
              <a:rPr lang="en-US" dirty="0"/>
              <a:t>… check: </a:t>
            </a:r>
            <a:r>
              <a:rPr lang="en-US" dirty="0">
                <a:hlinkClick r:id="rId4"/>
              </a:rPr>
              <a:t>http://sourceforge.net/projects/xsparql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772400" cy="1362075"/>
          </a:xfrm>
        </p:spPr>
        <p:txBody>
          <a:bodyPr/>
          <a:lstStyle/>
          <a:p>
            <a:r>
              <a:rPr lang="en-US" cap="none" dirty="0" smtClean="0">
                <a:solidFill>
                  <a:srgbClr val="000000"/>
                </a:solidFill>
                <a:latin typeface="+mn-lt"/>
                <a:cs typeface="Lucida Sans (Headings)"/>
              </a:rPr>
              <a:t>A Sample Scenario…</a:t>
            </a:r>
            <a:endParaRPr lang="en-US" cap="none" dirty="0">
              <a:solidFill>
                <a:srgbClr val="000000"/>
              </a:solidFill>
              <a:latin typeface="+mn-lt"/>
              <a:cs typeface="Lucida Sans (Headings)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5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material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references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Excellent SPARQL Tutorial by Lee </a:t>
            </a:r>
            <a:r>
              <a:rPr lang="en-US" sz="1800" dirty="0" err="1" smtClean="0"/>
              <a:t>Feigenbaum</a:t>
            </a:r>
            <a:r>
              <a:rPr lang="en-US" sz="1800" dirty="0" smtClean="0"/>
              <a:t> &amp; Eric </a:t>
            </a:r>
            <a:r>
              <a:rPr lang="en-US" sz="1800" dirty="0" err="1" smtClean="0"/>
              <a:t>Prud'Hommeaux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2"/>
              </a:rPr>
              <a:t>http://www.cambridgesemantics.com/semantic-university/sparql-by-example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Other related tutorials s on my Web page (including many references): </a:t>
            </a:r>
            <a:r>
              <a:rPr lang="en-US" sz="1800" dirty="0" smtClean="0">
                <a:hlinkClick r:id="rId3"/>
              </a:rPr>
              <a:t>http://www.polleres.net/presentations/</a:t>
            </a:r>
            <a:r>
              <a:rPr lang="en-US" sz="1800" dirty="0" smtClean="0"/>
              <a:t> </a:t>
            </a:r>
          </a:p>
          <a:p>
            <a:pPr lvl="1"/>
            <a:r>
              <a:rPr lang="en-US" sz="1600" dirty="0" smtClean="0">
                <a:hlinkClick r:id="rId4"/>
              </a:rPr>
              <a:t>SPARQL 1.1 Tutorial</a:t>
            </a:r>
            <a:r>
              <a:rPr lang="en-US" sz="1600" dirty="0" smtClean="0"/>
              <a:t> (focusing on theoretical aspects, but also corner cases I didn't cover here)</a:t>
            </a:r>
          </a:p>
          <a:p>
            <a:pPr lvl="1"/>
            <a:r>
              <a:rPr lang="en-US" sz="1400" dirty="0" smtClean="0"/>
              <a:t>Tutorial: "</a:t>
            </a:r>
            <a:r>
              <a:rPr lang="en-US" sz="1400" dirty="0" smtClean="0">
                <a:hlinkClick r:id="rId5"/>
              </a:rPr>
              <a:t>How (well) do Datalog, SPARQL and RIF interplay?</a:t>
            </a:r>
            <a:r>
              <a:rPr lang="en-US" sz="1400" dirty="0" smtClean="0"/>
              <a:t>" (focusing on foundations and translatability of SPARQL1.1 to deductive databases)</a:t>
            </a:r>
          </a:p>
          <a:p>
            <a:pPr lvl="1"/>
            <a:r>
              <a:rPr lang="en-US" sz="1400" dirty="0" smtClean="0"/>
              <a:t>Tutorial "</a:t>
            </a:r>
            <a:r>
              <a:rPr lang="en-US" sz="1400" dirty="0">
                <a:hlinkClick r:id="rId6"/>
              </a:rPr>
              <a:t>Querying and Exchanging XML and RDF on the </a:t>
            </a:r>
            <a:r>
              <a:rPr lang="en-US" sz="1400" dirty="0" smtClean="0">
                <a:hlinkClick r:id="rId6"/>
              </a:rPr>
              <a:t>Web</a:t>
            </a:r>
            <a:r>
              <a:rPr lang="en-US" sz="1400" dirty="0" smtClean="0"/>
              <a:t>"  (together with </a:t>
            </a:r>
            <a:r>
              <a:rPr lang="en-US" sz="1400" dirty="0" err="1" smtClean="0"/>
              <a:t>Sherif</a:t>
            </a:r>
            <a:r>
              <a:rPr lang="en-US" sz="1400" dirty="0" smtClean="0"/>
              <a:t> </a:t>
            </a:r>
            <a:r>
              <a:rPr lang="en-US" sz="1400" dirty="0" err="1" smtClean="0"/>
              <a:t>Sakr</a:t>
            </a:r>
            <a:r>
              <a:rPr lang="en-US" sz="1400" dirty="0" smtClean="0"/>
              <a:t>, from WWW2012)</a:t>
            </a:r>
          </a:p>
          <a:p>
            <a:pPr lvl="1"/>
            <a:r>
              <a:rPr lang="en-US" sz="1400" dirty="0" smtClean="0"/>
              <a:t>Tutorial "</a:t>
            </a:r>
            <a:r>
              <a:rPr lang="en-US" sz="1400" dirty="0">
                <a:hlinkClick r:id="rId7"/>
              </a:rPr>
              <a:t>RDFS &amp; OWL Reasoning for Linked </a:t>
            </a:r>
            <a:r>
              <a:rPr lang="en-US" sz="1400" dirty="0" smtClean="0">
                <a:hlinkClick r:id="rId7"/>
              </a:rPr>
              <a:t>Data</a:t>
            </a:r>
            <a:r>
              <a:rPr lang="en-US" sz="1400" dirty="0" smtClean="0"/>
              <a:t>" (together with </a:t>
            </a:r>
            <a:r>
              <a:rPr lang="en-US" sz="1400" dirty="0"/>
              <a:t>A. </a:t>
            </a:r>
            <a:r>
              <a:rPr lang="en-US" sz="1400" dirty="0" smtClean="0"/>
              <a:t>Hogan, </a:t>
            </a:r>
            <a:r>
              <a:rPr lang="en-US" sz="1400" dirty="0" err="1" smtClean="0"/>
              <a:t>ReasoningWeb</a:t>
            </a:r>
            <a:r>
              <a:rPr lang="en-US" sz="1400" dirty="0" smtClean="0"/>
              <a:t> 2013)</a:t>
            </a:r>
          </a:p>
          <a:p>
            <a:endParaRPr lang="en-US" sz="1800" dirty="0" smtClean="0"/>
          </a:p>
          <a:p>
            <a:r>
              <a:rPr lang="en-US" sz="1800" dirty="0" smtClean="0"/>
              <a:t>5 recent/forthcoming papers on aspects related to SPARQL:</a:t>
            </a:r>
          </a:p>
          <a:p>
            <a:pPr marL="457200" lvl="1" indent="0">
              <a:buNone/>
            </a:pPr>
            <a:r>
              <a:rPr lang="en-US" sz="1400" dirty="0" smtClean="0"/>
              <a:t>A. </a:t>
            </a:r>
            <a:r>
              <a:rPr lang="en-US" sz="1400" dirty="0" err="1" smtClean="0"/>
              <a:t>Ahmeti</a:t>
            </a:r>
            <a:r>
              <a:rPr lang="en-US" sz="1400" dirty="0"/>
              <a:t>, </a:t>
            </a:r>
            <a:r>
              <a:rPr lang="en-US" sz="1400" dirty="0" smtClean="0"/>
              <a:t>D. </a:t>
            </a:r>
            <a:r>
              <a:rPr lang="en-US" sz="1400" dirty="0" err="1" smtClean="0"/>
              <a:t>Calvanese</a:t>
            </a:r>
            <a:r>
              <a:rPr lang="en-US" sz="1400" dirty="0"/>
              <a:t>, </a:t>
            </a:r>
            <a:r>
              <a:rPr lang="en-US" sz="1400" dirty="0" smtClean="0"/>
              <a:t>A. Polleres</a:t>
            </a:r>
            <a:r>
              <a:rPr lang="en-US" sz="1400" dirty="0"/>
              <a:t>. Updating RDFS </a:t>
            </a:r>
            <a:r>
              <a:rPr lang="en-US" sz="1400" dirty="0" err="1"/>
              <a:t>ABoxes</a:t>
            </a:r>
            <a:r>
              <a:rPr lang="en-US" sz="1400" dirty="0"/>
              <a:t> and </a:t>
            </a:r>
            <a:r>
              <a:rPr lang="en-US" sz="1400" dirty="0" err="1"/>
              <a:t>TBoxes</a:t>
            </a:r>
            <a:r>
              <a:rPr lang="en-US" sz="1400" dirty="0"/>
              <a:t> in SPARQL</a:t>
            </a:r>
            <a:r>
              <a:rPr lang="en-US" sz="1400" dirty="0" smtClean="0"/>
              <a:t>. ISWC2014</a:t>
            </a:r>
          </a:p>
          <a:p>
            <a:pPr marL="457200" lvl="1" indent="0">
              <a:buNone/>
            </a:pPr>
            <a:r>
              <a:rPr lang="en-US" sz="1400" dirty="0" smtClean="0"/>
              <a:t>C.  </a:t>
            </a:r>
            <a:r>
              <a:rPr lang="en-US" sz="1400" dirty="0" err="1"/>
              <a:t>Buil-Aranda</a:t>
            </a:r>
            <a:r>
              <a:rPr lang="en-US" sz="1400" dirty="0"/>
              <a:t>, </a:t>
            </a:r>
            <a:r>
              <a:rPr lang="en-US" sz="1400" dirty="0" smtClean="0"/>
              <a:t>A. Polleres</a:t>
            </a:r>
            <a:r>
              <a:rPr lang="en-US" sz="1400" dirty="0"/>
              <a:t>, </a:t>
            </a:r>
            <a:r>
              <a:rPr lang="en-US" sz="1400" dirty="0" smtClean="0"/>
              <a:t>J. </a:t>
            </a:r>
            <a:r>
              <a:rPr lang="en-US" sz="1400" dirty="0" err="1" smtClean="0"/>
              <a:t>Umbrich</a:t>
            </a:r>
            <a:r>
              <a:rPr lang="en-US" sz="1400" dirty="0"/>
              <a:t>. Strategies for executing federated queries in SPARQL1.1. </a:t>
            </a:r>
            <a:r>
              <a:rPr lang="en-US" sz="1400" dirty="0" smtClean="0"/>
              <a:t>ISWC2014</a:t>
            </a:r>
          </a:p>
          <a:p>
            <a:pPr marL="457200" lvl="1" indent="0">
              <a:buNone/>
            </a:pPr>
            <a:r>
              <a:rPr lang="en-US" sz="1400" dirty="0" smtClean="0"/>
              <a:t>S. </a:t>
            </a:r>
            <a:r>
              <a:rPr lang="en-US" sz="1400" dirty="0" err="1" smtClean="0"/>
              <a:t>Bischof</a:t>
            </a:r>
            <a:r>
              <a:rPr lang="en-US" sz="1400" dirty="0"/>
              <a:t>, </a:t>
            </a:r>
            <a:r>
              <a:rPr lang="en-US" sz="1400" dirty="0" smtClean="0"/>
              <a:t>M. </a:t>
            </a:r>
            <a:r>
              <a:rPr lang="en-US" sz="1400" dirty="0" err="1" smtClean="0"/>
              <a:t>Krötzsch</a:t>
            </a:r>
            <a:r>
              <a:rPr lang="en-US" sz="1400" dirty="0"/>
              <a:t>, </a:t>
            </a:r>
            <a:r>
              <a:rPr lang="en-US" sz="1400" dirty="0" smtClean="0"/>
              <a:t>A. Polleres, S. Rudolph</a:t>
            </a:r>
            <a:r>
              <a:rPr lang="en-US" sz="1400" dirty="0"/>
              <a:t>. Schema-agnostic query rewriting in SPARQL 1.1</a:t>
            </a:r>
            <a:r>
              <a:rPr lang="en-US" sz="1400" dirty="0" smtClean="0"/>
              <a:t>. ISWC2014</a:t>
            </a:r>
          </a:p>
          <a:p>
            <a:pPr marL="457200" lvl="1" indent="0">
              <a:buNone/>
            </a:pPr>
            <a:r>
              <a:rPr lang="en-US" sz="1400" dirty="0" smtClean="0"/>
              <a:t>A. Polleres</a:t>
            </a:r>
            <a:r>
              <a:rPr lang="en-US" sz="1400" dirty="0"/>
              <a:t>, </a:t>
            </a:r>
            <a:r>
              <a:rPr lang="en-US" sz="1400" dirty="0" smtClean="0"/>
              <a:t>A. Hogan</a:t>
            </a:r>
            <a:r>
              <a:rPr lang="en-US" sz="1400" dirty="0"/>
              <a:t>, </a:t>
            </a:r>
            <a:r>
              <a:rPr lang="en-US" sz="1400" dirty="0" smtClean="0"/>
              <a:t>R. </a:t>
            </a:r>
            <a:r>
              <a:rPr lang="en-US" sz="1400" dirty="0" err="1" smtClean="0"/>
              <a:t>Delbru</a:t>
            </a:r>
            <a:r>
              <a:rPr lang="en-US" sz="1400" dirty="0"/>
              <a:t>, </a:t>
            </a:r>
            <a:r>
              <a:rPr lang="en-US" sz="1400" dirty="0" smtClean="0"/>
              <a:t>J. </a:t>
            </a:r>
            <a:r>
              <a:rPr lang="en-US" sz="1400" dirty="0" err="1" smtClean="0"/>
              <a:t>Umbrich</a:t>
            </a:r>
            <a:r>
              <a:rPr lang="en-US" sz="1400" dirty="0"/>
              <a:t>. RDFS &amp; OWL reasoning for linked data. </a:t>
            </a:r>
            <a:r>
              <a:rPr lang="en-US" sz="1400" dirty="0" smtClean="0"/>
              <a:t>In </a:t>
            </a:r>
            <a:r>
              <a:rPr lang="en-US" sz="1400" dirty="0" err="1" smtClean="0"/>
              <a:t>ReasoningWeb</a:t>
            </a:r>
            <a:r>
              <a:rPr lang="en-US" sz="1400" dirty="0" smtClean="0"/>
              <a:t> 2013, Springer.</a:t>
            </a:r>
          </a:p>
          <a:p>
            <a:pPr marL="457200" lvl="1" indent="0">
              <a:buNone/>
            </a:pPr>
            <a:r>
              <a:rPr lang="en-US" sz="1400" dirty="0" smtClean="0"/>
              <a:t>A. Polleres , J. </a:t>
            </a:r>
            <a:r>
              <a:rPr lang="en-US" sz="1400" dirty="0" err="1" smtClean="0"/>
              <a:t>Wallner</a:t>
            </a:r>
            <a:r>
              <a:rPr lang="en-US" sz="1400" dirty="0"/>
              <a:t>. On the relation between </a:t>
            </a:r>
            <a:r>
              <a:rPr lang="en-US" sz="1400" dirty="0" smtClean="0"/>
              <a:t>SPARQL1.1 </a:t>
            </a:r>
            <a:r>
              <a:rPr lang="en-US" sz="1400" dirty="0"/>
              <a:t>and answer set programming. </a:t>
            </a:r>
            <a:r>
              <a:rPr lang="en-US" sz="1400" i="1" dirty="0"/>
              <a:t>Journal of Applied Non-Classical Logics (JANCL)</a:t>
            </a:r>
            <a:r>
              <a:rPr lang="en-US" sz="1400" dirty="0"/>
              <a:t>, 23(1-2):159-212, 2013.</a:t>
            </a:r>
          </a:p>
          <a:p>
            <a:pPr marL="0" indent="0">
              <a:buNone/>
            </a:pPr>
            <a:r>
              <a:rPr lang="en-US" sz="1600" dirty="0" smtClean="0"/>
              <a:t>       all available (and </a:t>
            </a:r>
            <a:r>
              <a:rPr lang="en-US" sz="1600" dirty="0"/>
              <a:t>m</a:t>
            </a:r>
            <a:r>
              <a:rPr lang="en-US" sz="1600" dirty="0" smtClean="0"/>
              <a:t>ore ;-)) on </a:t>
            </a:r>
            <a:r>
              <a:rPr lang="en-US" sz="1600" dirty="0" smtClean="0">
                <a:hlinkClick r:id="rId8"/>
              </a:rPr>
              <a:t>http://www.polleres.net/publications.html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DC0942F-8866-754D-8BCC-9C247C0CD1F3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9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8763"/>
            <a:ext cx="8496746" cy="809625"/>
          </a:xfrm>
        </p:spPr>
        <p:txBody>
          <a:bodyPr>
            <a:noAutofit/>
          </a:bodyPr>
          <a:lstStyle/>
          <a:p>
            <a:r>
              <a:rPr lang="en-US" sz="2800" dirty="0" smtClean="0"/>
              <a:t>Looking for BSc</a:t>
            </a:r>
            <a:r>
              <a:rPr lang="en-US" sz="2800" dirty="0" smtClean="0"/>
              <a:t>, MSc, PhD </a:t>
            </a:r>
            <a:r>
              <a:rPr lang="en-US" sz="2800" dirty="0" smtClean="0"/>
              <a:t>topics</a:t>
            </a:r>
            <a:r>
              <a:rPr lang="en-US" sz="2800" dirty="0" smtClean="0"/>
              <a:t>?</a:t>
            </a:r>
            <a:r>
              <a:rPr lang="en-US" sz="2800" dirty="0" smtClean="0"/>
              <a:t> </a:t>
            </a:r>
            <a:r>
              <a:rPr lang="en-US" sz="2800" dirty="0" smtClean="0"/>
              <a:t>Please check: </a:t>
            </a:r>
            <a:r>
              <a:rPr lang="en-US" sz="2800" dirty="0" smtClean="0">
                <a:hlinkClick r:id="rId2"/>
              </a:rPr>
              <a:t>http://www.polleres.net/</a:t>
            </a:r>
            <a:r>
              <a:rPr lang="en-US" sz="2800" dirty="0" smtClean="0"/>
              <a:t> or talk to me after the lecture!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6792"/>
            <a:ext cx="8431088" cy="4953546"/>
          </a:xfrm>
        </p:spPr>
        <p:txBody>
          <a:bodyPr>
            <a:noAutofit/>
          </a:bodyPr>
          <a:lstStyle/>
          <a:p>
            <a:r>
              <a:rPr lang="en-US" sz="1600" dirty="0" smtClean="0"/>
              <a:t>We're always looking for interested students for internships or to work on various exciting projects with partners in industry and public administration that involve:</a:t>
            </a:r>
          </a:p>
          <a:p>
            <a:r>
              <a:rPr lang="en-US" sz="1600" dirty="0" smtClean="0"/>
              <a:t>Solving Data Integration tasks using (X)SPARQL </a:t>
            </a:r>
          </a:p>
          <a:p>
            <a:r>
              <a:rPr lang="en-US" sz="1600" dirty="0" smtClean="0"/>
              <a:t>Querying Linked Data and Open Data</a:t>
            </a:r>
          </a:p>
          <a:p>
            <a:pPr marL="685800" lvl="1">
              <a:buFont typeface="Arial"/>
              <a:buChar char="•"/>
            </a:pPr>
            <a:r>
              <a:rPr lang="en-US" sz="1200" dirty="0"/>
              <a:t>Integrating Open Data and making it available as Linked Data</a:t>
            </a:r>
          </a:p>
          <a:p>
            <a:pPr marL="685800" lvl="1">
              <a:buFont typeface="Arial"/>
              <a:buChar char="•"/>
            </a:pPr>
            <a:r>
              <a:rPr lang="en-US" sz="1200" dirty="0"/>
              <a:t>Linked and Open Data </a:t>
            </a:r>
            <a:r>
              <a:rPr lang="en-US" sz="1200" dirty="0" smtClean="0"/>
              <a:t>Quality</a:t>
            </a:r>
          </a:p>
          <a:p>
            <a:r>
              <a:rPr lang="en-US" sz="1600" dirty="0"/>
              <a:t>Foundations and extensions of SPARQL</a:t>
            </a:r>
          </a:p>
          <a:p>
            <a:pPr lvl="1"/>
            <a:r>
              <a:rPr lang="en-US" sz="1400" dirty="0"/>
              <a:t>Extending </a:t>
            </a:r>
            <a:r>
              <a:rPr lang="en-US" sz="1400" dirty="0" smtClean="0"/>
              <a:t>XSPARQL</a:t>
            </a:r>
          </a:p>
          <a:p>
            <a:pPr lvl="1"/>
            <a:r>
              <a:rPr lang="en-US" sz="1400" dirty="0" smtClean="0"/>
              <a:t>SPARQL and Entailments, etc.</a:t>
            </a:r>
            <a:endParaRPr lang="en-US" sz="14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Axel Polleres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3975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t>Page </a:t>
            </a:r>
            <a:fld id="{F8398719-EBD8-3C4D-8EDA-3A49045B1C1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" charset="0"/>
              <a:ea typeface="+mn-ea"/>
              <a:cs typeface="+mn-cs"/>
            </a:endParaRPr>
          </a:p>
        </p:txBody>
      </p:sp>
      <p:pic>
        <p:nvPicPr>
          <p:cNvPr id="6" name="Bild 5" descr="Screen Shot 2013-12-18 at 10.24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4672811" cy="3047485"/>
          </a:xfrm>
          <a:prstGeom prst="rect">
            <a:avLst/>
          </a:prstGeom>
        </p:spPr>
      </p:pic>
      <p:grpSp>
        <p:nvGrpSpPr>
          <p:cNvPr id="7" name="Group 13"/>
          <p:cNvGrpSpPr/>
          <p:nvPr/>
        </p:nvGrpSpPr>
        <p:grpSpPr>
          <a:xfrm>
            <a:off x="5436096" y="4077072"/>
            <a:ext cx="3707904" cy="4379543"/>
            <a:chOff x="6043536" y="2990272"/>
            <a:chExt cx="3366012" cy="4451551"/>
          </a:xfrm>
        </p:grpSpPr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3536" y="2990272"/>
              <a:ext cx="3366012" cy="4451551"/>
            </a:xfrm>
            <a:prstGeom prst="rect">
              <a:avLst/>
            </a:prstGeom>
          </p:spPr>
        </p:pic>
        <p:cxnSp>
          <p:nvCxnSpPr>
            <p:cNvPr id="9" name="Straight Connector 9"/>
            <p:cNvCxnSpPr/>
            <p:nvPr/>
          </p:nvCxnSpPr>
          <p:spPr>
            <a:xfrm rot="5400000" flipH="1" flipV="1">
              <a:off x="4244523" y="5014395"/>
              <a:ext cx="3619528" cy="1589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6087452"/>
            <a:ext cx="924658" cy="7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6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9392</Words>
  <Application>Microsoft Macintosh PowerPoint</Application>
  <PresentationFormat>Bildschirmpräsentation (4:3)</PresentationFormat>
  <Paragraphs>1502</Paragraphs>
  <Slides>92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92</vt:i4>
      </vt:variant>
    </vt:vector>
  </HeadingPairs>
  <TitlesOfParts>
    <vt:vector size="93" baseType="lpstr">
      <vt:lpstr>Office-Design</vt:lpstr>
      <vt:lpstr>Querying the Web of Data with SPARQL and XSPARQL</vt:lpstr>
      <vt:lpstr>Before we start:</vt:lpstr>
      <vt:lpstr>What do you need?</vt:lpstr>
      <vt:lpstr>Quick recap of RDF and Turtle:</vt:lpstr>
      <vt:lpstr>Querying the Web of Data with SPARQL and XSPARQL</vt:lpstr>
      <vt:lpstr>We have heard about RDF and Linked Data already...  Which other Data formats are popular on the Web?  How to query and integrate data in these formats using declarative query languages? </vt:lpstr>
      <vt:lpstr>RDF, XML &amp; JSON: one Web of data – various formats</vt:lpstr>
      <vt:lpstr>RDF, XML &amp; JSON: one Web of data – various formats</vt:lpstr>
      <vt:lpstr>A Sample Scenario…</vt:lpstr>
      <vt:lpstr>Example: Favourite artists location</vt:lpstr>
      <vt:lpstr>Example: Favourite artists location</vt:lpstr>
      <vt:lpstr>Example: Favourite artists location</vt:lpstr>
      <vt:lpstr>Transformation and Query Languages</vt:lpstr>
      <vt:lpstr>Lecture Overview</vt:lpstr>
      <vt:lpstr>PowerPoint-Präsentation</vt:lpstr>
      <vt:lpstr>Example: Favourite artists location</vt:lpstr>
      <vt:lpstr>Example: Favourite artists location</vt:lpstr>
      <vt:lpstr>JSON JavaScript Object Notation</vt:lpstr>
      <vt:lpstr>JSON JavaScript Object Notation</vt:lpstr>
      <vt:lpstr>Example: Favourite artists location</vt:lpstr>
      <vt:lpstr>Example: Favourite artists location</vt:lpstr>
      <vt:lpstr>PowerPoint-Präsentation</vt:lpstr>
      <vt:lpstr>Querying XML Data from Last.fm: XPath &amp; XQuery  1/2</vt:lpstr>
      <vt:lpstr>Querying XML Data from Last.fm: XPath &amp; XQuery  2/2</vt:lpstr>
      <vt:lpstr>Querying XML Data from Last.fm 2/2</vt:lpstr>
      <vt:lpstr>Now what about RDF Data?</vt:lpstr>
      <vt:lpstr>XML vs. RDF</vt:lpstr>
      <vt:lpstr>What's the advantages of RDF against XML (and JSON)?</vt:lpstr>
      <vt:lpstr>What's the advantages of RDF against XML (and JSON)?</vt:lpstr>
      <vt:lpstr>PowerPoint-Präsentation</vt:lpstr>
      <vt:lpstr>PowerPoint-Präsentation</vt:lpstr>
      <vt:lpstr>SPARQL in a Nutshell...</vt:lpstr>
      <vt:lpstr>SPARQL + Linked Data give you Semantic search almost “for free”</vt:lpstr>
      <vt:lpstr>SPARQL – Standard RDF Query Language and Protocol</vt:lpstr>
      <vt:lpstr>Conjunction (.) , disjunction (UNION), optional (OPTIONAL) patterns and filters (FILTER)</vt:lpstr>
      <vt:lpstr>Conjunction (.) , disjunction (UNION), optional (OPTIONAL) patterns and filters (FILTER)</vt:lpstr>
      <vt:lpstr>Conjunction (.) , disjunction (UNION), optional (OPTIONAL) patterns and filters (FILTER)</vt:lpstr>
      <vt:lpstr>Conjunction (.) , disjunction (UNION), optional (OPTIONAL) patterns and filters (FILTER)</vt:lpstr>
      <vt:lpstr>CONSTRUCT Queries to create new triples (or to transform one RDF Graph to another)</vt:lpstr>
      <vt:lpstr>Missing features in SPARQL1.0 (and why SPARQL1.1 was needed)</vt:lpstr>
      <vt:lpstr>1. Negation: MINUS and NOT EXISTS</vt:lpstr>
      <vt:lpstr>1. Negation: MINUS and NOT EXISTS</vt:lpstr>
      <vt:lpstr>2. Assignment/Project Expressions</vt:lpstr>
      <vt:lpstr>2. Assignment/Project Expressions</vt:lpstr>
      <vt:lpstr>3. Aggregates</vt:lpstr>
      <vt:lpstr>3. Aggregates</vt:lpstr>
      <vt:lpstr>3. Aggregates</vt:lpstr>
      <vt:lpstr>4. Subqueries</vt:lpstr>
      <vt:lpstr>4. Subqueries</vt:lpstr>
      <vt:lpstr>5. Property Path expressions</vt:lpstr>
      <vt:lpstr>5. Property Path expressions</vt:lpstr>
      <vt:lpstr>5. Property Path expressions</vt:lpstr>
      <vt:lpstr>Path expressions full list of operators</vt:lpstr>
      <vt:lpstr>Hands-on time! Let's come up with some queries ourselves!</vt:lpstr>
      <vt:lpstr>Hands-on time! Let's come up with some queries ourselves!</vt:lpstr>
      <vt:lpstr>XSPARQL</vt:lpstr>
      <vt:lpstr>Recall: XQuery  2/2</vt:lpstr>
      <vt:lpstr>XSPARQL: Syntax overview (I)</vt:lpstr>
      <vt:lpstr>XSPARQL Syntax overview (II)</vt:lpstr>
      <vt:lpstr>Back to our original use case</vt:lpstr>
      <vt:lpstr>XSPARQL: Convert XML to RDF</vt:lpstr>
      <vt:lpstr>Back to our original use case</vt:lpstr>
      <vt:lpstr>XSPARQL: Integrate RDF sources</vt:lpstr>
      <vt:lpstr>XSPARQL: Integrate RDF sources</vt:lpstr>
      <vt:lpstr>Use case</vt:lpstr>
      <vt:lpstr>Output: KML XML format</vt:lpstr>
      <vt:lpstr>XSPARQL: Putting it all together</vt:lpstr>
      <vt:lpstr>Last, but not least: Consuming JSON with XSPARQL:</vt:lpstr>
      <vt:lpstr>Producing Json with XSPARQL</vt:lpstr>
      <vt:lpstr>XSPARQL: Demo</vt:lpstr>
      <vt:lpstr>PowerPoint-Präsentation</vt:lpstr>
      <vt:lpstr>XSPARQL: Convert FOAF to KML</vt:lpstr>
      <vt:lpstr>XSPARQL: Convert FOAF to KML </vt:lpstr>
      <vt:lpstr>XSPARQL: Convert FOAF to KML Different location representation in different foaf files…</vt:lpstr>
      <vt:lpstr>XSPARQL: Convert FOAF to KML you can cater for different representations in one query…</vt:lpstr>
      <vt:lpstr>Obtaining locations in RDF</vt:lpstr>
      <vt:lpstr>PowerPoint-Präsentation</vt:lpstr>
      <vt:lpstr>Extending SPARQL1.0: Computing values</vt:lpstr>
      <vt:lpstr>Federated Queries in SPARQL1.1</vt:lpstr>
      <vt:lpstr>Federated Queries in SPARQL1.1</vt:lpstr>
      <vt:lpstr>Federated Queries</vt:lpstr>
      <vt:lpstr>What's missing?</vt:lpstr>
      <vt:lpstr>XSPARQL Implementation</vt:lpstr>
      <vt:lpstr>Example:</vt:lpstr>
      <vt:lpstr>Example: Mapping from RDF to XML</vt:lpstr>
      <vt:lpstr>Example: Adding value generating functions to SPARQL (using XSPARQL to emulate a SPARQL1.1 feature)</vt:lpstr>
      <vt:lpstr>XSPARQL Implementation … very simplified… Rewriting XSPARQL to XQuery…</vt:lpstr>
      <vt:lpstr>Test Queries and show rewriting… </vt:lpstr>
      <vt:lpstr>Details about XSPARQL semantics and implementation (also about some optimizations)</vt:lpstr>
      <vt:lpstr>PowerPoint-Präsentation</vt:lpstr>
      <vt:lpstr>Additional material and references:</vt:lpstr>
      <vt:lpstr>Looking for BSc, MSc, PhD topics? Please check: http://www.polleres.net/ or talk to me after the lecture!</vt:lpstr>
    </vt:vector>
  </TitlesOfParts>
  <Manager/>
  <Company>Digital Enterprise Research Institutte (DERI), Natio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and Exchanging XML and RDF on the Web</dc:title>
  <dc:creator>Axel Polleres</dc:creator>
  <cp:lastModifiedBy>Axel Polleres</cp:lastModifiedBy>
  <cp:revision>294</cp:revision>
  <cp:lastPrinted>2014-08-26T13:40:09Z</cp:lastPrinted>
  <dcterms:created xsi:type="dcterms:W3CDTF">2012-04-20T08:17:15Z</dcterms:created>
  <dcterms:modified xsi:type="dcterms:W3CDTF">2014-08-26T13:46:52Z</dcterms:modified>
</cp:coreProperties>
</file>