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2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6" r:id="rId20"/>
    <p:sldId id="287" r:id="rId21"/>
    <p:sldId id="288" r:id="rId22"/>
    <p:sldId id="289" r:id="rId23"/>
    <p:sldId id="291" r:id="rId24"/>
    <p:sldId id="290" r:id="rId25"/>
    <p:sldId id="293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l:work:deri:src:xsparql:presentation-axel: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'saxon-2.XSPARQL-0.2.auction.txt'!$C$38</c:f>
              <c:strCache>
                <c:ptCount val="1"/>
                <c:pt idx="0">
                  <c:v>Unoptimised</c:v>
                </c:pt>
              </c:strCache>
            </c:strRef>
          </c:tx>
          <c:cat>
            <c:strRef>
              <c:f>'saxon-2.XSPARQL-0.2.auction.txt'!$B$39:$B$41</c:f>
              <c:strCache>
                <c:ptCount val="3"/>
                <c:pt idx="0">
                  <c:v>query08</c:v>
                </c:pt>
                <c:pt idx="1">
                  <c:v>query09</c:v>
                </c:pt>
                <c:pt idx="2">
                  <c:v>query10</c:v>
                </c:pt>
              </c:strCache>
            </c:strRef>
          </c:cat>
          <c:val>
            <c:numRef>
              <c:f>'saxon-2.XSPARQL-0.2.auction.txt'!$C$39:$C$41</c:f>
              <c:numCache>
                <c:formatCode>0.00</c:formatCode>
                <c:ptCount val="3"/>
                <c:pt idx="0">
                  <c:v>25905.909375</c:v>
                </c:pt>
                <c:pt idx="1">
                  <c:v>25749.999375</c:v>
                </c:pt>
                <c:pt idx="2">
                  <c:v>1442.759375</c:v>
                </c:pt>
              </c:numCache>
            </c:numRef>
          </c:val>
        </c:ser>
        <c:ser>
          <c:idx val="1"/>
          <c:order val="1"/>
          <c:tx>
            <c:strRef>
              <c:f>'saxon-2.XSPARQL-0.2.auction.txt'!$D$38</c:f>
              <c:strCache>
                <c:ptCount val="1"/>
                <c:pt idx="0">
                  <c:v>Optimised</c:v>
                </c:pt>
              </c:strCache>
            </c:strRef>
          </c:tx>
          <c:cat>
            <c:strRef>
              <c:f>'saxon-2.XSPARQL-0.2.auction.txt'!$B$39:$B$41</c:f>
              <c:strCache>
                <c:ptCount val="3"/>
                <c:pt idx="0">
                  <c:v>query08</c:v>
                </c:pt>
                <c:pt idx="1">
                  <c:v>query09</c:v>
                </c:pt>
                <c:pt idx="2">
                  <c:v>query10</c:v>
                </c:pt>
              </c:strCache>
            </c:strRef>
          </c:cat>
          <c:val>
            <c:numRef>
              <c:f>'saxon-2.XSPARQL-0.2.auction.txt'!$D$39:$D$41</c:f>
              <c:numCache>
                <c:formatCode>0.00</c:formatCode>
                <c:ptCount val="3"/>
                <c:pt idx="0">
                  <c:v>185.9825</c:v>
                </c:pt>
                <c:pt idx="1">
                  <c:v>69.19937499999995</c:v>
                </c:pt>
                <c:pt idx="2">
                  <c:v>406.235</c:v>
                </c:pt>
              </c:numCache>
            </c:numRef>
          </c:val>
        </c:ser>
        <c:axId val="589384520"/>
        <c:axId val="589389384"/>
      </c:barChart>
      <c:catAx>
        <c:axId val="589384520"/>
        <c:scaling>
          <c:orientation val="minMax"/>
        </c:scaling>
        <c:axPos val="b"/>
        <c:tickLblPos val="nextTo"/>
        <c:crossAx val="589389384"/>
        <c:crossesAt val="1.0"/>
        <c:auto val="1"/>
        <c:lblAlgn val="ctr"/>
        <c:lblOffset val="100"/>
      </c:catAx>
      <c:valAx>
        <c:axId val="589389384"/>
        <c:scaling>
          <c:logBase val="10.0"/>
          <c:orientation val="minMax"/>
          <c:max val="100000.0"/>
          <c:min val="1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</c:title>
        <c:numFmt formatCode="General" sourceLinked="0"/>
        <c:tickLblPos val="nextTo"/>
        <c:crossAx val="589384520"/>
        <c:crosses val="autoZero"/>
        <c:crossBetween val="between"/>
        <c:majorUnit val="10.0"/>
        <c:minorUnit val="10.0"/>
      </c:valAx>
    </c:plotArea>
    <c:legend>
      <c:legendPos val="r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A0CB-606D-4140-A72A-160269680475}" type="datetimeFigureOut">
              <a:rPr lang="en-US" smtClean="0"/>
              <a:pPr/>
              <a:t>5/31/10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E539A-6A94-2E49-853D-A5DA197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20F5-3EB7-6943-9766-C36D71A8D2C6}" type="datetimeFigureOut">
              <a:rPr lang="en-US" smtClean="0"/>
              <a:pPr/>
              <a:t>5/31/10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D76F-AB79-D440-87E0-A80BFBB4A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IE" sz="800">
                <a:solidFill>
                  <a:schemeClr val="bg2"/>
                </a:solidFill>
                <a:latin typeface="Arial" charset="0"/>
                <a:ea typeface="MS PGothic" pitchFamily="34" charset="-128"/>
                <a:cs typeface="MS PGothic" pitchFamily="34" charset="-128"/>
                <a:sym typeface="Symbol" charset="2"/>
              </a:rPr>
              <a:t> Copyright 2009 Digital Enterprise Research Institute. All rights reserved.</a:t>
            </a:r>
            <a:endParaRPr lang="en-IE" sz="800">
              <a:solidFill>
                <a:schemeClr val="bg2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5335588"/>
            <a:ext cx="9144000" cy="74612"/>
            <a:chOff x="0" y="3361"/>
            <a:chExt cx="5760" cy="47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-26988"/>
            <a:ext cx="9144000" cy="246063"/>
            <a:chOff x="0" y="509"/>
            <a:chExt cx="5760" cy="155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  <a:latin typeface="Lucida Sans" pitchFamily="34" charset="0"/>
                </a:rPr>
                <a:t>Digital Enterprise Research Institute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  <a:latin typeface="Lucida Sans" pitchFamily="34" charset="0"/>
                </a:rPr>
                <a:t>www.deri.ie</a:t>
              </a: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pic>
        <p:nvPicPr>
          <p:cNvPr id="19" name="Picture 49" descr="der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620713"/>
            <a:ext cx="11445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4" descr="s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5791200"/>
            <a:ext cx="10795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9113" y="5892800"/>
            <a:ext cx="1901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0438"/>
            <a:ext cx="7696200" cy="9128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 Narrow" pitchFamily="34" charset="0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First Level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CBEEAB27-AA1D-C042-875E-3538A5B2D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0960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808038"/>
            <a:ext cx="9144000" cy="246062"/>
            <a:chOff x="0" y="509"/>
            <a:chExt cx="5760" cy="155"/>
          </a:xfrm>
        </p:grpSpPr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50" name="Line 30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51" name="Line 31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52" name="Text Box 32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  <a:latin typeface="Lucida Sans" pitchFamily="34" charset="0"/>
                </a:rPr>
                <a:t>Digital Enterprise Research Institute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  <a:latin typeface="Lucida Sans" pitchFamily="34" charset="0"/>
                </a:rPr>
                <a:t>www.deri.ie</a:t>
              </a:r>
            </a:p>
          </p:txBody>
        </p:sp>
        <p:sp>
          <p:nvSpPr>
            <p:cNvPr id="414759" name="Line 39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pic>
        <p:nvPicPr>
          <p:cNvPr id="1036" name="Picture 41" descr="der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35963" y="106363"/>
            <a:ext cx="69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7" descr="sf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6525" y="6237288"/>
            <a:ext cx="7921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1" descr="ppt_templa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6249988"/>
            <a:ext cx="32099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5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3000" y="6373813"/>
            <a:ext cx="1143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n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sparql.deri.org/spec/xsparql-semantics.html%23id:flwor-expressio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ml-benchmark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0.pdf"/><Relationship Id="rId5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9473" y="2303096"/>
            <a:ext cx="8202872" cy="168676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latin typeface="Lucida Sans"/>
                <a:ea typeface="+mn-ea"/>
                <a:cs typeface="Lucida Sans"/>
              </a:rPr>
              <a:t>XSPARQL: What’s next?</a:t>
            </a:r>
            <a:br>
              <a:rPr lang="en-US" sz="2800" b="1" dirty="0" smtClean="0">
                <a:latin typeface="Lucida Sans"/>
                <a:ea typeface="+mn-ea"/>
                <a:cs typeface="Lucida Sans"/>
              </a:rPr>
            </a:br>
            <a:r>
              <a:rPr lang="en-US" sz="1800" dirty="0" smtClean="0">
                <a:latin typeface="Lucida Sans"/>
                <a:ea typeface="+mn-ea"/>
                <a:cs typeface="Lucida Sans"/>
              </a:rPr>
              <a:t>Axel Polleres</a:t>
            </a:r>
            <a:r>
              <a:rPr lang="en-US" sz="2400" dirty="0" smtClean="0">
                <a:latin typeface="Lucida Sans"/>
                <a:ea typeface="+mn-ea"/>
                <a:cs typeface="Lucida Sans"/>
              </a:rPr>
              <a:t/>
            </a:r>
            <a:br>
              <a:rPr lang="en-US" sz="2400" dirty="0" smtClean="0">
                <a:latin typeface="Lucida Sans"/>
                <a:ea typeface="+mn-ea"/>
                <a:cs typeface="Lucida Sans"/>
              </a:rPr>
            </a:br>
            <a:r>
              <a:rPr lang="en-US" sz="1600" dirty="0" smtClean="0">
                <a:latin typeface="Lucida Sans"/>
                <a:ea typeface="+mn-ea"/>
                <a:cs typeface="Lucida Sans"/>
              </a:rPr>
              <a:t>Digital Enterprise Research Institute, NUI </a:t>
            </a:r>
            <a:r>
              <a:rPr lang="en-US" sz="1600" dirty="0" smtClean="0">
                <a:latin typeface="Lucida Sans"/>
                <a:ea typeface="+mn-ea"/>
                <a:cs typeface="Lucida Sans"/>
              </a:rPr>
              <a:t>Galway</a:t>
            </a:r>
            <a:br>
              <a:rPr lang="en-US" sz="1600" dirty="0" smtClean="0">
                <a:latin typeface="Lucida Sans"/>
                <a:ea typeface="+mn-ea"/>
                <a:cs typeface="Lucida Sans"/>
              </a:rPr>
            </a:br>
            <a:r>
              <a:rPr lang="en-US" sz="1600" dirty="0" smtClean="0">
                <a:latin typeface="Lucida Sans"/>
                <a:ea typeface="+mn-ea"/>
                <a:cs typeface="Lucida Sans"/>
              </a:rPr>
              <a:t/>
            </a:r>
            <a:br>
              <a:rPr lang="en-US" sz="1600" dirty="0" smtClean="0">
                <a:latin typeface="Lucida Sans"/>
                <a:ea typeface="+mn-ea"/>
                <a:cs typeface="Lucida Sans"/>
              </a:rPr>
            </a:br>
            <a:r>
              <a:rPr lang="en-US" sz="1400" dirty="0" smtClean="0">
                <a:latin typeface="Lucida Sans"/>
                <a:ea typeface="+mn-ea"/>
                <a:cs typeface="Lucida Sans"/>
              </a:rPr>
              <a:t>joint work with: </a:t>
            </a:r>
            <a:r>
              <a:rPr lang="en-US" sz="1400" b="0" dirty="0" err="1" smtClean="0">
                <a:latin typeface="Lucida Sans"/>
                <a:ea typeface="+mn-ea"/>
                <a:cs typeface="Lucida Sans"/>
              </a:rPr>
              <a:t>Nuno</a:t>
            </a:r>
            <a:r>
              <a:rPr lang="en-US" sz="1400" b="0" dirty="0" smtClean="0">
                <a:latin typeface="Lucida Sans"/>
                <a:ea typeface="+mn-ea"/>
                <a:cs typeface="Lucida Sans"/>
              </a:rPr>
              <a:t> Lopes, Stefan </a:t>
            </a:r>
            <a:r>
              <a:rPr lang="en-US" sz="1400" b="0" dirty="0" err="1" smtClean="0">
                <a:latin typeface="Lucida Sans"/>
                <a:ea typeface="+mn-ea"/>
                <a:cs typeface="Lucida Sans"/>
              </a:rPr>
              <a:t>Bischof</a:t>
            </a:r>
            <a:r>
              <a:rPr lang="en-US" sz="1400" b="0" dirty="0" smtClean="0">
                <a:latin typeface="Lucida Sans"/>
                <a:ea typeface="+mn-ea"/>
                <a:cs typeface="Lucida Sans"/>
              </a:rPr>
              <a:t>, Thomas </a:t>
            </a:r>
            <a:r>
              <a:rPr lang="en-US" sz="1400" b="0" dirty="0" err="1" smtClean="0">
                <a:latin typeface="Lucida Sans"/>
                <a:ea typeface="+mn-ea"/>
                <a:cs typeface="Lucida Sans"/>
              </a:rPr>
              <a:t>Krennwallner</a:t>
            </a:r>
            <a:r>
              <a:rPr lang="en-US" sz="1400" b="0" dirty="0" smtClean="0">
                <a:latin typeface="Lucida Sans"/>
                <a:ea typeface="+mn-ea"/>
                <a:cs typeface="Lucida Sans"/>
              </a:rPr>
              <a:t>, Stefan Decker … (see supporters of the W3C member submission</a:t>
            </a:r>
            <a:r>
              <a:rPr lang="en-US" sz="1400" dirty="0" smtClean="0">
                <a:latin typeface="Lucida Sans"/>
                <a:ea typeface="+mn-ea"/>
                <a:cs typeface="Lucida Sans"/>
              </a:rPr>
              <a:t>)</a:t>
            </a:r>
            <a:endParaRPr lang="en-US" sz="2800" dirty="0">
              <a:latin typeface="Lucida Sans"/>
              <a:ea typeface="+mn-ea"/>
              <a:cs typeface="Lucid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why are XSLT, </a:t>
            </a:r>
            <a:r>
              <a:rPr lang="en-US" dirty="0" err="1" smtClean="0"/>
              <a:t>XQuery</a:t>
            </a:r>
            <a:r>
              <a:rPr lang="en-US" dirty="0" smtClean="0"/>
              <a:t> not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6" y="1081433"/>
            <a:ext cx="8615723" cy="521776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Because RDF ≠ RDF/XML !!!</a:t>
            </a:r>
          </a:p>
          <a:p>
            <a:pPr>
              <a:buNone/>
            </a:pPr>
            <a:r>
              <a:rPr lang="en-US" sz="2400" dirty="0" smtClean="0"/>
              <a:t>										   				       </a:t>
            </a:r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1400" dirty="0" smtClean="0"/>
              <a:t>many different RDF/XML representations…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2)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/>
              <a:t>… and actually a lot of RDF data residing in RDF stores, accessible via SPARQL endpoints already, rather than in RDF/XML</a:t>
            </a:r>
          </a:p>
          <a:p>
            <a:pPr>
              <a:buNone/>
            </a:pPr>
            <a:r>
              <a:rPr lang="en-US" sz="1400" dirty="0" smtClean="0"/>
              <a:t>	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licechar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017" y="1456997"/>
            <a:ext cx="2759974" cy="1603098"/>
          </a:xfrm>
          <a:prstGeom prst="rect">
            <a:avLst/>
          </a:prstGeom>
        </p:spPr>
      </p:pic>
      <p:pic>
        <p:nvPicPr>
          <p:cNvPr id="8" name="Picture 7" descr="Screen shot 2009-12-02 at 16.20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04" y="2209073"/>
            <a:ext cx="4449264" cy="1100769"/>
          </a:xfrm>
          <a:prstGeom prst="rect">
            <a:avLst/>
          </a:prstGeom>
        </p:spPr>
      </p:pic>
      <p:pic>
        <p:nvPicPr>
          <p:cNvPr id="9" name="Picture 8" descr="Screen shot 2009-12-02 at 16.21.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00" y="3319683"/>
            <a:ext cx="8910878" cy="191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1" y="0"/>
            <a:ext cx="8036548" cy="838200"/>
          </a:xfrm>
        </p:spPr>
        <p:txBody>
          <a:bodyPr/>
          <a:lstStyle/>
          <a:p>
            <a:r>
              <a:rPr lang="en-US" sz="2800" dirty="0" smtClean="0"/>
              <a:t>Our approach: XSPARQL (W3C submission)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857"/>
            <a:ext cx="8229600" cy="4525963"/>
          </a:xfrm>
        </p:spPr>
        <p:txBody>
          <a:bodyPr/>
          <a:lstStyle/>
          <a:p>
            <a:r>
              <a:rPr lang="en-US" sz="2400" dirty="0" smtClean="0"/>
              <a:t>New query language… but don’t reinvent!</a:t>
            </a:r>
          </a:p>
          <a:p>
            <a:pPr algn="ctr">
              <a:buNone/>
            </a:pPr>
            <a:r>
              <a:rPr lang="en-US" sz="2400" dirty="0" err="1" smtClean="0"/>
              <a:t>XQuery</a:t>
            </a:r>
            <a:r>
              <a:rPr lang="en-US" sz="2400" dirty="0" smtClean="0"/>
              <a:t> + SPARQL = </a:t>
            </a:r>
            <a:r>
              <a:rPr lang="en-US" sz="2400" b="1" dirty="0" smtClean="0"/>
              <a:t>XSPARQL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09-12-02 at 16.28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24" y="2144097"/>
            <a:ext cx="3692366" cy="3779863"/>
          </a:xfrm>
          <a:prstGeom prst="rect">
            <a:avLst/>
          </a:prstGeom>
        </p:spPr>
      </p:pic>
      <p:pic>
        <p:nvPicPr>
          <p:cNvPr id="6" name="Picture 5" descr="Screen shot 2009-12-02 at 16.30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67" y="2225435"/>
            <a:ext cx="5614619" cy="37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5970" y="1509109"/>
            <a:ext cx="4931077" cy="4566370"/>
            <a:chOff x="215970" y="1509109"/>
            <a:chExt cx="4931077" cy="4566370"/>
          </a:xfrm>
        </p:grpSpPr>
        <p:sp>
          <p:nvSpPr>
            <p:cNvPr id="8" name="Rectangle 7"/>
            <p:cNvSpPr/>
            <p:nvPr/>
          </p:nvSpPr>
          <p:spPr>
            <a:xfrm>
              <a:off x="215970" y="1509109"/>
              <a:ext cx="4931077" cy="33286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971" y="3016896"/>
              <a:ext cx="4931076" cy="456786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970" y="5143602"/>
              <a:ext cx="4931077" cy="931877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15970" y="1841977"/>
            <a:ext cx="4931077" cy="3301625"/>
            <a:chOff x="215970" y="1841977"/>
            <a:chExt cx="4931077" cy="3301625"/>
          </a:xfrm>
        </p:grpSpPr>
        <p:sp>
          <p:nvSpPr>
            <p:cNvPr id="12" name="Rectangle 11"/>
            <p:cNvSpPr/>
            <p:nvPr/>
          </p:nvSpPr>
          <p:spPr>
            <a:xfrm>
              <a:off x="215970" y="3473682"/>
              <a:ext cx="4931076" cy="166992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71" y="1841977"/>
              <a:ext cx="4931076" cy="117491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Mapping from RDF to XML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71" y="1509109"/>
            <a:ext cx="812187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&lt;relations&gt;</a:t>
            </a:r>
          </a:p>
          <a:p>
            <a:r>
              <a:rPr lang="en-US" dirty="0" smtClean="0">
                <a:latin typeface="Courier New"/>
                <a:cs typeface="Courier New"/>
              </a:rPr>
              <a:t>{ for $Person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from &lt;</a:t>
            </a:r>
            <a:r>
              <a:rPr lang="en-US" dirty="0" err="1" smtClean="0">
                <a:latin typeface="Courier New"/>
                <a:cs typeface="Courier New"/>
              </a:rPr>
              <a:t>relations.rdf</a:t>
            </a:r>
            <a:r>
              <a:rPr lang="en-US" dirty="0" smtClean="0">
                <a:latin typeface="Courier New"/>
                <a:cs typeface="Courier New"/>
              </a:rPr>
              <a:t>&gt;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where { $Person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$Name } </a:t>
            </a:r>
          </a:p>
          <a:p>
            <a:r>
              <a:rPr lang="en-US" dirty="0" smtClean="0">
                <a:latin typeface="Courier New"/>
                <a:cs typeface="Courier New"/>
              </a:rPr>
              <a:t>  order by 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return </a:t>
            </a:r>
          </a:p>
          <a:p>
            <a:r>
              <a:rPr lang="en-US" dirty="0" smtClean="0">
                <a:latin typeface="Courier New"/>
                <a:cs typeface="Courier New"/>
              </a:rPr>
              <a:t>	&lt;person name="{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dirty="0" smtClean="0">
                <a:latin typeface="Courier New"/>
                <a:cs typeface="Courier New"/>
              </a:rPr>
              <a:t>}"&gt;</a:t>
            </a:r>
          </a:p>
          <a:p>
            <a:r>
              <a:rPr lang="en-US" dirty="0" smtClean="0">
                <a:latin typeface="Courier New"/>
                <a:cs typeface="Courier New"/>
              </a:rPr>
              <a:t>	{for $</a:t>
            </a:r>
            <a:r>
              <a:rPr lang="en-US" dirty="0" err="1" smtClean="0"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	 from &lt;</a:t>
            </a:r>
            <a:r>
              <a:rPr lang="en-US" dirty="0" err="1" smtClean="0">
                <a:latin typeface="Courier New"/>
                <a:cs typeface="Courier New"/>
              </a:rPr>
              <a:t>relations.rdf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</a:p>
          <a:p>
            <a:r>
              <a:rPr lang="en-US" dirty="0" smtClean="0">
                <a:latin typeface="Courier New"/>
                <a:cs typeface="Courier New"/>
              </a:rPr>
              <a:t> 	 where { </a:t>
            </a:r>
          </a:p>
          <a:p>
            <a:r>
              <a:rPr lang="en-US" dirty="0" smtClean="0">
                <a:latin typeface="Courier New"/>
                <a:cs typeface="Courier New"/>
              </a:rPr>
              <a:t>		$Person </a:t>
            </a:r>
            <a:r>
              <a:rPr lang="en-US" dirty="0" err="1" smtClean="0">
                <a:latin typeface="Courier New"/>
                <a:cs typeface="Courier New"/>
              </a:rPr>
              <a:t>foaf:knows</a:t>
            </a:r>
            <a:r>
              <a:rPr lang="en-US" dirty="0" smtClean="0">
                <a:latin typeface="Courier New"/>
                <a:cs typeface="Courier New"/>
              </a:rPr>
              <a:t> $Friend .</a:t>
            </a:r>
          </a:p>
          <a:p>
            <a:r>
              <a:rPr lang="en-US" dirty="0" smtClean="0">
                <a:latin typeface="Courier New"/>
                <a:cs typeface="Courier New"/>
              </a:rPr>
              <a:t>		$Person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  <a:r>
              <a:rPr lang="en-US" dirty="0" smtClean="0">
                <a:latin typeface="Courier New"/>
                <a:cs typeface="Courier New"/>
              </a:rPr>
              <a:t>. </a:t>
            </a:r>
          </a:p>
          <a:p>
            <a:r>
              <a:rPr lang="en-US" dirty="0" smtClean="0">
                <a:latin typeface="Courier New"/>
                <a:cs typeface="Courier New"/>
              </a:rPr>
              <a:t>		$Friend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>
                <a:latin typeface="Courier New"/>
                <a:cs typeface="Courier New"/>
              </a:rPr>
              <a:t>	 return &lt;knows&gt;{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}&lt;/knows&gt;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} &lt;/person&gt;</a:t>
            </a:r>
          </a:p>
          <a:p>
            <a:r>
              <a:rPr lang="en-US" dirty="0" smtClean="0">
                <a:latin typeface="Courier New"/>
                <a:cs typeface="Courier New"/>
              </a:rPr>
              <a:t>}&lt;/relations&gt;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7" name="Picture 6" descr="Screen shot 2009-12-02 at 18.03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90" y="1810723"/>
            <a:ext cx="2881254" cy="157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453730" cy="243288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Example: Adding value generating functions to SPARQL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construct { 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            _: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{</a:t>
            </a:r>
            <a:r>
              <a:rPr lang="en-US" sz="1800" dirty="0" err="1" smtClean="0">
                <a:latin typeface="Courier New"/>
                <a:cs typeface="Courier New"/>
              </a:rPr>
              <a:t>fn:concat("""",?N</a:t>
            </a:r>
            <a:r>
              <a:rPr lang="en-US" sz="1800" dirty="0" smtClean="0">
                <a:latin typeface="Courier New"/>
                <a:cs typeface="Courier New"/>
              </a:rPr>
              <a:t>," ",?F,"""”)}  }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from &lt;</a:t>
            </a:r>
            <a:r>
              <a:rPr lang="en-US" sz="1800" dirty="0" err="1" smtClean="0">
                <a:latin typeface="Courier New"/>
                <a:cs typeface="Courier New"/>
              </a:rPr>
              <a:t>MyAddrBookVCard.rdf</a:t>
            </a:r>
            <a:r>
              <a:rPr lang="en-US" sz="1800" dirty="0" smtClean="0">
                <a:latin typeface="Courier New"/>
                <a:cs typeface="Courier New"/>
              </a:rPr>
              <a:t>&gt;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where {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vc:Given</a:t>
            </a:r>
            <a:r>
              <a:rPr lang="en-US" sz="1800" dirty="0" smtClean="0">
                <a:latin typeface="Courier New"/>
                <a:cs typeface="Courier New"/>
              </a:rPr>
              <a:t> ?N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vc:Family</a:t>
            </a:r>
            <a:r>
              <a:rPr lang="en-US" sz="1800" dirty="0" smtClean="0">
                <a:latin typeface="Courier New"/>
                <a:cs typeface="Courier New"/>
              </a:rPr>
              <a:t> ?F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_:b1. _:b1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“Peter Patel-Schneider”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_:b2. _:b2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“Stefan Decker”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_:b3. _:b3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“Thomas </a:t>
            </a:r>
            <a:r>
              <a:rPr lang="en-US" sz="1800" dirty="0" err="1" smtClean="0">
                <a:latin typeface="Courier New"/>
                <a:cs typeface="Courier New"/>
              </a:rPr>
              <a:t>Eiter</a:t>
            </a:r>
            <a:r>
              <a:rPr lang="en-US" sz="1800" dirty="0" smtClean="0">
                <a:latin typeface="Courier New"/>
                <a:cs typeface="Courier New"/>
              </a:rPr>
              <a:t>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5685" y="1965413"/>
            <a:ext cx="4521817" cy="374479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and semantics: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8" y="1600200"/>
            <a:ext cx="8675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Formal Semantics (XSPARQL1.0):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XQuery</a:t>
            </a:r>
            <a:r>
              <a:rPr lang="en-US" dirty="0" smtClean="0"/>
              <a:t> formal Semantics</a:t>
            </a:r>
          </a:p>
          <a:p>
            <a:pPr lvl="1"/>
            <a:r>
              <a:rPr lang="en-US" dirty="0" smtClean="0"/>
              <a:t>Can be implemented based on rewriting to </a:t>
            </a:r>
            <a:r>
              <a:rPr lang="en-US" dirty="0" err="1" smtClean="0"/>
              <a:t>XQuery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Challenges/Limitations: </a:t>
            </a:r>
          </a:p>
          <a:p>
            <a:pPr lvl="1"/>
            <a:r>
              <a:rPr lang="en-US" dirty="0" smtClean="0"/>
              <a:t>Nesting, scope of RDF dataset…</a:t>
            </a:r>
          </a:p>
          <a:p>
            <a:pPr lvl="1"/>
            <a:r>
              <a:rPr lang="en-US" dirty="0" smtClean="0"/>
              <a:t>different “type systems” of RDF/XML (sequences)</a:t>
            </a:r>
          </a:p>
          <a:p>
            <a:pPr lvl="1"/>
            <a:r>
              <a:rPr lang="en-US" dirty="0" smtClean="0"/>
              <a:t>adding ontological inference (to resolve heterogeneities)</a:t>
            </a:r>
          </a:p>
          <a:p>
            <a:pPr lvl="1"/>
            <a:r>
              <a:rPr lang="en-US" dirty="0" smtClean="0"/>
              <a:t>We are working on this in XSPARQL1.1!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Semantics: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idea (and </a:t>
            </a:r>
            <a:r>
              <a:rPr lang="en-US" dirty="0" err="1" smtClean="0"/>
              <a:t>formalised</a:t>
            </a:r>
            <a:r>
              <a:rPr lang="en-US" dirty="0" smtClean="0"/>
              <a:t> in XSPARQL1.0):</a:t>
            </a:r>
          </a:p>
          <a:p>
            <a:pPr lvl="1"/>
            <a:r>
              <a:rPr lang="en-US" dirty="0" smtClean="0"/>
              <a:t>extension of the </a:t>
            </a:r>
            <a:r>
              <a:rPr lang="en-US" dirty="0" err="1" smtClean="0"/>
              <a:t>XQuery</a:t>
            </a:r>
            <a:r>
              <a:rPr lang="en-US" dirty="0" smtClean="0"/>
              <a:t> semantics by plugging in SPARQL semantics in a modular way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Rewriting algorithm is defined for embedding XSPARQL into native </a:t>
            </a:r>
            <a:r>
              <a:rPr lang="en-US" dirty="0" err="1" smtClean="0"/>
              <a:t>XQuery</a:t>
            </a:r>
            <a:r>
              <a:rPr lang="en-US" dirty="0" smtClean="0"/>
              <a:t> plus interleaved calls to a SPARQL endpoint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rchitec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52549" y="2711255"/>
            <a:ext cx="6466931" cy="151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XSPARQL to </a:t>
            </a:r>
            <a:r>
              <a:rPr lang="en-US" dirty="0" err="1" smtClean="0"/>
              <a:t>XQuery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695" y="990767"/>
            <a:ext cx="8652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construct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{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_:</a:t>
            </a:r>
            <a:r>
              <a:rPr lang="en-US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{</a:t>
            </a:r>
            <a:r>
              <a:rPr lang="en-US" dirty="0" err="1" smtClean="0">
                <a:latin typeface="Courier New"/>
                <a:cs typeface="Courier New"/>
              </a:rPr>
              <a:t>fn:concat("""",$N</a:t>
            </a:r>
            <a:r>
              <a:rPr lang="en-US" dirty="0" smtClean="0">
                <a:latin typeface="Courier New"/>
                <a:cs typeface="Courier New"/>
              </a:rPr>
              <a:t>," ",$F,"""")} } from &lt;</a:t>
            </a:r>
            <a:r>
              <a:rPr lang="en-US" dirty="0" err="1" smtClean="0">
                <a:latin typeface="Courier New"/>
                <a:cs typeface="Courier New"/>
              </a:rPr>
              <a:t>vcard.rdf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where { $P </a:t>
            </a:r>
            <a:r>
              <a:rPr lang="en-US" dirty="0" err="1" smtClean="0">
                <a:latin typeface="Courier New"/>
                <a:cs typeface="Courier New"/>
              </a:rPr>
              <a:t>vc:Given</a:t>
            </a:r>
            <a:r>
              <a:rPr lang="en-US" dirty="0" smtClean="0">
                <a:latin typeface="Courier New"/>
                <a:cs typeface="Courier New"/>
              </a:rPr>
              <a:t> $N . $P </a:t>
            </a:r>
            <a:r>
              <a:rPr lang="en-US" dirty="0" err="1" smtClean="0">
                <a:latin typeface="Courier New"/>
                <a:cs typeface="Courier New"/>
              </a:rPr>
              <a:t>vc:Family</a:t>
            </a:r>
            <a:r>
              <a:rPr lang="en-US" dirty="0" smtClean="0">
                <a:latin typeface="Courier New"/>
                <a:cs typeface="Courier New"/>
              </a:rPr>
              <a:t> $F . }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95" y="2025904"/>
            <a:ext cx="86522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let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aux_query</a:t>
            </a:r>
            <a:r>
              <a:rPr lang="en-US" sz="1600" dirty="0" smtClean="0">
                <a:latin typeface="Courier New"/>
                <a:cs typeface="Courier New"/>
              </a:rPr>
              <a:t> := fn:concat("http://localhost:2020/sparql?query=", 				   </a:t>
            </a:r>
            <a:r>
              <a:rPr lang="en-US" sz="1600" dirty="0" err="1" smtClean="0">
                <a:latin typeface="Courier New"/>
                <a:cs typeface="Courier New"/>
              </a:rPr>
              <a:t>fn:encode-for-uri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                 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select $P $N $F from &lt;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vcard.rdf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               where {$P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vc:Given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$N. 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vc:Family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$F.}</a:t>
            </a:r>
            <a:r>
              <a:rPr lang="en-US" sz="1600" dirty="0" smtClean="0">
                <a:latin typeface="Courier New"/>
                <a:cs typeface="Courier New"/>
              </a:rPr>
              <a:t>"))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694" y="3060379"/>
            <a:ext cx="86522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for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at $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aux_result_pos</a:t>
            </a:r>
            <a:r>
              <a:rPr lang="en-US" sz="1600" b="1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      in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doc(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$aux_query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)//sparql_result:result</a:t>
            </a:r>
            <a:endParaRPr lang="en-US" sz="1600" dirty="0" smtClean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695" y="3581655"/>
            <a:ext cx="8652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="P"]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="N"]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="F"]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$N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data($N_Node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N_NodeType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name($N_Node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local:rdf_term($N_NodeType,$N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)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...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694" y="4973515"/>
            <a:ext cx="88853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return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fn:concat("_:b",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$aux_result_pos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"),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fn:concat("""",$N_RDFTerm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",$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,"""") ), "." 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908620"/>
            <a:ext cx="9143999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3647698"/>
            <a:ext cx="549910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Encode SPARQL in HTTP call SELECT Query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254263"/>
            <a:ext cx="549910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Execute call, via </a:t>
            </a:r>
            <a:r>
              <a:rPr lang="en-US" dirty="0" err="1" smtClean="0"/>
              <a:t>fn:doc</a:t>
            </a:r>
            <a:r>
              <a:rPr lang="en-US" dirty="0" smtClean="0"/>
              <a:t>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7699" y="5108125"/>
            <a:ext cx="5857535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Collect results from SPARQL result </a:t>
            </a:r>
            <a:r>
              <a:rPr lang="en-US" dirty="0" err="1" smtClean="0"/>
              <a:t>format(XML</a:t>
            </a:r>
            <a:r>
              <a:rPr lang="en-US" dirty="0" smtClean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79599" y="5680657"/>
            <a:ext cx="6364289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4. </a:t>
            </a:r>
            <a:r>
              <a:rPr lang="en-US" dirty="0" smtClean="0">
                <a:latin typeface="Courier New"/>
                <a:cs typeface="Courier New"/>
              </a:rPr>
              <a:t>construct</a:t>
            </a:r>
            <a:r>
              <a:rPr lang="en-US" dirty="0" smtClean="0"/>
              <a:t> becomes </a:t>
            </a:r>
            <a:r>
              <a:rPr lang="en-US" dirty="0" smtClean="0">
                <a:latin typeface="Courier New"/>
                <a:cs typeface="Courier New"/>
              </a:rPr>
              <a:t>return </a:t>
            </a:r>
            <a:r>
              <a:rPr lang="en-US" dirty="0" smtClean="0"/>
              <a:t>that outputs triples.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96" y="1600200"/>
            <a:ext cx="885470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 </a:t>
            </a:r>
            <a:r>
              <a:rPr lang="en-US" sz="2000" dirty="0" err="1" smtClean="0"/>
              <a:t>formalisation</a:t>
            </a:r>
            <a:r>
              <a:rPr lang="en-US" sz="2000" dirty="0" smtClean="0"/>
              <a:t> embeds rewriting in the functional semantics of </a:t>
            </a:r>
            <a:r>
              <a:rPr lang="en-US" sz="2000" dirty="0" err="1" smtClean="0"/>
              <a:t>XQuery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i="1" dirty="0" smtClean="0">
                <a:hlinkClick r:id="rId2"/>
              </a:rPr>
              <a:t>http://xsparql.deri.org/spec/xsparql-semantics.html#id:flwor-expressions</a:t>
            </a: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mapping rules [·]</a:t>
            </a:r>
            <a:r>
              <a:rPr lang="en-US" sz="1800" i="1" baseline="-25000" dirty="0" err="1" smtClean="0"/>
              <a:t>Expr</a:t>
            </a:r>
            <a:r>
              <a:rPr lang="en-US" sz="1800" i="1" baseline="-25000" dirty="0" smtClean="0"/>
              <a:t>'</a:t>
            </a:r>
            <a:r>
              <a:rPr lang="en-US" sz="1800" dirty="0" smtClean="0"/>
              <a:t> inherit from the definitions of </a:t>
            </a:r>
            <a:r>
              <a:rPr lang="en-US" sz="1800" dirty="0" err="1" smtClean="0"/>
              <a:t>XQuery's</a:t>
            </a:r>
            <a:r>
              <a:rPr lang="en-US" sz="1800" dirty="0" smtClean="0"/>
              <a:t> [·]</a:t>
            </a:r>
            <a:r>
              <a:rPr lang="en-US" sz="1800" i="1" baseline="-25000" dirty="0" err="1" smtClean="0"/>
              <a:t>Expr</a:t>
            </a:r>
            <a:r>
              <a:rPr lang="en-US" sz="1800" dirty="0" smtClean="0"/>
              <a:t> 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09-12-02 at 19.04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76" y="3386375"/>
            <a:ext cx="5861442" cy="2564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188" y="5161872"/>
            <a:ext cx="800654" cy="16461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3480" y="5643503"/>
            <a:ext cx="789362" cy="16461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95415" y="3715150"/>
            <a:ext cx="389558" cy="16461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03560" y="5514161"/>
            <a:ext cx="389558" cy="16461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0069" y="4655808"/>
            <a:ext cx="835346" cy="16461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89296" y="4820424"/>
            <a:ext cx="7103822" cy="1305738"/>
            <a:chOff x="289296" y="4820424"/>
            <a:chExt cx="7103822" cy="1305738"/>
          </a:xfrm>
        </p:grpSpPr>
        <p:pic>
          <p:nvPicPr>
            <p:cNvPr id="11" name="Picture 10" descr="Screen shot 2009-12-02 at 19.12.0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850" y="4820424"/>
              <a:ext cx="7033268" cy="128210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89296" y="4890515"/>
              <a:ext cx="7103822" cy="1235647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433"/>
            <a:ext cx="9144000" cy="4525963"/>
          </a:xfrm>
        </p:spPr>
        <p:txBody>
          <a:bodyPr/>
          <a:lstStyle/>
          <a:p>
            <a:r>
              <a:rPr lang="en-US" dirty="0" smtClean="0"/>
              <a:t>Simple rewriting semantics has some limitations, which we are currently working on: </a:t>
            </a:r>
          </a:p>
          <a:p>
            <a:pPr lvl="1"/>
            <a:r>
              <a:rPr lang="en-US" dirty="0" smtClean="0"/>
              <a:t>Adding ontological inference (to resolve heterogeneities)</a:t>
            </a:r>
          </a:p>
          <a:p>
            <a:pPr lvl="1"/>
            <a:r>
              <a:rPr lang="en-US" b="1" dirty="0" err="1" smtClean="0"/>
              <a:t>Nesting,scope</a:t>
            </a:r>
            <a:r>
              <a:rPr lang="en-US" b="1" dirty="0" smtClean="0"/>
              <a:t> of RDF dataset…</a:t>
            </a:r>
          </a:p>
          <a:p>
            <a:pPr lvl="1"/>
            <a:r>
              <a:rPr lang="en-US" b="1" dirty="0" smtClean="0"/>
              <a:t>Different “type systems” of RDF/XML (sequences)…</a:t>
            </a:r>
          </a:p>
          <a:p>
            <a:pPr lvl="1"/>
            <a:r>
              <a:rPr lang="en-US" b="1" dirty="0" err="1" smtClean="0"/>
              <a:t>Optimisations</a:t>
            </a:r>
            <a:r>
              <a:rPr lang="en-US" b="1" dirty="0" smtClean="0"/>
              <a:t>…</a:t>
            </a:r>
          </a:p>
          <a:p>
            <a:pPr lvl="1"/>
            <a:r>
              <a:rPr lang="en-US" b="1" dirty="0" smtClean="0"/>
              <a:t>Integrate RDB Querying (SQL), </a:t>
            </a:r>
            <a:r>
              <a:rPr lang="en-US" b="1" dirty="0" err="1" smtClean="0"/>
              <a:t>Json</a:t>
            </a:r>
            <a:r>
              <a:rPr lang="en-US" b="1" dirty="0" smtClean="0"/>
              <a:t>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rchitec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3219" y="4150446"/>
            <a:ext cx="6466931" cy="1510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8060" y="4255389"/>
            <a:ext cx="15875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</a:rPr>
              <a:t>GiaBATA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7070" y="4196175"/>
            <a:ext cx="3429000" cy="149066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XSPARQL1.1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err="1" smtClean="0"/>
              <a:t>Nesting,scope</a:t>
            </a:r>
            <a:r>
              <a:rPr lang="en-US" sz="2800" dirty="0" smtClean="0"/>
              <a:t> of RDF dataset…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71" y="1524000"/>
            <a:ext cx="812187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&lt;relations&gt;</a:t>
            </a:r>
          </a:p>
          <a:p>
            <a:r>
              <a:rPr lang="en-US" dirty="0" smtClean="0">
                <a:latin typeface="Courier New"/>
                <a:cs typeface="Courier New"/>
              </a:rPr>
              <a:t>{ for $Person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from &lt;</a:t>
            </a:r>
            <a:r>
              <a:rPr lang="en-US" dirty="0" err="1" smtClean="0">
                <a:latin typeface="Courier New"/>
                <a:cs typeface="Courier New"/>
              </a:rPr>
              <a:t>relations.rdf</a:t>
            </a:r>
            <a:r>
              <a:rPr lang="en-US" dirty="0" smtClean="0">
                <a:latin typeface="Courier New"/>
                <a:cs typeface="Courier New"/>
              </a:rPr>
              <a:t>&gt;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where { $Person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$Name } </a:t>
            </a:r>
          </a:p>
          <a:p>
            <a:r>
              <a:rPr lang="en-US" dirty="0" smtClean="0">
                <a:latin typeface="Courier New"/>
                <a:cs typeface="Courier New"/>
              </a:rPr>
              <a:t>  order by 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return </a:t>
            </a:r>
          </a:p>
          <a:p>
            <a:r>
              <a:rPr lang="en-US" dirty="0" smtClean="0">
                <a:latin typeface="Courier New"/>
                <a:cs typeface="Courier New"/>
              </a:rPr>
              <a:t>	&lt;person name="{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dirty="0" smtClean="0">
                <a:latin typeface="Courier New"/>
                <a:cs typeface="Courier New"/>
              </a:rPr>
              <a:t>}"&gt;</a:t>
            </a:r>
          </a:p>
          <a:p>
            <a:r>
              <a:rPr lang="en-US" dirty="0" smtClean="0">
                <a:latin typeface="Courier New"/>
                <a:cs typeface="Courier New"/>
              </a:rPr>
              <a:t>	{for $</a:t>
            </a:r>
            <a:r>
              <a:rPr lang="en-US" dirty="0" err="1" smtClean="0"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	 from &lt;</a:t>
            </a:r>
            <a:r>
              <a:rPr lang="en-US" dirty="0" err="1" smtClean="0">
                <a:latin typeface="Courier New"/>
                <a:cs typeface="Courier New"/>
              </a:rPr>
              <a:t>relations.rdf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</a:p>
          <a:p>
            <a:r>
              <a:rPr lang="en-US" dirty="0" smtClean="0">
                <a:latin typeface="Courier New"/>
                <a:cs typeface="Courier New"/>
              </a:rPr>
              <a:t> 	 where { </a:t>
            </a:r>
          </a:p>
          <a:p>
            <a:r>
              <a:rPr lang="en-US" dirty="0" smtClean="0">
                <a:latin typeface="Courier New"/>
                <a:cs typeface="Courier New"/>
              </a:rPr>
              <a:t>		$Person </a:t>
            </a:r>
            <a:r>
              <a:rPr lang="en-US" dirty="0" err="1" smtClean="0">
                <a:latin typeface="Courier New"/>
                <a:cs typeface="Courier New"/>
              </a:rPr>
              <a:t>foaf:knows</a:t>
            </a:r>
            <a:r>
              <a:rPr lang="en-US" dirty="0" smtClean="0">
                <a:latin typeface="Courier New"/>
                <a:cs typeface="Courier New"/>
              </a:rPr>
              <a:t> $Friend .</a:t>
            </a:r>
          </a:p>
          <a:p>
            <a:r>
              <a:rPr lang="en-US" dirty="0" smtClean="0">
                <a:latin typeface="Courier New"/>
                <a:cs typeface="Courier New"/>
              </a:rPr>
              <a:t>		$Person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  <a:r>
              <a:rPr lang="en-US" dirty="0" smtClean="0">
                <a:latin typeface="Courier New"/>
                <a:cs typeface="Courier New"/>
              </a:rPr>
              <a:t>. </a:t>
            </a:r>
          </a:p>
          <a:p>
            <a:r>
              <a:rPr lang="en-US" dirty="0" smtClean="0">
                <a:latin typeface="Courier New"/>
                <a:cs typeface="Courier New"/>
              </a:rPr>
              <a:t>		$Friend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>
                <a:latin typeface="Courier New"/>
                <a:cs typeface="Courier New"/>
              </a:rPr>
              <a:t>	 return &lt;knows&gt;{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}&lt;/knows&gt;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} &lt;/person&gt;</a:t>
            </a:r>
          </a:p>
          <a:p>
            <a:r>
              <a:rPr lang="en-US" dirty="0" smtClean="0">
                <a:latin typeface="Courier New"/>
                <a:cs typeface="Courier New"/>
              </a:rPr>
              <a:t>}&lt;/relations&gt;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71" y="1154668"/>
            <a:ext cx="60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the query from before…. We were slightly cheating:</a:t>
            </a:r>
            <a:endParaRPr lang="en-US" dirty="0"/>
          </a:p>
        </p:txBody>
      </p:sp>
      <p:cxnSp>
        <p:nvCxnSpPr>
          <p:cNvPr id="9" name="Straight Connector 8"/>
          <p:cNvCxnSpPr>
            <a:endCxn id="12" idx="2"/>
          </p:cNvCxnSpPr>
          <p:nvPr/>
        </p:nvCxnSpPr>
        <p:spPr>
          <a:xfrm>
            <a:off x="2912535" y="1981200"/>
            <a:ext cx="3175062" cy="565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2" idx="3"/>
          </p:cNvCxnSpPr>
          <p:nvPr/>
        </p:nvCxnSpPr>
        <p:spPr>
          <a:xfrm rot="5400000" flipH="1" flipV="1">
            <a:off x="4268521" y="2789420"/>
            <a:ext cx="1950594" cy="186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87597" y="2260600"/>
            <a:ext cx="618003" cy="5715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6178582" y="2470150"/>
            <a:ext cx="429652" cy="177800"/>
            <a:chOff x="4781581" y="3390900"/>
            <a:chExt cx="514319" cy="177800"/>
          </a:xfrm>
          <a:effectLst/>
        </p:grpSpPr>
        <p:cxnSp>
          <p:nvCxnSpPr>
            <p:cNvPr id="13" name="Straight Connector 12"/>
            <p:cNvCxnSpPr/>
            <p:nvPr/>
          </p:nvCxnSpPr>
          <p:spPr>
            <a:xfrm>
              <a:off x="4781581" y="3390900"/>
              <a:ext cx="514319" cy="177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81581" y="3390900"/>
              <a:ext cx="514319" cy="177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693475" y="3479006"/>
              <a:ext cx="177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206206" y="3479006"/>
              <a:ext cx="177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Disclaimer… 15min, 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planned two routes through this talk…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Alternative 1</a:t>
            </a:r>
            <a:r>
              <a:rPr lang="en-US" dirty="0" smtClean="0"/>
              <a:t>: Introducing XSPARQL, but will not get to the new features/interesting issues…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Alternative 2:</a:t>
            </a:r>
            <a:r>
              <a:rPr lang="en-US" dirty="0" smtClean="0"/>
              <a:t> For those who know XSPARQL: new features/extensions…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(BTW: </a:t>
            </a:r>
            <a:r>
              <a:rPr lang="en-US" b="1" dirty="0" smtClean="0"/>
              <a:t>Alternative 3:</a:t>
            </a:r>
            <a:r>
              <a:rPr lang="en-US" dirty="0" smtClean="0"/>
              <a:t> I just talk very fast… also an option…)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chose (or just give me a bit more time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AB27-AA1D-C042-875E-3538A5B2D288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err="1" smtClean="0"/>
              <a:t>Nesting,scope</a:t>
            </a:r>
            <a:r>
              <a:rPr lang="en-US" sz="2800" dirty="0" smtClean="0"/>
              <a:t> of RDF dataset…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0500" y="1638300"/>
            <a:ext cx="3873500" cy="4676716"/>
          </a:xfrm>
        </p:spPr>
        <p:txBody>
          <a:bodyPr>
            <a:normAutofit fontScale="92500" lnSpcReduction="10000"/>
          </a:bodyPr>
          <a:lstStyle/>
          <a:p>
            <a:r>
              <a:rPr lang="en-US" sz="1946" dirty="0" smtClean="0"/>
              <a:t>The nested query should be over the same Dataset as the outer query, bindings to </a:t>
            </a:r>
            <a:r>
              <a:rPr lang="en-US" sz="1946" dirty="0" err="1" smtClean="0"/>
              <a:t>bnodes</a:t>
            </a:r>
            <a:r>
              <a:rPr lang="en-US" sz="1946" dirty="0" smtClean="0"/>
              <a:t> should be preserved</a:t>
            </a:r>
          </a:p>
          <a:p>
            <a:r>
              <a:rPr lang="en-US" sz="1946" dirty="0" smtClean="0"/>
              <a:t>Two separate, independent SPARQL calls don’t work anymore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946" dirty="0" smtClean="0"/>
              <a:t>Solution:</a:t>
            </a:r>
          </a:p>
          <a:p>
            <a:r>
              <a:rPr lang="en-US" sz="1946" dirty="0" smtClean="0"/>
              <a:t>We need to add Dataset to the dynamic environment in the semantics.</a:t>
            </a:r>
          </a:p>
          <a:p>
            <a:r>
              <a:rPr lang="en-US" sz="1946" dirty="0" smtClean="0"/>
              <a:t>We need a special SPARQL implementation that allows several calls to the same active graph.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71" y="1524000"/>
            <a:ext cx="812187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&lt;relations&gt;</a:t>
            </a:r>
          </a:p>
          <a:p>
            <a:r>
              <a:rPr lang="en-US" dirty="0" smtClean="0">
                <a:latin typeface="Courier New"/>
                <a:cs typeface="Courier New"/>
              </a:rPr>
              <a:t>{ for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from &lt;</a:t>
            </a:r>
            <a:r>
              <a:rPr lang="en-US" dirty="0" err="1" smtClean="0">
                <a:latin typeface="Courier New"/>
                <a:cs typeface="Courier New"/>
              </a:rPr>
              <a:t>relations.rdf</a:t>
            </a:r>
            <a:r>
              <a:rPr lang="en-US" dirty="0" smtClean="0">
                <a:latin typeface="Courier New"/>
                <a:cs typeface="Courier New"/>
              </a:rPr>
              <a:t>&gt;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where { $Person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$Name } </a:t>
            </a:r>
          </a:p>
          <a:p>
            <a:r>
              <a:rPr lang="en-US" dirty="0" smtClean="0">
                <a:latin typeface="Courier New"/>
                <a:cs typeface="Courier New"/>
              </a:rPr>
              <a:t>  order by $Name </a:t>
            </a:r>
          </a:p>
          <a:p>
            <a:r>
              <a:rPr lang="en-US" dirty="0" smtClean="0">
                <a:latin typeface="Courier New"/>
                <a:cs typeface="Courier New"/>
              </a:rPr>
              <a:t>  return </a:t>
            </a:r>
          </a:p>
          <a:p>
            <a:r>
              <a:rPr lang="en-US" dirty="0" smtClean="0">
                <a:latin typeface="Courier New"/>
                <a:cs typeface="Courier New"/>
              </a:rPr>
              <a:t>	&lt;person name="{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dirty="0" smtClean="0">
                <a:latin typeface="Courier New"/>
                <a:cs typeface="Courier New"/>
              </a:rPr>
              <a:t>}"&gt;</a:t>
            </a:r>
          </a:p>
          <a:p>
            <a:r>
              <a:rPr lang="en-US" dirty="0" smtClean="0">
                <a:latin typeface="Courier New"/>
                <a:cs typeface="Courier New"/>
              </a:rPr>
              <a:t>	{for $</a:t>
            </a:r>
            <a:r>
              <a:rPr lang="en-US" dirty="0" err="1" smtClean="0"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</a:p>
          <a:p>
            <a:r>
              <a:rPr lang="en-US" dirty="0" smtClean="0">
                <a:latin typeface="Courier New"/>
                <a:cs typeface="Courier New"/>
              </a:rPr>
              <a:t> 	 where { 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foaf:knows</a:t>
            </a:r>
            <a:r>
              <a:rPr lang="en-US" dirty="0" smtClean="0">
                <a:latin typeface="Courier New"/>
                <a:cs typeface="Courier New"/>
              </a:rPr>
              <a:t> $Friend .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</a:p>
          <a:p>
            <a:r>
              <a:rPr lang="en-US" dirty="0" smtClean="0">
                <a:latin typeface="Courier New"/>
                <a:cs typeface="Courier New"/>
              </a:rPr>
              <a:t>		$Friend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>
                <a:latin typeface="Courier New"/>
                <a:cs typeface="Courier New"/>
              </a:rPr>
              <a:t>	 return &lt;knows&gt;{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dirty="0" smtClean="0">
                <a:latin typeface="Courier New"/>
                <a:cs typeface="Courier New"/>
              </a:rPr>
              <a:t>}&lt;/knows&gt;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} &lt;/person&gt;</a:t>
            </a:r>
          </a:p>
          <a:p>
            <a:r>
              <a:rPr lang="en-US" dirty="0" smtClean="0">
                <a:latin typeface="Courier New"/>
                <a:cs typeface="Courier New"/>
              </a:rPr>
              <a:t>}&lt;/relations&gt;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71" y="1154668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the query from before…. This is what one would rather expect</a:t>
            </a:r>
            <a:endParaRPr lang="en-US" dirty="0"/>
          </a:p>
        </p:txBody>
      </p:sp>
      <p:cxnSp>
        <p:nvCxnSpPr>
          <p:cNvPr id="10" name="Straight Connector 9"/>
          <p:cNvCxnSpPr>
            <a:endCxn id="12" idx="0"/>
          </p:cNvCxnSpPr>
          <p:nvPr/>
        </p:nvCxnSpPr>
        <p:spPr>
          <a:xfrm rot="5400000">
            <a:off x="-137599" y="2427801"/>
            <a:ext cx="1752600" cy="859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5"/>
          </p:cNvCxnSpPr>
          <p:nvPr/>
        </p:nvCxnSpPr>
        <p:spPr>
          <a:xfrm rot="16200000" flipH="1">
            <a:off x="679102" y="4070002"/>
            <a:ext cx="337694" cy="640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0" y="3733800"/>
            <a:ext cx="618003" cy="5715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101671" y="3949699"/>
            <a:ext cx="429652" cy="177800"/>
            <a:chOff x="4781581" y="3390900"/>
            <a:chExt cx="514319" cy="177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>
              <a:off x="4781581" y="3390900"/>
              <a:ext cx="514319" cy="177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81581" y="3390900"/>
              <a:ext cx="514319" cy="177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4693475" y="3479006"/>
              <a:ext cx="177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206206" y="3479006"/>
              <a:ext cx="177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400" dirty="0" smtClean="0"/>
              <a:t>Different “type systems” of RDF/XML (e.g. sequences)…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98310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Social Graph queries a la [1]: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51904"/>
            <a:ext cx="7620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1. Mauro San </a:t>
            </a:r>
            <a:r>
              <a:rPr lang="en-US" sz="1600" dirty="0" err="1" smtClean="0"/>
              <a:t>Martín</a:t>
            </a:r>
            <a:r>
              <a:rPr lang="en-US" sz="1600" dirty="0" smtClean="0"/>
              <a:t>, Claudio Gutierrez: Representing, Querying and Transforming Social Networks with RDF/SPARQL. ESWC 2009: 293-307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" y="1702229"/>
            <a:ext cx="7797800" cy="381642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ourier New"/>
                <a:cs typeface="Courier New"/>
              </a:rPr>
              <a:t>prefix </a:t>
            </a:r>
            <a:r>
              <a:rPr lang="en-US" sz="1100" dirty="0" err="1" smtClean="0">
                <a:latin typeface="Courier New"/>
                <a:cs typeface="Courier New"/>
              </a:rPr>
              <a:t>foaf</a:t>
            </a:r>
            <a:r>
              <a:rPr lang="en-US" sz="1100" dirty="0" smtClean="0">
                <a:latin typeface="Courier New"/>
                <a:cs typeface="Courier New"/>
              </a:rPr>
              <a:t>: &lt;http://xmlns.com/foaf/0.1/&gt;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prefix dc:      &lt;http://purl.org/dc/elements/1.1/&gt;</a:t>
            </a:r>
          </a:p>
          <a:p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let </a:t>
            </a:r>
            <a:r>
              <a:rPr lang="en-US" sz="1100" b="1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1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ds</a:t>
            </a:r>
            <a:r>
              <a:rPr lang="en-US" sz="11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100" dirty="0" smtClean="0">
                <a:latin typeface="Courier New"/>
                <a:cs typeface="Courier New"/>
              </a:rPr>
              <a:t>:= for *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from &lt;http://dblp.l3s.de/d2r/resource/authors/Axel_Polleres&gt;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where { $pub </a:t>
            </a:r>
            <a:r>
              <a:rPr lang="en-US" sz="1100" dirty="0" err="1" smtClean="0">
                <a:latin typeface="Courier New"/>
                <a:cs typeface="Courier New"/>
              </a:rPr>
              <a:t>dc:creator</a:t>
            </a:r>
            <a:r>
              <a:rPr lang="en-US" sz="1100" dirty="0" smtClean="0">
                <a:latin typeface="Courier New"/>
                <a:cs typeface="Courier New"/>
              </a:rPr>
              <a:t> [] }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construct {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          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{ for * from $pub where { $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p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dc:creator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$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. }</a:t>
            </a:r>
          </a:p>
          <a:p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           construct {$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p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dc:creator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 &lt;{$</a:t>
            </a:r>
            <a:r>
              <a:rPr lang="en-US" sz="11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</a:t>
            </a:r>
            <a:r>
              <a:rPr lang="en-US" sz="1100" b="1" dirty="0" smtClean="0">
                <a:solidFill>
                  <a:srgbClr val="008000"/>
                </a:solidFill>
                <a:latin typeface="Courier New"/>
                <a:cs typeface="Courier New"/>
              </a:rPr>
              <a:t>}&gt;} }</a:t>
            </a:r>
            <a:r>
              <a:rPr lang="en-US" sz="1100" dirty="0" smtClean="0">
                <a:latin typeface="Courier New"/>
                <a:cs typeface="Courier New"/>
              </a:rPr>
              <a:t> }</a:t>
            </a:r>
          </a:p>
          <a:p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let </a:t>
            </a:r>
            <a:r>
              <a:rPr lang="en-US" sz="1100" b="1" dirty="0" smtClean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sz="11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allauthors</a:t>
            </a:r>
            <a:r>
              <a:rPr lang="en-US" sz="11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100" dirty="0" smtClean="0">
                <a:latin typeface="Courier New"/>
                <a:cs typeface="Courier New"/>
              </a:rPr>
              <a:t>:=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distinct-</a:t>
            </a:r>
            <a:r>
              <a:rPr lang="en-US" sz="1100" dirty="0" err="1" smtClean="0">
                <a:latin typeface="Courier New"/>
                <a:cs typeface="Courier New"/>
              </a:rPr>
              <a:t>values(for</a:t>
            </a:r>
            <a:r>
              <a:rPr lang="en-US" sz="1100" dirty="0" smtClean="0">
                <a:latin typeface="Courier New"/>
                <a:cs typeface="Courier New"/>
              </a:rPr>
              <a:t> $</a:t>
            </a:r>
            <a:r>
              <a:rPr lang="en-US" sz="1100" dirty="0" err="1" smtClean="0">
                <a:latin typeface="Courier New"/>
                <a:cs typeface="Courier New"/>
              </a:rPr>
              <a:t>o</a:t>
            </a:r>
            <a:r>
              <a:rPr lang="en-US" sz="1100" dirty="0" smtClean="0">
                <a:latin typeface="Courier New"/>
                <a:cs typeface="Courier New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Courier New"/>
                <a:cs typeface="Courier New"/>
              </a:rPr>
              <a:t>from $</a:t>
            </a:r>
            <a:r>
              <a:rPr lang="en-US" sz="11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ds</a:t>
            </a:r>
            <a:r>
              <a:rPr lang="en-US" sz="1100" dirty="0" smtClean="0">
                <a:latin typeface="Courier New"/>
                <a:cs typeface="Courier New"/>
              </a:rPr>
              <a:t> where {$</a:t>
            </a:r>
            <a:r>
              <a:rPr lang="en-US" sz="1100" dirty="0" err="1" smtClean="0">
                <a:latin typeface="Courier New"/>
                <a:cs typeface="Courier New"/>
              </a:rPr>
              <a:t>p</a:t>
            </a:r>
            <a:r>
              <a:rPr lang="en-US" sz="1100" dirty="0" smtClean="0">
                <a:latin typeface="Courier New"/>
                <a:cs typeface="Courier New"/>
              </a:rPr>
              <a:t> </a:t>
            </a:r>
            <a:r>
              <a:rPr lang="en-US" sz="1100" dirty="0" err="1" smtClean="0">
                <a:latin typeface="Courier New"/>
                <a:cs typeface="Courier New"/>
              </a:rPr>
              <a:t>dc:creator</a:t>
            </a:r>
            <a:r>
              <a:rPr lang="en-US" sz="1100" dirty="0" smtClean="0">
                <a:latin typeface="Courier New"/>
                <a:cs typeface="Courier New"/>
              </a:rPr>
              <a:t> $</a:t>
            </a:r>
            <a:r>
              <a:rPr lang="en-US" sz="1100" dirty="0" err="1" smtClean="0">
                <a:latin typeface="Courier New"/>
                <a:cs typeface="Courier New"/>
              </a:rPr>
              <a:t>o</a:t>
            </a:r>
            <a:r>
              <a:rPr lang="en-US" sz="11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order by $</a:t>
            </a:r>
            <a:r>
              <a:rPr lang="en-US" sz="1100" dirty="0" err="1" smtClean="0">
                <a:latin typeface="Courier New"/>
                <a:cs typeface="Courier New"/>
              </a:rPr>
              <a:t>o</a:t>
            </a:r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return $</a:t>
            </a:r>
            <a:r>
              <a:rPr lang="en-US" sz="1100" dirty="0" err="1" smtClean="0">
                <a:latin typeface="Courier New"/>
                <a:cs typeface="Courier New"/>
              </a:rPr>
              <a:t>o</a:t>
            </a:r>
            <a:r>
              <a:rPr lang="en-US" sz="1100" dirty="0" smtClean="0">
                <a:latin typeface="Courier New"/>
                <a:cs typeface="Courier New"/>
              </a:rPr>
              <a:t>)</a:t>
            </a:r>
          </a:p>
          <a:p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for $auth at $</a:t>
            </a:r>
            <a:r>
              <a:rPr lang="en-US" sz="1100" dirty="0" err="1" smtClean="0">
                <a:latin typeface="Courier New"/>
                <a:cs typeface="Courier New"/>
              </a:rPr>
              <a:t>auth_pos</a:t>
            </a:r>
            <a:r>
              <a:rPr lang="en-US" sz="1100" dirty="0" smtClean="0">
                <a:latin typeface="Courier New"/>
                <a:cs typeface="Courier New"/>
              </a:rPr>
              <a:t> in $</a:t>
            </a:r>
            <a:r>
              <a:rPr lang="en-US" sz="1100" dirty="0" err="1" smtClean="0">
                <a:latin typeface="Courier New"/>
                <a:cs typeface="Courier New"/>
              </a:rPr>
              <a:t>allauthors</a:t>
            </a:r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 for $</a:t>
            </a:r>
            <a:r>
              <a:rPr lang="en-US" sz="1100" dirty="0" err="1" smtClean="0">
                <a:latin typeface="Courier New"/>
                <a:cs typeface="Courier New"/>
              </a:rPr>
              <a:t>coauth</a:t>
            </a:r>
            <a:r>
              <a:rPr lang="en-US" sz="1100" dirty="0" smtClean="0">
                <a:latin typeface="Courier New"/>
                <a:cs typeface="Courier New"/>
              </a:rPr>
              <a:t> in $</a:t>
            </a:r>
            <a:r>
              <a:rPr lang="en-US" sz="1100" dirty="0" err="1" smtClean="0">
                <a:latin typeface="Courier New"/>
                <a:cs typeface="Courier New"/>
              </a:rPr>
              <a:t>allauthors[position</a:t>
            </a:r>
            <a:r>
              <a:rPr lang="en-US" sz="1100" dirty="0" smtClean="0">
                <a:latin typeface="Courier New"/>
                <a:cs typeface="Courier New"/>
              </a:rPr>
              <a:t>() &gt; $</a:t>
            </a:r>
            <a:r>
              <a:rPr lang="en-US" sz="1100" dirty="0" err="1" smtClean="0">
                <a:latin typeface="Courier New"/>
                <a:cs typeface="Courier New"/>
              </a:rPr>
              <a:t>auth_pos</a:t>
            </a:r>
            <a:r>
              <a:rPr lang="en-US" sz="1100" dirty="0" smtClean="0">
                <a:latin typeface="Courier New"/>
                <a:cs typeface="Courier New"/>
              </a:rPr>
              <a:t>]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   let $</a:t>
            </a:r>
            <a:r>
              <a:rPr lang="en-US" sz="1100" dirty="0" err="1" smtClean="0">
                <a:latin typeface="Courier New"/>
                <a:cs typeface="Courier New"/>
              </a:rPr>
              <a:t>commonPubs</a:t>
            </a:r>
            <a:r>
              <a:rPr lang="en-US" sz="1100" dirty="0" smtClean="0">
                <a:latin typeface="Courier New"/>
                <a:cs typeface="Courier New"/>
              </a:rPr>
              <a:t> := count(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    { for $pub from $</a:t>
            </a:r>
            <a:r>
              <a:rPr lang="en-US" sz="1100" dirty="0" err="1" smtClean="0">
                <a:latin typeface="Courier New"/>
                <a:cs typeface="Courier New"/>
              </a:rPr>
              <a:t>ds</a:t>
            </a:r>
            <a:r>
              <a:rPr lang="en-US" sz="1100" dirty="0" smtClean="0">
                <a:latin typeface="Courier New"/>
                <a:cs typeface="Courier New"/>
              </a:rPr>
              <a:t> where { $pub </a:t>
            </a:r>
            <a:r>
              <a:rPr lang="en-US" sz="1100" dirty="0" err="1" smtClean="0">
                <a:latin typeface="Courier New"/>
                <a:cs typeface="Courier New"/>
              </a:rPr>
              <a:t>dc:creator</a:t>
            </a:r>
            <a:r>
              <a:rPr lang="en-US" sz="1100" dirty="0" smtClean="0">
                <a:latin typeface="Courier New"/>
                <a:cs typeface="Courier New"/>
              </a:rPr>
              <a:t> $auth, $</a:t>
            </a:r>
            <a:r>
              <a:rPr lang="en-US" sz="1100" dirty="0" err="1" smtClean="0">
                <a:latin typeface="Courier New"/>
                <a:cs typeface="Courier New"/>
              </a:rPr>
              <a:t>coauth</a:t>
            </a:r>
            <a:r>
              <a:rPr lang="en-US" sz="1100" dirty="0" smtClean="0">
                <a:latin typeface="Courier New"/>
                <a:cs typeface="Courier New"/>
              </a:rPr>
              <a:t> } return $pub }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   )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where ($</a:t>
            </a:r>
            <a:r>
              <a:rPr lang="en-US" sz="1100" dirty="0" err="1" smtClean="0">
                <a:latin typeface="Courier New"/>
                <a:cs typeface="Courier New"/>
              </a:rPr>
              <a:t>commonPubs</a:t>
            </a:r>
            <a:r>
              <a:rPr lang="en-US" sz="1100" dirty="0" smtClean="0">
                <a:latin typeface="Courier New"/>
                <a:cs typeface="Courier New"/>
              </a:rPr>
              <a:t> &gt; 0)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construct { </a:t>
            </a:r>
            <a:r>
              <a:rPr lang="en-US" sz="1100" b="1" dirty="0" smtClean="0">
                <a:solidFill>
                  <a:srgbClr val="660066"/>
                </a:solidFill>
                <a:latin typeface="Courier New"/>
                <a:cs typeface="Courier New"/>
              </a:rPr>
              <a:t>[ :author1 $auth; :author2 $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coauth</a:t>
            </a:r>
            <a:r>
              <a:rPr lang="en-US" sz="1100" b="1" dirty="0" smtClean="0">
                <a:solidFill>
                  <a:srgbClr val="660066"/>
                </a:solidFill>
                <a:latin typeface="Courier New"/>
                <a:cs typeface="Courier New"/>
              </a:rPr>
              <a:t>; :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commonPubs</a:t>
            </a:r>
            <a:r>
              <a:rPr lang="en-US" sz="1100" b="1" dirty="0" smtClean="0">
                <a:solidFill>
                  <a:srgbClr val="660066"/>
                </a:solidFill>
                <a:latin typeface="Courier New"/>
                <a:cs typeface="Courier New"/>
              </a:rPr>
              <a:t> $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commonPubs</a:t>
            </a:r>
            <a:r>
              <a:rPr lang="en-US" sz="1100" dirty="0" smtClean="0">
                <a:latin typeface="Courier New"/>
                <a:cs typeface="Courier New"/>
              </a:rPr>
              <a:t> ] }</a:t>
            </a:r>
            <a:endParaRPr lang="en-US" sz="1100" dirty="0">
              <a:latin typeface="Courier New"/>
              <a:cs typeface="Courier New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93447" y="1530259"/>
            <a:ext cx="3450553" cy="1204813"/>
          </a:xfrm>
          <a:prstGeom prst="wedgeEllipseCallout">
            <a:avLst>
              <a:gd name="adj1" fmla="val -179812"/>
              <a:gd name="adj2" fmla="val 22067"/>
            </a:avLst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Assignment of graphs to variables needs new </a:t>
            </a:r>
            <a:r>
              <a:rPr lang="en-US" sz="1600" dirty="0" err="1" smtClean="0">
                <a:solidFill>
                  <a:schemeClr val="tx1"/>
                </a:solidFill>
              </a:rPr>
              <a:t>datatype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RDFGraph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894723" y="3014473"/>
            <a:ext cx="3249277" cy="863600"/>
          </a:xfrm>
          <a:prstGeom prst="wedgeEllipseCallout">
            <a:avLst>
              <a:gd name="adj1" fmla="val -87719"/>
              <a:gd name="adj2" fmla="val -22857"/>
            </a:avLst>
          </a:prstGeom>
          <a:solidFill>
            <a:srgbClr val="008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Nested </a:t>
            </a:r>
            <a:r>
              <a:rPr lang="en-US" sz="1600" dirty="0" err="1" smtClean="0">
                <a:solidFill>
                  <a:schemeClr val="tx1"/>
                </a:solidFill>
              </a:rPr>
              <a:t>CONSTRUCTs</a:t>
            </a:r>
            <a:r>
              <a:rPr lang="en-US" sz="1600" dirty="0" smtClean="0">
                <a:solidFill>
                  <a:schemeClr val="tx1"/>
                </a:solidFill>
              </a:rPr>
              <a:t> queries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08601" y="4144772"/>
            <a:ext cx="3835399" cy="762000"/>
          </a:xfrm>
          <a:prstGeom prst="wedgeEllipseCallout">
            <a:avLst>
              <a:gd name="adj1" fmla="val -138506"/>
              <a:gd name="adj2" fmla="val -100999"/>
            </a:avLst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Lists of </a:t>
            </a:r>
            <a:r>
              <a:rPr lang="en-US" sz="1600" dirty="0" err="1" smtClean="0">
                <a:solidFill>
                  <a:schemeClr val="tx1"/>
                </a:solidFill>
              </a:rPr>
              <a:t>RDFTerms</a:t>
            </a:r>
            <a:r>
              <a:rPr lang="en-US" sz="1600" dirty="0" smtClean="0">
                <a:solidFill>
                  <a:schemeClr val="tx1"/>
                </a:solidFill>
              </a:rPr>
              <a:t> need new </a:t>
            </a:r>
            <a:r>
              <a:rPr lang="en-US" sz="1600" dirty="0" err="1" smtClean="0">
                <a:solidFill>
                  <a:schemeClr val="tx1"/>
                </a:solidFill>
              </a:rPr>
              <a:t>datatype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RDFTerm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233" y="1376370"/>
            <a:ext cx="5751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660066"/>
                </a:solidFill>
              </a:rPr>
              <a:t>Give me all pairs of co-authors and their joint publications.</a:t>
            </a:r>
            <a:endParaRPr lang="en-US" sz="14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433"/>
            <a:ext cx="8229600" cy="4525963"/>
          </a:xfrm>
        </p:spPr>
        <p:txBody>
          <a:bodyPr/>
          <a:lstStyle/>
          <a:p>
            <a:r>
              <a:rPr lang="en-US" dirty="0" smtClean="0"/>
              <a:t>E.g. dependent Join… i.e.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4254500" cy="31085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&lt;relations&gt;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{ for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$Person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from &lt;</a:t>
            </a:r>
            <a:r>
              <a:rPr lang="en-US" sz="1400" dirty="0" err="1" smtClean="0">
                <a:latin typeface="Courier New"/>
                <a:cs typeface="Courier New"/>
              </a:rPr>
              <a:t>relations.rdf</a:t>
            </a:r>
            <a:r>
              <a:rPr lang="en-US" sz="1400" dirty="0" smtClean="0">
                <a:latin typeface="Courier New"/>
                <a:cs typeface="Courier New"/>
              </a:rPr>
              <a:t>&gt;    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where { $Person </a:t>
            </a:r>
            <a:r>
              <a:rPr lang="en-US" sz="1400" dirty="0" err="1" smtClean="0">
                <a:latin typeface="Courier New"/>
                <a:cs typeface="Courier New"/>
              </a:rPr>
              <a:t>foaf:name</a:t>
            </a:r>
            <a:r>
              <a:rPr lang="en-US" sz="1400" dirty="0" smtClean="0">
                <a:latin typeface="Courier New"/>
                <a:cs typeface="Courier New"/>
              </a:rPr>
              <a:t> $Name }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order by $Name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return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&lt;person name="{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sz="1400" dirty="0" smtClean="0">
                <a:latin typeface="Courier New"/>
                <a:cs typeface="Courier New"/>
              </a:rPr>
              <a:t>}"&gt;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{for $</a:t>
            </a:r>
            <a:r>
              <a:rPr lang="en-US" sz="1400" dirty="0" err="1" smtClean="0">
                <a:latin typeface="Courier New"/>
                <a:cs typeface="Courier New"/>
              </a:rPr>
              <a:t>Fname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	 where {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	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$Person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foaf:knows</a:t>
            </a:r>
            <a:r>
              <a:rPr lang="en-US" sz="1400" dirty="0" smtClean="0">
                <a:latin typeface="Courier New"/>
                <a:cs typeface="Courier New"/>
              </a:rPr>
              <a:t> $Friend .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	$Friend </a:t>
            </a:r>
            <a:r>
              <a:rPr lang="en-US" sz="1400" dirty="0" err="1" smtClean="0">
                <a:latin typeface="Courier New"/>
                <a:cs typeface="Courier New"/>
              </a:rPr>
              <a:t>foaf:name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 return &lt;knows&gt;{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400" dirty="0" smtClean="0">
                <a:latin typeface="Courier New"/>
                <a:cs typeface="Courier New"/>
              </a:rPr>
              <a:t>}&lt;/knows&gt;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} &lt;/person&gt;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}&lt;/relations&gt;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100" y="1676400"/>
            <a:ext cx="4660900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&lt;relations&gt;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{ let $aux := select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$Person $Name $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endParaRPr lang="en-US" sz="14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from &lt;</a:t>
            </a:r>
            <a:r>
              <a:rPr lang="en-US" sz="1400" dirty="0" err="1" smtClean="0">
                <a:latin typeface="Courier New"/>
                <a:cs typeface="Courier New"/>
              </a:rPr>
              <a:t>relations.rdf</a:t>
            </a:r>
            <a:r>
              <a:rPr lang="en-US" sz="1400" dirty="0" smtClean="0">
                <a:latin typeface="Courier New"/>
                <a:cs typeface="Courier New"/>
              </a:rPr>
              <a:t>&gt;    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where { $Person </a:t>
            </a:r>
            <a:r>
              <a:rPr lang="en-US" sz="1400" dirty="0" err="1" smtClean="0">
                <a:latin typeface="Courier New"/>
                <a:cs typeface="Courier New"/>
              </a:rPr>
              <a:t>foaf:name</a:t>
            </a:r>
            <a:r>
              <a:rPr lang="en-US" sz="1400" dirty="0" smtClean="0">
                <a:latin typeface="Courier New"/>
                <a:cs typeface="Courier New"/>
              </a:rPr>
              <a:t> $Name 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		 $Person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foaf:knows</a:t>
            </a:r>
            <a:r>
              <a:rPr lang="en-US" sz="1400" dirty="0" smtClean="0">
                <a:latin typeface="Courier New"/>
                <a:cs typeface="Courier New"/>
              </a:rPr>
              <a:t> $Friend .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     $Friend </a:t>
            </a:r>
            <a:r>
              <a:rPr lang="en-US" sz="1400" dirty="0" err="1" smtClean="0">
                <a:latin typeface="Courier New"/>
                <a:cs typeface="Courier New"/>
              </a:rPr>
              <a:t>foaf:name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400" dirty="0" smtClean="0">
                <a:latin typeface="Courier New"/>
                <a:cs typeface="Courier New"/>
              </a:rPr>
              <a:t> } 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for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  <a:r>
              <a:rPr lang="en-US" sz="1400" dirty="0" smtClean="0">
                <a:latin typeface="Courier New"/>
                <a:cs typeface="Courier New"/>
              </a:rPr>
              <a:t>in  $</a:t>
            </a:r>
            <a:r>
              <a:rPr lang="en-US" sz="1400" dirty="0" err="1" smtClean="0">
                <a:latin typeface="Courier New"/>
                <a:cs typeface="Courier New"/>
              </a:rPr>
              <a:t>aux.Name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return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&lt;person name="{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sz="1400" dirty="0" smtClean="0">
                <a:latin typeface="Courier New"/>
                <a:cs typeface="Courier New"/>
              </a:rPr>
              <a:t>}"&gt;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{ for $</a:t>
            </a:r>
            <a:r>
              <a:rPr lang="en-US" sz="1400" dirty="0" err="1" smtClean="0">
                <a:latin typeface="Courier New"/>
                <a:cs typeface="Courier New"/>
              </a:rPr>
              <a:t>FName</a:t>
            </a:r>
            <a:r>
              <a:rPr lang="en-US" sz="1400" dirty="0" smtClean="0">
                <a:latin typeface="Courier New"/>
                <a:cs typeface="Courier New"/>
              </a:rPr>
              <a:t> in $</a:t>
            </a:r>
            <a:r>
              <a:rPr lang="en-US" sz="1400" dirty="0" err="1" smtClean="0">
                <a:latin typeface="Courier New"/>
                <a:cs typeface="Courier New"/>
              </a:rPr>
              <a:t>aux.Fname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where $</a:t>
            </a:r>
            <a:r>
              <a:rPr lang="en-US" sz="1400" dirty="0" err="1" smtClean="0">
                <a:latin typeface="Courier New"/>
                <a:cs typeface="Courier New"/>
              </a:rPr>
              <a:t>aux.Name</a:t>
            </a:r>
            <a:r>
              <a:rPr lang="en-US" sz="1400" dirty="0" smtClean="0">
                <a:latin typeface="Courier New"/>
                <a:cs typeface="Courier New"/>
              </a:rPr>
              <a:t> = $Name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  return &lt;knows&gt;{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400" dirty="0" smtClean="0">
                <a:latin typeface="Courier New"/>
                <a:cs typeface="Courier New"/>
              </a:rPr>
              <a:t>}&lt;/knows&gt;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} &lt;/person&gt;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}&lt;/relations&gt;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08601" y="5448300"/>
            <a:ext cx="3835399" cy="762000"/>
          </a:xfrm>
          <a:prstGeom prst="wedgeEllipseCallout">
            <a:avLst>
              <a:gd name="adj1" fmla="val -54400"/>
              <a:gd name="adj2" fmla="val -384333"/>
            </a:avLst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Only one SPARQL 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76700" y="3073400"/>
            <a:ext cx="5969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100" y="2139952"/>
            <a:ext cx="3581400" cy="527048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200" y="3479800"/>
            <a:ext cx="3289300" cy="647700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1700" y="2343150"/>
            <a:ext cx="3975100" cy="730250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81433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as an RDB2RDF exporter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 Querying sketch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369" y="1926717"/>
            <a:ext cx="694346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prefix </a:t>
            </a:r>
            <a:r>
              <a:rPr lang="en-US" sz="1400" dirty="0" err="1" smtClean="0">
                <a:latin typeface="Courier New"/>
                <a:cs typeface="Courier New"/>
              </a:rPr>
              <a:t>foaf</a:t>
            </a:r>
            <a:r>
              <a:rPr lang="en-US" sz="1400" dirty="0" smtClean="0">
                <a:latin typeface="Courier New"/>
                <a:cs typeface="Courier New"/>
              </a:rPr>
              <a:t>: &lt;http://xmlns.com/foaf/0.1/&gt;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for p1.name as $</a:t>
            </a:r>
            <a:r>
              <a:rPr lang="en-US" sz="1400" dirty="0" err="1" smtClean="0">
                <a:latin typeface="Courier New"/>
                <a:cs typeface="Courier New"/>
              </a:rPr>
              <a:t>x</a:t>
            </a:r>
            <a:r>
              <a:rPr lang="en-US" sz="1400" dirty="0" smtClean="0">
                <a:latin typeface="Courier New"/>
                <a:cs typeface="Courier New"/>
              </a:rPr>
              <a:t>, p2.name as $</a:t>
            </a:r>
            <a:r>
              <a:rPr lang="en-US" sz="1400" dirty="0" err="1" smtClean="0">
                <a:latin typeface="Courier New"/>
                <a:cs typeface="Courier New"/>
              </a:rPr>
              <a:t>y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from person as p1, person as p2, relation as </a:t>
            </a:r>
            <a:r>
              <a:rPr lang="en-US" sz="1400" dirty="0" err="1" smtClean="0">
                <a:latin typeface="Courier New"/>
                <a:cs typeface="Courier New"/>
              </a:rPr>
              <a:t>r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where { 	p1.name = </a:t>
            </a:r>
            <a:r>
              <a:rPr lang="en-US" sz="1400" dirty="0" err="1" smtClean="0">
                <a:latin typeface="Courier New"/>
                <a:cs typeface="Courier New"/>
              </a:rPr>
              <a:t>r.person</a:t>
            </a:r>
            <a:r>
              <a:rPr lang="en-US" sz="1400" dirty="0" smtClean="0">
                <a:latin typeface="Courier New"/>
                <a:cs typeface="Courier New"/>
              </a:rPr>
              <a:t> and 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		p2.name = </a:t>
            </a:r>
            <a:r>
              <a:rPr lang="en-US" sz="1400" dirty="0" err="1" smtClean="0">
                <a:latin typeface="Courier New"/>
                <a:cs typeface="Courier New"/>
              </a:rPr>
              <a:t>r.knows</a:t>
            </a:r>
            <a:r>
              <a:rPr lang="en-US" sz="1400" dirty="0" smtClean="0">
                <a:latin typeface="Courier New"/>
                <a:cs typeface="Courier New"/>
              </a:rPr>
              <a:t> }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construct { $</a:t>
            </a:r>
            <a:r>
              <a:rPr lang="en-US" sz="1400" dirty="0" err="1" smtClean="0">
                <a:latin typeface="Courier New"/>
                <a:cs typeface="Courier New"/>
              </a:rPr>
              <a:t>x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foaf:knows</a:t>
            </a:r>
            <a:r>
              <a:rPr lang="en-US" sz="1400" dirty="0" smtClean="0">
                <a:latin typeface="Courier New"/>
                <a:cs typeface="Courier New"/>
              </a:rPr>
              <a:t> $</a:t>
            </a:r>
            <a:r>
              <a:rPr lang="en-US" sz="1400" dirty="0" err="1" smtClean="0">
                <a:latin typeface="Courier New"/>
                <a:cs typeface="Courier New"/>
              </a:rPr>
              <a:t>y</a:t>
            </a:r>
            <a:r>
              <a:rPr lang="en-US" sz="1400" dirty="0" smtClean="0">
                <a:latin typeface="Courier New"/>
                <a:cs typeface="Courier New"/>
              </a:rPr>
              <a:t> }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693447" y="1669324"/>
            <a:ext cx="3450553" cy="1204813"/>
          </a:xfrm>
          <a:prstGeom prst="wedgeEllipseCallout">
            <a:avLst>
              <a:gd name="adj1" fmla="val -102438"/>
              <a:gd name="adj2" fmla="val 22067"/>
            </a:avLst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RDBForClause</a:t>
            </a:r>
            <a:r>
              <a:rPr lang="en-US" sz="1600" dirty="0" smtClean="0">
                <a:solidFill>
                  <a:schemeClr val="tx1"/>
                </a:solidFill>
              </a:rPr>
              <a:t> to specify input from RDB tables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94723" y="3153538"/>
            <a:ext cx="3249277" cy="863600"/>
          </a:xfrm>
          <a:prstGeom prst="wedgeEllipseCallout">
            <a:avLst>
              <a:gd name="adj1" fmla="val -122241"/>
              <a:gd name="adj2" fmla="val -55062"/>
            </a:avLst>
          </a:prstGeom>
          <a:solidFill>
            <a:srgbClr val="008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SQL Where pattern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58048" y="4017138"/>
            <a:ext cx="3835399" cy="762000"/>
          </a:xfrm>
          <a:prstGeom prst="wedgeEllipseCallout">
            <a:avLst>
              <a:gd name="adj1" fmla="val -39656"/>
              <a:gd name="adj2" fmla="val -86259"/>
            </a:avLst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RDF (or XML)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373" y="1302202"/>
            <a:ext cx="5751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660066"/>
                </a:solidFill>
              </a:rPr>
              <a:t>Extract </a:t>
            </a:r>
            <a:r>
              <a:rPr lang="en-US" sz="1400" b="1" i="1" dirty="0" err="1" smtClean="0">
                <a:solidFill>
                  <a:srgbClr val="660066"/>
                </a:solidFill>
              </a:rPr>
              <a:t>foaf:knows</a:t>
            </a:r>
            <a:r>
              <a:rPr lang="en-US" sz="1400" b="1" i="1" dirty="0" smtClean="0">
                <a:solidFill>
                  <a:srgbClr val="660066"/>
                </a:solidFill>
              </a:rPr>
              <a:t> relations from a RDB with two tables: containing persons and their knows relations</a:t>
            </a:r>
            <a:endParaRPr lang="en-US" sz="1400" b="1" i="1" dirty="0">
              <a:solidFill>
                <a:srgbClr val="66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AB27-AA1D-C042-875E-3538A5B2D288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2" y="0"/>
            <a:ext cx="7606771" cy="838200"/>
          </a:xfrm>
        </p:spPr>
        <p:txBody>
          <a:bodyPr/>
          <a:lstStyle/>
          <a:p>
            <a:r>
              <a:rPr lang="en-US" sz="2400" dirty="0" smtClean="0"/>
              <a:t>Semantic Data Integration: The bigger picture</a:t>
            </a:r>
            <a:endParaRPr lang="en-US" sz="2400" dirty="0"/>
          </a:p>
        </p:txBody>
      </p:sp>
      <p:pic>
        <p:nvPicPr>
          <p:cNvPr id="5" name="Content Placeholder 4" descr="Screen shot 2009-12-03 at 07.42.5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43" r="-5443"/>
          <a:stretch>
            <a:fillRect/>
          </a:stretch>
        </p:blipFill>
        <p:spPr>
          <a:xfrm>
            <a:off x="-170898" y="1099723"/>
            <a:ext cx="8996225" cy="4947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099723"/>
            <a:ext cx="5481540" cy="2771613"/>
            <a:chOff x="0" y="1099723"/>
            <a:chExt cx="5481540" cy="2771613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1099723"/>
              <a:ext cx="5481540" cy="22952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400" y="3394985"/>
              <a:ext cx="3553795" cy="47635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0094" y="3315048"/>
            <a:ext cx="5264616" cy="2732251"/>
            <a:chOff x="3110094" y="3315048"/>
            <a:chExt cx="5264616" cy="2732251"/>
          </a:xfrm>
        </p:grpSpPr>
        <p:sp>
          <p:nvSpPr>
            <p:cNvPr id="9" name="Rectangle 8"/>
            <p:cNvSpPr/>
            <p:nvPr/>
          </p:nvSpPr>
          <p:spPr bwMode="auto">
            <a:xfrm>
              <a:off x="3110094" y="3752037"/>
              <a:ext cx="5264616" cy="22952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49897" y="3315048"/>
              <a:ext cx="4224813" cy="8739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Benchmark suite for XML</a:t>
            </a:r>
          </a:p>
          <a:p>
            <a:pPr lvl="2"/>
            <a:r>
              <a:rPr lang="en-US" dirty="0" smtClean="0">
                <a:hlinkClick r:id="rId2"/>
              </a:rPr>
              <a:t>http://www.xml-benchmark.org/</a:t>
            </a:r>
            <a:endParaRPr lang="en-US" dirty="0" smtClean="0"/>
          </a:p>
          <a:p>
            <a:pPr lvl="2"/>
            <a:r>
              <a:rPr lang="en-US" dirty="0" smtClean="0"/>
              <a:t>Provides data generator and 20 benchmark queries</a:t>
            </a:r>
          </a:p>
          <a:p>
            <a:pPr lvl="2"/>
            <a:r>
              <a:rPr lang="en-US" dirty="0" smtClean="0"/>
              <a:t>Data simulates an auction website, containing people, items and auctions</a:t>
            </a:r>
          </a:p>
          <a:p>
            <a:endParaRPr lang="en-US" dirty="0" smtClean="0"/>
          </a:p>
          <a:p>
            <a:r>
              <a:rPr lang="en-US" dirty="0" smtClean="0"/>
              <a:t>Converted XML data to RDF</a:t>
            </a:r>
          </a:p>
          <a:p>
            <a:endParaRPr lang="en-US" dirty="0" smtClean="0"/>
          </a:p>
          <a:p>
            <a:r>
              <a:rPr lang="en-US" dirty="0" smtClean="0"/>
              <a:t>Queries written using XSPARQL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5" y="1268413"/>
            <a:ext cx="8229600" cy="859277"/>
          </a:xfrm>
        </p:spPr>
        <p:txBody>
          <a:bodyPr/>
          <a:lstStyle/>
          <a:p>
            <a:r>
              <a:rPr lang="en-US" dirty="0" smtClean="0"/>
              <a:t>Q: List the names of persons and the number of items they bought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835" y="2624989"/>
            <a:ext cx="7043621" cy="127727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ourier New"/>
                <a:cs typeface="Courier New"/>
              </a:rPr>
              <a:t>let $auction := </a:t>
            </a:r>
            <a:r>
              <a:rPr lang="en-US" sz="1100" dirty="0" err="1" smtClean="0">
                <a:latin typeface="Courier New"/>
                <a:cs typeface="Courier New"/>
              </a:rPr>
              <a:t>doc(input.xml</a:t>
            </a:r>
            <a:r>
              <a:rPr lang="en-US" sz="1100" dirty="0" smtClean="0">
                <a:latin typeface="Courier New"/>
                <a:cs typeface="Courier New"/>
              </a:rPr>
              <a:t>) return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for $</a:t>
            </a:r>
            <a:r>
              <a:rPr lang="en-US" sz="1100" dirty="0" err="1" smtClean="0">
                <a:latin typeface="Courier New"/>
                <a:cs typeface="Courier New"/>
              </a:rPr>
              <a:t>p</a:t>
            </a:r>
            <a:r>
              <a:rPr lang="en-US" sz="1100" dirty="0" smtClean="0">
                <a:latin typeface="Courier New"/>
                <a:cs typeface="Courier New"/>
              </a:rPr>
              <a:t> in $auction/site/people/person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let $a :=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for $</a:t>
            </a:r>
            <a:r>
              <a:rPr lang="en-US" sz="1100" dirty="0" err="1" smtClean="0">
                <a:latin typeface="Courier New"/>
                <a:cs typeface="Courier New"/>
              </a:rPr>
              <a:t>t</a:t>
            </a:r>
            <a:r>
              <a:rPr lang="en-US" sz="1100" dirty="0" smtClean="0">
                <a:latin typeface="Courier New"/>
                <a:cs typeface="Courier New"/>
              </a:rPr>
              <a:t> in $auction/site/</a:t>
            </a:r>
            <a:r>
              <a:rPr lang="en-US" sz="1100" dirty="0" err="1" smtClean="0">
                <a:latin typeface="Courier New"/>
                <a:cs typeface="Courier New"/>
              </a:rPr>
              <a:t>closed_auctions/closed_auction</a:t>
            </a:r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  where $</a:t>
            </a:r>
            <a:r>
              <a:rPr lang="en-US" sz="1100" dirty="0" err="1" smtClean="0">
                <a:latin typeface="Courier New"/>
                <a:cs typeface="Courier New"/>
              </a:rPr>
              <a:t>t</a:t>
            </a:r>
            <a:r>
              <a:rPr lang="en-US" sz="1100" dirty="0" smtClean="0">
                <a:latin typeface="Courier New"/>
                <a:cs typeface="Courier New"/>
              </a:rPr>
              <a:t>/buyer/@person = $</a:t>
            </a:r>
            <a:r>
              <a:rPr lang="en-US" sz="1100" dirty="0" err="1" smtClean="0">
                <a:latin typeface="Courier New"/>
                <a:cs typeface="Courier New"/>
              </a:rPr>
              <a:t>p</a:t>
            </a:r>
            <a:r>
              <a:rPr lang="en-US" sz="1100" dirty="0" smtClean="0">
                <a:latin typeface="Courier New"/>
                <a:cs typeface="Courier New"/>
              </a:rPr>
              <a:t>/@id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return $</a:t>
            </a:r>
            <a:r>
              <a:rPr lang="en-US" sz="1100" dirty="0" err="1" smtClean="0">
                <a:latin typeface="Courier New"/>
                <a:cs typeface="Courier New"/>
              </a:rPr>
              <a:t>t</a:t>
            </a:r>
            <a:endParaRPr lang="en-US" sz="1100" dirty="0" smtClean="0">
              <a:latin typeface="Courier New"/>
              <a:cs typeface="Courier New"/>
            </a:endParaRPr>
          </a:p>
          <a:p>
            <a:r>
              <a:rPr lang="en-US" sz="1100" dirty="0" smtClean="0">
                <a:latin typeface="Courier New"/>
                <a:cs typeface="Courier New"/>
              </a:rPr>
              <a:t>return &lt;item person="{$</a:t>
            </a:r>
            <a:r>
              <a:rPr lang="en-US" sz="1100" dirty="0" err="1" smtClean="0">
                <a:latin typeface="Courier New"/>
                <a:cs typeface="Courier New"/>
              </a:rPr>
              <a:t>p</a:t>
            </a:r>
            <a:r>
              <a:rPr lang="en-US" sz="1100" dirty="0" smtClean="0">
                <a:latin typeface="Courier New"/>
                <a:cs typeface="Courier New"/>
              </a:rPr>
              <a:t>/name/text()}"&gt;{</a:t>
            </a:r>
            <a:r>
              <a:rPr lang="en-US" sz="1100" dirty="0" err="1" smtClean="0">
                <a:latin typeface="Courier New"/>
                <a:cs typeface="Courier New"/>
              </a:rPr>
              <a:t>count($a</a:t>
            </a:r>
            <a:r>
              <a:rPr lang="en-US" sz="1100" dirty="0" smtClean="0">
                <a:latin typeface="Courier New"/>
                <a:cs typeface="Courier New"/>
              </a:rPr>
              <a:t>)}&lt;/item&gt;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858835" y="4407365"/>
            <a:ext cx="7043621" cy="14465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ourier New"/>
                <a:cs typeface="Courier New"/>
              </a:rPr>
              <a:t>for $id $name from &lt;</a:t>
            </a:r>
            <a:r>
              <a:rPr lang="en-US" sz="1100" dirty="0" err="1" smtClean="0">
                <a:latin typeface="Courier New"/>
                <a:cs typeface="Courier New"/>
              </a:rPr>
              <a:t>input.rdf</a:t>
            </a:r>
            <a:r>
              <a:rPr lang="en-US" sz="1100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where { $person a </a:t>
            </a:r>
            <a:r>
              <a:rPr lang="en-US" sz="1100" dirty="0" err="1" smtClean="0">
                <a:latin typeface="Courier New"/>
                <a:cs typeface="Courier New"/>
              </a:rPr>
              <a:t>foaf:Person</a:t>
            </a:r>
            <a:r>
              <a:rPr lang="en-US" sz="1100" dirty="0" smtClean="0">
                <a:latin typeface="Courier New"/>
                <a:cs typeface="Courier New"/>
              </a:rPr>
              <a:t> ; :id $id ; </a:t>
            </a:r>
            <a:r>
              <a:rPr lang="en-US" sz="1100" dirty="0" err="1" smtClean="0">
                <a:latin typeface="Courier New"/>
                <a:cs typeface="Courier New"/>
              </a:rPr>
              <a:t>foaf:name</a:t>
            </a:r>
            <a:r>
              <a:rPr lang="en-US" sz="1100" dirty="0" smtClean="0">
                <a:latin typeface="Courier New"/>
                <a:cs typeface="Courier New"/>
              </a:rPr>
              <a:t> $name . }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return &lt;item person="{$name}”&gt;{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  let $</a:t>
            </a:r>
            <a:r>
              <a:rPr lang="en-US" sz="1100" dirty="0" err="1" smtClean="0">
                <a:latin typeface="Courier New"/>
                <a:cs typeface="Courier New"/>
              </a:rPr>
              <a:t>x</a:t>
            </a:r>
            <a:r>
              <a:rPr lang="en-US" sz="1100" dirty="0" smtClean="0">
                <a:latin typeface="Courier New"/>
                <a:cs typeface="Courier New"/>
              </a:rPr>
              <a:t> := for * from $graph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    where { $ca a :</a:t>
            </a:r>
            <a:r>
              <a:rPr lang="en-US" sz="1100" dirty="0" err="1" smtClean="0">
                <a:latin typeface="Courier New"/>
                <a:cs typeface="Courier New"/>
              </a:rPr>
              <a:t>ClosedAuction</a:t>
            </a:r>
            <a:r>
              <a:rPr lang="en-US" sz="1100" dirty="0" smtClean="0">
                <a:latin typeface="Courier New"/>
                <a:cs typeface="Courier New"/>
              </a:rPr>
              <a:t> ; :buyer [ :id $id ] . }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    return $ca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  return </a:t>
            </a:r>
            <a:r>
              <a:rPr lang="en-US" sz="1100" dirty="0" err="1" smtClean="0">
                <a:latin typeface="Courier New"/>
                <a:cs typeface="Courier New"/>
              </a:rPr>
              <a:t>count($x</a:t>
            </a:r>
            <a:r>
              <a:rPr lang="en-US" sz="11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  }&lt;/item&gt;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458" y="2171114"/>
            <a:ext cx="8229600" cy="85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XQuery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978254"/>
            <a:ext cx="8229600" cy="85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XSPARQL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Rewritting</a:t>
            </a:r>
            <a:r>
              <a:rPr lang="en-US" dirty="0" smtClean="0"/>
              <a:t> to </a:t>
            </a:r>
            <a:r>
              <a:rPr lang="en-US" dirty="0" err="1" smtClean="0"/>
              <a:t>XQuery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468312" y="1147661"/>
            <a:ext cx="8411527" cy="3704061"/>
            <a:chOff x="468312" y="1147661"/>
            <a:chExt cx="8411527" cy="3704061"/>
          </a:xfrm>
        </p:grpSpPr>
        <p:sp>
          <p:nvSpPr>
            <p:cNvPr id="4" name="Rectangle 3"/>
            <p:cNvSpPr/>
            <p:nvPr/>
          </p:nvSpPr>
          <p:spPr>
            <a:xfrm>
              <a:off x="468314" y="1543124"/>
              <a:ext cx="6337786" cy="3308598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latin typeface="Courier New"/>
                  <a:cs typeface="Courier New"/>
                </a:rPr>
                <a:t>let $_aux_results0 := </a:t>
              </a:r>
              <a:r>
                <a:rPr lang="en-US" sz="1100" dirty="0" err="1" smtClean="0">
                  <a:latin typeface="Courier New"/>
                  <a:cs typeface="Courier New"/>
                </a:rPr>
                <a:t>sparql("SELECT</a:t>
              </a:r>
              <a:r>
                <a:rPr lang="en-US" sz="1100" dirty="0" smtClean="0">
                  <a:latin typeface="Courier New"/>
                  <a:cs typeface="Courier New"/>
                </a:rPr>
                <a:t> $id $name from &lt;</a:t>
              </a:r>
              <a:r>
                <a:rPr lang="en-US" sz="1100" dirty="0" err="1" smtClean="0">
                  <a:latin typeface="Courier New"/>
                  <a:cs typeface="Courier New"/>
                </a:rPr>
                <a:t>input.rdf</a:t>
              </a:r>
              <a:r>
                <a:rPr lang="en-US" sz="1100" dirty="0" smtClean="0">
                  <a:latin typeface="Courier New"/>
                  <a:cs typeface="Courier New"/>
                </a:rPr>
                <a:t>&gt; where { $person a </a:t>
              </a:r>
              <a:r>
                <a:rPr lang="en-US" sz="1100" dirty="0" err="1" smtClean="0"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latin typeface="Courier New"/>
                  <a:cs typeface="Courier New"/>
                </a:rPr>
                <a:t> ; :id $id; </a:t>
              </a:r>
              <a:r>
                <a:rPr lang="en-US" sz="1100" dirty="0" err="1" smtClean="0"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latin typeface="Courier New"/>
                  <a:cs typeface="Courier New"/>
                </a:rPr>
                <a:t> $name. } ")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for $_aux_result0 at $_aux_result0_pos in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xsparql:_sparqlResults</a:t>
              </a:r>
              <a:r>
                <a:rPr lang="en-US" sz="1100" dirty="0" smtClean="0">
                  <a:latin typeface="Courier New"/>
                  <a:cs typeface="Courier New"/>
                </a:rPr>
                <a:t>( $_aux_results0 )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let $id :=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xsparql:_resultNode</a:t>
              </a:r>
              <a:r>
                <a:rPr lang="en-US" sz="1100" dirty="0" smtClean="0">
                  <a:latin typeface="Courier New"/>
                  <a:cs typeface="Courier New"/>
                </a:rPr>
                <a:t>( $_aux_result0, "id"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let $name :=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xsparql:_resultNode</a:t>
              </a:r>
              <a:r>
                <a:rPr lang="en-US" sz="1100" dirty="0" smtClean="0">
                  <a:latin typeface="Courier New"/>
                  <a:cs typeface="Courier New"/>
                </a:rPr>
                <a:t>( $_aux_result0, "name"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return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&lt;item person="{$name}"&gt;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  { let $</a:t>
              </a:r>
              <a:r>
                <a:rPr lang="en-US" sz="1100" dirty="0" err="1" smtClean="0">
                  <a:latin typeface="Courier New"/>
                  <a:cs typeface="Courier New"/>
                </a:rPr>
                <a:t>x</a:t>
              </a:r>
              <a:r>
                <a:rPr lang="en-US" sz="1100" dirty="0" smtClean="0">
                  <a:latin typeface="Courier New"/>
                  <a:cs typeface="Courier New"/>
                </a:rPr>
                <a:t> :=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 	let $_aux_results2 :=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xsparql:_sparql</a:t>
              </a:r>
              <a:r>
                <a:rPr lang="en-US" sz="1100" dirty="0" smtClean="0">
                  <a:latin typeface="Courier New"/>
                  <a:cs typeface="Courier New"/>
                </a:rPr>
                <a:t>( </a:t>
              </a:r>
              <a:r>
                <a:rPr lang="en-US" sz="1100" dirty="0" err="1" smtClean="0">
                  <a:latin typeface="Courier New"/>
                  <a:cs typeface="Courier New"/>
                </a:rPr>
                <a:t>fn:concat("SELECT</a:t>
              </a:r>
              <a:r>
                <a:rPr lang="en-US" sz="1100" dirty="0" smtClean="0">
                  <a:latin typeface="Courier New"/>
                  <a:cs typeface="Courier New"/>
                </a:rPr>
                <a:t> $ca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				from &lt;</a:t>
              </a:r>
              <a:r>
                <a:rPr lang="en-US" sz="1100" dirty="0" err="1" smtClean="0">
                  <a:latin typeface="Courier New"/>
                  <a:cs typeface="Courier New"/>
                </a:rPr>
                <a:t>input.rdf</a:t>
              </a:r>
              <a:r>
                <a:rPr lang="en-US" sz="1100" dirty="0" smtClean="0">
                  <a:latin typeface="Courier New"/>
                  <a:cs typeface="Courier New"/>
                </a:rPr>
                <a:t>&gt;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				where { $ca  :</a:t>
              </a:r>
              <a:r>
                <a:rPr lang="en-US" sz="1100" dirty="0" err="1" smtClean="0">
                  <a:latin typeface="Courier New"/>
                  <a:cs typeface="Courier New"/>
                </a:rPr>
                <a:t>ClosedAuction</a:t>
              </a:r>
              <a:r>
                <a:rPr lang="en-US" sz="1100" dirty="0" smtClean="0">
                  <a:latin typeface="Courier New"/>
                  <a:cs typeface="Courier New"/>
                </a:rPr>
                <a:t>; 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					:buyer [ :id", $id, ”] . } " )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for $_aux_result2 at $_aux_result2_pos in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xsparql:_sparqlResults</a:t>
              </a:r>
              <a:r>
                <a:rPr lang="en-US" sz="1100" dirty="0" smtClean="0">
                  <a:latin typeface="Courier New"/>
                  <a:cs typeface="Courier New"/>
                </a:rPr>
                <a:t>( $_aux_results2 )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	  let $ca := _</a:t>
              </a:r>
              <a:r>
                <a:rPr lang="en-US" sz="1100" dirty="0" err="1" smtClean="0">
                  <a:latin typeface="Courier New"/>
                  <a:cs typeface="Courier New"/>
                </a:rPr>
                <a:t>xsparql:_resultNode</a:t>
              </a:r>
              <a:r>
                <a:rPr lang="en-US" sz="1100" dirty="0" smtClean="0">
                  <a:latin typeface="Courier New"/>
                  <a:cs typeface="Courier New"/>
                </a:rPr>
                <a:t>( $_aux_result2, "ca" )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return $ca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return count( $</a:t>
              </a:r>
              <a:r>
                <a:rPr lang="en-US" sz="1100" dirty="0" err="1" smtClean="0">
                  <a:latin typeface="Courier New"/>
                  <a:cs typeface="Courier New"/>
                </a:rPr>
                <a:t>x</a:t>
              </a:r>
              <a:r>
                <a:rPr lang="en-US" sz="1100" dirty="0" smtClean="0">
                  <a:latin typeface="Courier New"/>
                  <a:cs typeface="Courier New"/>
                </a:rPr>
                <a:t> )}</a:t>
              </a:r>
            </a:p>
            <a:p>
              <a:r>
                <a:rPr lang="en-US" sz="1100" dirty="0" smtClean="0">
                  <a:latin typeface="Courier New"/>
                  <a:cs typeface="Courier New"/>
                </a:rPr>
                <a:t>  &lt;/item&gt;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312" y="1147661"/>
              <a:ext cx="34394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defTabSz="914400" fontAlgn="base">
                <a:spcBef>
                  <a:spcPct val="30000"/>
                </a:spcBef>
                <a:spcAft>
                  <a:spcPct val="0"/>
                </a:spcAft>
                <a:buClr>
                  <a:srgbClr val="008000"/>
                </a:buClr>
                <a:buSzPct val="80000"/>
                <a:defRPr/>
              </a:pPr>
              <a:r>
                <a:rPr lang="en-US" sz="2000" kern="0" dirty="0" err="1" smtClean="0">
                  <a:ea typeface="ＭＳ Ｐゴシック" charset="-128"/>
                </a:rPr>
                <a:t>Unoptimised</a:t>
              </a:r>
              <a:r>
                <a:rPr lang="en-US" sz="2000" kern="0" dirty="0" smtClean="0">
                  <a:ea typeface="ＭＳ Ｐゴシック" charset="-128"/>
                </a:rPr>
                <a:t> version:</a:t>
              </a: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6128078" y="1911149"/>
              <a:ext cx="2751761" cy="1204813"/>
            </a:xfrm>
            <a:prstGeom prst="wedgeEllipseCallout">
              <a:avLst>
                <a:gd name="adj1" fmla="val -122951"/>
                <a:gd name="adj2" fmla="val 50900"/>
              </a:avLst>
            </a:prstGeom>
            <a:solidFill>
              <a:srgbClr val="FF0000">
                <a:alpha val="2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SPARQL Query inside nested loop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468312" y="1147661"/>
            <a:ext cx="8846157" cy="3857174"/>
            <a:chOff x="468312" y="1147661"/>
            <a:chExt cx="8846157" cy="3857174"/>
          </a:xfrm>
        </p:grpSpPr>
        <p:grpSp>
          <p:nvGrpSpPr>
            <p:cNvPr id="7" name="Group 9"/>
            <p:cNvGrpSpPr/>
            <p:nvPr/>
          </p:nvGrpSpPr>
          <p:grpSpPr>
            <a:xfrm>
              <a:off x="468312" y="1147661"/>
              <a:ext cx="8411527" cy="3196229"/>
              <a:chOff x="468312" y="1147661"/>
              <a:chExt cx="8411527" cy="31962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68314" y="1543124"/>
                <a:ext cx="6337786" cy="2800766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>
                    <a:latin typeface="Courier New"/>
                    <a:cs typeface="Courier New"/>
                  </a:rPr>
                  <a:t>let $_aux_results4 :=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xsparql:_sparql("SELECT</a:t>
                </a:r>
                <a:r>
                  <a:rPr lang="en-US" sz="1100" dirty="0" smtClean="0">
                    <a:latin typeface="Courier New"/>
                    <a:cs typeface="Courier New"/>
                  </a:rPr>
                  <a:t> $ca $id from &lt;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input.rdf</a:t>
                </a:r>
                <a:r>
                  <a:rPr lang="en-US" sz="1100" dirty="0" smtClean="0">
                    <a:latin typeface="Courier New"/>
                    <a:cs typeface="Courier New"/>
                  </a:rPr>
                  <a:t>&gt;  WHERE { $ca a :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ClosedAuction</a:t>
                </a:r>
                <a:r>
                  <a:rPr lang="en-US" sz="1100" dirty="0" smtClean="0">
                    <a:latin typeface="Courier New"/>
                    <a:cs typeface="Courier New"/>
                  </a:rPr>
                  <a:t>; :buyer [ :id $id ]. } ")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let $_aux_results0 :=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xsparql:_sparql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"SELECT $id $name 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from &lt;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input.rdf</a:t>
                </a:r>
                <a:r>
                  <a:rPr lang="en-US" sz="1100" dirty="0" smtClean="0">
                    <a:latin typeface="Courier New"/>
                    <a:cs typeface="Courier New"/>
                  </a:rPr>
                  <a:t>&gt; WHERE { $person a 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foaf:Person</a:t>
                </a:r>
                <a:r>
                  <a:rPr lang="en-US" sz="1100" dirty="0" smtClean="0">
                    <a:latin typeface="Courier New"/>
                    <a:cs typeface="Courier New"/>
                  </a:rPr>
                  <a:t>; :id $id; 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				   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foaf:name</a:t>
                </a:r>
                <a:r>
                  <a:rPr lang="en-US" sz="1100" dirty="0" smtClean="0">
                    <a:latin typeface="Courier New"/>
                    <a:cs typeface="Courier New"/>
                  </a:rPr>
                  <a:t> $name . } "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for $_aux_result0 at $_aux_result0_pos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	 in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xsparql:_sparqlResults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$_aux_results0 )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let $id :=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xsparql:_resultNode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$_aux_result0, "id"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let $name :=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xsparql:_resultNode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$_aux_result0, "name"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return &lt;item person="{$name}"&gt;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  {let $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</a:t>
                </a:r>
                <a:r>
                  <a:rPr lang="en-US" sz="1100" dirty="0" smtClean="0">
                    <a:latin typeface="Courier New"/>
                    <a:cs typeface="Courier New"/>
                  </a:rPr>
                  <a:t> := for $_aux_result4 at $_aux_result4_pos in 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	  	 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xsparql:_sparqlResults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$_aux_results4 )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	       where $id =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xsparql:_resultNode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$_aux_result4, "id"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          return _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xsparql:_resultNode</a:t>
                </a:r>
                <a:r>
                  <a:rPr lang="en-US" sz="1100" dirty="0" smtClean="0">
                    <a:latin typeface="Courier New"/>
                    <a:cs typeface="Courier New"/>
                  </a:rPr>
                  <a:t>( $_aux_result4, "ca" )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return count( $</a:t>
                </a:r>
                <a:r>
                  <a:rPr lang="en-US" sz="1100" dirty="0" err="1" smtClean="0">
                    <a:latin typeface="Courier New"/>
                    <a:cs typeface="Courier New"/>
                  </a:rPr>
                  <a:t>x</a:t>
                </a:r>
                <a:r>
                  <a:rPr lang="en-US" sz="1100" dirty="0" smtClean="0">
                    <a:latin typeface="Courier New"/>
                    <a:cs typeface="Courier New"/>
                  </a:rPr>
                  <a:t> )}</a:t>
                </a:r>
              </a:p>
              <a:p>
                <a:r>
                  <a:rPr lang="en-US" sz="1100" dirty="0" smtClean="0">
                    <a:latin typeface="Courier New"/>
                    <a:cs typeface="Courier New"/>
                  </a:rPr>
                  <a:t>  &lt;/item&gt;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8312" y="1147661"/>
                <a:ext cx="34394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 defTabSz="914400" fontAlgn="base">
                  <a:spcBef>
                    <a:spcPct val="30000"/>
                  </a:spcBef>
                  <a:spcAft>
                    <a:spcPct val="0"/>
                  </a:spcAft>
                  <a:buClr>
                    <a:srgbClr val="008000"/>
                  </a:buClr>
                  <a:buSzPct val="80000"/>
                  <a:defRPr/>
                </a:pPr>
                <a:r>
                  <a:rPr lang="en-US" sz="2000" kern="0" dirty="0" err="1" smtClean="0">
                    <a:ea typeface="ＭＳ Ｐゴシック" charset="-128"/>
                  </a:rPr>
                  <a:t>Optimised</a:t>
                </a:r>
                <a:r>
                  <a:rPr lang="en-US" sz="2000" kern="0" dirty="0" smtClean="0">
                    <a:ea typeface="ＭＳ Ｐゴシック" charset="-128"/>
                  </a:rPr>
                  <a:t> version:</a:t>
                </a:r>
              </a:p>
            </p:txBody>
          </p:sp>
          <p:sp>
            <p:nvSpPr>
              <p:cNvPr id="22" name="Oval Callout 21"/>
              <p:cNvSpPr/>
              <p:nvPr/>
            </p:nvSpPr>
            <p:spPr>
              <a:xfrm>
                <a:off x="6128078" y="1911149"/>
                <a:ext cx="2751761" cy="1204813"/>
              </a:xfrm>
              <a:prstGeom prst="wedgeEllipseCallout">
                <a:avLst>
                  <a:gd name="adj1" fmla="val -77586"/>
                  <a:gd name="adj2" fmla="val -60826"/>
                </a:avLst>
              </a:prstGeom>
              <a:solidFill>
                <a:srgbClr val="FF0000">
                  <a:alpha val="2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SPARQL queries outside nested loop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Oval Callout 18"/>
            <p:cNvSpPr/>
            <p:nvPr/>
          </p:nvSpPr>
          <p:spPr>
            <a:xfrm>
              <a:off x="6562708" y="3800022"/>
              <a:ext cx="2751761" cy="1204813"/>
            </a:xfrm>
            <a:prstGeom prst="wedgeEllipseCallout">
              <a:avLst>
                <a:gd name="adj1" fmla="val -111511"/>
                <a:gd name="adj2" fmla="val -50014"/>
              </a:avLst>
            </a:prstGeom>
            <a:solidFill>
              <a:srgbClr val="FF0000">
                <a:alpha val="2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nested loop joins the variables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8600" y="1714500"/>
          <a:ext cx="2857500" cy="685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Verdana"/>
                        </a:rPr>
                        <a:t>Unoptimised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Optimised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query08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25906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186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query09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25750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69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query10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1443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406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13350" y="1371600"/>
            <a:ext cx="3587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charset="2"/>
              <a:buChar char="¨"/>
              <a:defRPr/>
            </a:pPr>
            <a:r>
              <a:rPr lang="en-US" sz="2000" kern="0" dirty="0" smtClean="0">
                <a:ea typeface="ＭＳ Ｐゴシック" charset="-128"/>
              </a:rPr>
              <a:t>input size of approx. 275,000 triples</a:t>
            </a: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charset="2"/>
              <a:buChar char="¨"/>
              <a:defRPr/>
            </a:pPr>
            <a:r>
              <a:rPr lang="en-US" sz="2000" kern="0" dirty="0" smtClean="0">
                <a:ea typeface="ＭＳ Ｐゴシック" charset="-128"/>
              </a:rPr>
              <a:t>further </a:t>
            </a:r>
            <a:r>
              <a:rPr lang="en-US" sz="2000" kern="0" dirty="0" err="1" smtClean="0">
                <a:ea typeface="ＭＳ Ｐゴシック" charset="-128"/>
              </a:rPr>
              <a:t>optimisations</a:t>
            </a:r>
            <a:r>
              <a:rPr lang="en-US" sz="2000" kern="0" dirty="0" smtClean="0">
                <a:ea typeface="ＭＳ Ｐゴシック" charset="-128"/>
              </a:rPr>
              <a:t> are possible, e.g. joining the variables in SPARQL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914400" y="2895600"/>
          <a:ext cx="48895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-150198"/>
            <a:ext cx="8662442" cy="1138783"/>
          </a:xfrm>
        </p:spPr>
        <p:txBody>
          <a:bodyPr>
            <a:noAutofit/>
          </a:bodyPr>
          <a:lstStyle/>
          <a:p>
            <a:r>
              <a:rPr lang="en-US" sz="2800" dirty="0" smtClean="0"/>
              <a:t>Semantic Data Access…</a:t>
            </a:r>
            <a:br>
              <a:rPr lang="en-US" sz="2800" dirty="0" smtClean="0"/>
            </a:br>
            <a:r>
              <a:rPr lang="en-US" sz="2800" dirty="0" smtClean="0"/>
              <a:t>… that would be the vision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44" y="1255050"/>
            <a:ext cx="878668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RDF: common simple Data format underlying the Semantic Web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AutoShape 371"/>
          <p:cNvSpPr>
            <a:spLocks noChangeArrowheads="1"/>
          </p:cNvSpPr>
          <p:nvPr/>
        </p:nvSpPr>
        <p:spPr bwMode="auto">
          <a:xfrm>
            <a:off x="1725608" y="5147925"/>
            <a:ext cx="708512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RDBMS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272276" y="4784010"/>
            <a:ext cx="1066800" cy="990600"/>
          </a:xfrm>
          <a:prstGeom prst="foldedCorner">
            <a:avLst>
              <a:gd name="adj" fmla="val 12500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&lt;www&gt;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utoShape 370"/>
          <p:cNvSpPr>
            <a:spLocks noChangeArrowheads="1"/>
          </p:cNvSpPr>
          <p:nvPr/>
        </p:nvSpPr>
        <p:spPr bwMode="auto">
          <a:xfrm>
            <a:off x="4527997" y="5071725"/>
            <a:ext cx="533400" cy="533400"/>
          </a:xfrm>
          <a:prstGeom prst="foldedCorner">
            <a:avLst>
              <a:gd name="adj" fmla="val 12500"/>
            </a:avLst>
          </a:prstGeom>
          <a:solidFill>
            <a:srgbClr val="C3B8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&lt;XML&gt;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68" y="2509025"/>
            <a:ext cx="942429" cy="10288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664340" y="3741351"/>
            <a:ext cx="1228633" cy="1043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296570" y="4262681"/>
            <a:ext cx="104266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494338" y="3741352"/>
            <a:ext cx="2311338" cy="7465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5232045" y="2509025"/>
            <a:ext cx="2409242" cy="1028853"/>
            <a:chOff x="5232045" y="2509025"/>
            <a:chExt cx="2409242" cy="1028853"/>
          </a:xfrm>
        </p:grpSpPr>
        <p:sp>
          <p:nvSpPr>
            <p:cNvPr id="25" name="Curved Right Arrow 24"/>
            <p:cNvSpPr/>
            <p:nvPr/>
          </p:nvSpPr>
          <p:spPr>
            <a:xfrm rot="10800000">
              <a:off x="5232045" y="2509025"/>
              <a:ext cx="1062975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95020" y="2866402"/>
              <a:ext cx="134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Rules (RIF)</a:t>
              </a:r>
              <a:endParaRPr lang="en-US" dirty="0"/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660895" y="2509024"/>
            <a:ext cx="3458073" cy="1028853"/>
            <a:chOff x="660895" y="2509024"/>
            <a:chExt cx="3458073" cy="1028853"/>
          </a:xfrm>
        </p:grpSpPr>
        <p:sp>
          <p:nvSpPr>
            <p:cNvPr id="27" name="Curved Right Arrow 26"/>
            <p:cNvSpPr/>
            <p:nvPr/>
          </p:nvSpPr>
          <p:spPr>
            <a:xfrm rot="10800000" flipH="1">
              <a:off x="2853491" y="2509024"/>
              <a:ext cx="1265477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895" y="2866402"/>
              <a:ext cx="2409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Ontologies</a:t>
              </a:r>
              <a:r>
                <a:rPr lang="en-US" dirty="0" smtClean="0"/>
                <a:t> (OWL2)</a:t>
              </a:r>
              <a:endParaRPr lang="en-US" dirty="0"/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3640578" y="1756753"/>
            <a:ext cx="2490961" cy="645447"/>
            <a:chOff x="3640578" y="1756753"/>
            <a:chExt cx="2490961" cy="645447"/>
          </a:xfrm>
        </p:grpSpPr>
        <p:sp>
          <p:nvSpPr>
            <p:cNvPr id="32" name="Up Arrow 31"/>
            <p:cNvSpPr/>
            <p:nvPr/>
          </p:nvSpPr>
          <p:spPr>
            <a:xfrm flipH="1">
              <a:off x="4748081" y="2126085"/>
              <a:ext cx="198572" cy="276115"/>
            </a:xfrm>
            <a:prstGeom prst="upArrow">
              <a:avLst>
                <a:gd name="adj1" fmla="val 2814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40578" y="1756753"/>
              <a:ext cx="2490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 (SPARQL1.1)</a:t>
              </a:r>
              <a:endParaRPr lang="en-US" dirty="0"/>
            </a:p>
          </p:txBody>
        </p:sp>
      </p:grpSp>
      <p:pic>
        <p:nvPicPr>
          <p:cNvPr id="37" name="Picture 36" descr="axelHome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32" y="4402299"/>
            <a:ext cx="2879161" cy="3302702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4677182"/>
          <a:ext cx="277228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97"/>
                <a:gridCol w="888214"/>
                <a:gridCol w="946592"/>
                <a:gridCol w="5757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122104" y="4487912"/>
            <a:ext cx="340759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&lt;s1:messages&gt;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&lt;s1:msg id=“m1” format=“bin”&gt;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&lt;s1:sendername&gt;3PO&lt;/s1:sendername&gt;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&lt;s1:receivername&gt;R2D2&lt;s1:receivername&gt;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&lt;s1:payload&gt;0111010001&lt;/s1:payload&gt;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&lt;/s1:msg&gt;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&lt;s1:msg id=“m2” format=“text”&gt;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&lt;s1:sendername&gt;</a:t>
            </a:r>
            <a:r>
              <a:rPr lang="en-US" sz="1200" dirty="0" err="1" smtClean="0">
                <a:latin typeface="Helvetica"/>
                <a:cs typeface="Helvetica"/>
              </a:rPr>
              <a:t>Obiwan</a:t>
            </a:r>
            <a:r>
              <a:rPr lang="en-US" sz="1200" dirty="0" smtClean="0">
                <a:latin typeface="Helvetica"/>
                <a:cs typeface="Helvetica"/>
              </a:rPr>
              <a:t>&lt;/s1:sendername&gt;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&lt;s1:receivername&gt;Luke&lt;s1:receivername&gt;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&lt;s1:payload&gt;Use the force&lt;/s1:payload&gt;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&lt;/s1:msg&gt;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&lt;s1:messages&gt;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AutoShape 371"/>
          <p:cNvSpPr>
            <a:spLocks noChangeArrowheads="1"/>
          </p:cNvSpPr>
          <p:nvPr/>
        </p:nvSpPr>
        <p:spPr bwMode="auto">
          <a:xfrm>
            <a:off x="1725608" y="5147925"/>
            <a:ext cx="708512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RDBMS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272276" y="4784010"/>
            <a:ext cx="1066800" cy="990600"/>
          </a:xfrm>
          <a:prstGeom prst="foldedCorner">
            <a:avLst>
              <a:gd name="adj" fmla="val 12500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&lt;www&gt;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utoShape 370"/>
          <p:cNvSpPr>
            <a:spLocks noChangeArrowheads="1"/>
          </p:cNvSpPr>
          <p:nvPr/>
        </p:nvSpPr>
        <p:spPr bwMode="auto">
          <a:xfrm>
            <a:off x="4527997" y="5071725"/>
            <a:ext cx="533400" cy="533400"/>
          </a:xfrm>
          <a:prstGeom prst="foldedCorner">
            <a:avLst>
              <a:gd name="adj" fmla="val 12500"/>
            </a:avLst>
          </a:prstGeom>
          <a:solidFill>
            <a:srgbClr val="C3B8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&lt;XML&gt;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64340" y="3741351"/>
            <a:ext cx="1228633" cy="1043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296570" y="4262681"/>
            <a:ext cx="104266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494338" y="3741352"/>
            <a:ext cx="2311338" cy="7465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2104" y="4487912"/>
            <a:ext cx="340759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&lt;s1:messages&gt;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&lt;s1:msg id=“m1” format=“bin”&gt;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&lt;s1:sendername&gt;3PO&lt;/s1:sendername&gt;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&lt;s1:receivername&gt;R2D2&lt;s1:receivername&gt;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&lt;s1:payload&gt;0111010001&lt;/s1:payload&gt;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&lt;/s1:msg&gt;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&lt;s1:msg id=“m2” format=“text”&gt;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&lt;s1:sendername&gt;</a:t>
            </a:r>
            <a:r>
              <a:rPr lang="en-US" sz="1200" dirty="0" err="1" smtClean="0">
                <a:latin typeface="Helvetica"/>
                <a:cs typeface="Helvetica"/>
              </a:rPr>
              <a:t>Obiwan</a:t>
            </a:r>
            <a:r>
              <a:rPr lang="en-US" sz="1200" dirty="0" smtClean="0">
                <a:latin typeface="Helvetica"/>
                <a:cs typeface="Helvetica"/>
              </a:rPr>
              <a:t>&lt;/s1:sendername&gt;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&lt;s1:receivername&gt;Luke&lt;s1:receivername&gt;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 &lt;s1:payload&gt;Use the force&lt;/s1:payload&gt;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 &lt;/s1:msg&gt;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&lt;s1:messages&gt;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7537457" y="2509023"/>
            <a:ext cx="1491823" cy="1028853"/>
            <a:chOff x="5497226" y="2509024"/>
            <a:chExt cx="1491823" cy="1028853"/>
          </a:xfrm>
        </p:grpSpPr>
        <p:sp>
          <p:nvSpPr>
            <p:cNvPr id="25" name="Curved Right Arrow 24"/>
            <p:cNvSpPr/>
            <p:nvPr/>
          </p:nvSpPr>
          <p:spPr>
            <a:xfrm rot="10800000">
              <a:off x="5497226" y="2509024"/>
              <a:ext cx="797793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1313" y="2866402"/>
              <a:ext cx="80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Rules</a:t>
              </a:r>
              <a:endParaRPr lang="en-US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0" y="2402199"/>
            <a:ext cx="2001707" cy="1028853"/>
            <a:chOff x="1669531" y="2509023"/>
            <a:chExt cx="2001707" cy="1028853"/>
          </a:xfrm>
        </p:grpSpPr>
        <p:sp>
          <p:nvSpPr>
            <p:cNvPr id="27" name="Curved Right Arrow 26"/>
            <p:cNvSpPr/>
            <p:nvPr/>
          </p:nvSpPr>
          <p:spPr>
            <a:xfrm rot="10800000" flipH="1">
              <a:off x="2853492" y="2509023"/>
              <a:ext cx="817746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69531" y="286640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Ontologies</a:t>
              </a:r>
              <a:endParaRPr lang="en-US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4331678" y="993795"/>
            <a:ext cx="915635" cy="645447"/>
            <a:chOff x="4392200" y="1756753"/>
            <a:chExt cx="915635" cy="645447"/>
          </a:xfrm>
        </p:grpSpPr>
        <p:sp>
          <p:nvSpPr>
            <p:cNvPr id="32" name="Up Arrow 31"/>
            <p:cNvSpPr/>
            <p:nvPr/>
          </p:nvSpPr>
          <p:spPr>
            <a:xfrm flipH="1">
              <a:off x="4748081" y="2126085"/>
              <a:ext cx="198572" cy="276115"/>
            </a:xfrm>
            <a:prstGeom prst="upArrow">
              <a:avLst>
                <a:gd name="adj1" fmla="val 2814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92200" y="175675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</a:t>
              </a:r>
              <a:endParaRPr lang="en-US" dirty="0"/>
            </a:p>
          </p:txBody>
        </p:sp>
      </p:grpSp>
      <p:pic>
        <p:nvPicPr>
          <p:cNvPr id="37" name="Picture 36" descr="axelHome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32" y="4402299"/>
            <a:ext cx="2879161" cy="33027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86738" y="1779875"/>
            <a:ext cx="545071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&lt;emp:#1&gt; 		a		&lt;</a:t>
            </a:r>
            <a:r>
              <a:rPr lang="en-US" sz="1200" dirty="0" err="1" smtClean="0">
                <a:solidFill>
                  <a:srgbClr val="FF0000"/>
                </a:solidFill>
                <a:latin typeface="Helvetica"/>
                <a:cs typeface="Helvetica"/>
              </a:rPr>
              <a:t>emp:Employee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&gt;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&lt;emp:#1&gt;    		&lt;name&gt;           “Bob </a:t>
            </a:r>
            <a:r>
              <a:rPr lang="en-US" sz="1200" dirty="0" err="1" smtClean="0">
                <a:solidFill>
                  <a:srgbClr val="FF0000"/>
                </a:solidFill>
                <a:latin typeface="Helvetica"/>
                <a:cs typeface="Helvetica"/>
              </a:rPr>
              <a:t>McBob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”.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…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		a		&lt;s1:Agent&gt;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   	 	&lt;name&gt;           “3PO”.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    		&lt;sent&gt;    &lt;m1&gt; .  &lt;m1&gt;	 &lt;format&gt;	 &lt;binary&gt;.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	a		&lt;s1:Agent&gt;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    	&lt;name&gt;           “</a:t>
            </a:r>
            <a:r>
              <a:rPr lang="en-US" sz="1200" dirty="0" err="1" smtClean="0">
                <a:solidFill>
                  <a:srgbClr val="008000"/>
                </a:solidFill>
                <a:latin typeface="Helvetica"/>
                <a:cs typeface="Helvetica"/>
              </a:rPr>
              <a:t>Obiwan</a:t>
            </a:r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 Kenobi”.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    	&lt;sent&gt;    &lt;m2&gt; .  &lt;m2&gt; &lt;format&gt; &lt;text&gt;.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…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Helvetica"/>
                <a:cs typeface="Helvetica"/>
              </a:rPr>
              <a:t>&lt;axel&gt;    		a	 	&lt;Person&gt;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Helvetica"/>
                <a:cs typeface="Helvetica"/>
              </a:rPr>
              <a:t>&lt;axel     		&lt;name&gt; 	“Axel Polleres”.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0" y="4677182"/>
          <a:ext cx="277228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97"/>
                <a:gridCol w="888214"/>
                <a:gridCol w="946592"/>
                <a:gridCol w="5757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48488" y="-150198"/>
            <a:ext cx="8662442" cy="1138783"/>
          </a:xfrm>
        </p:spPr>
        <p:txBody>
          <a:bodyPr>
            <a:noAutofit/>
          </a:bodyPr>
          <a:lstStyle/>
          <a:p>
            <a:r>
              <a:rPr lang="en-US" sz="2800" dirty="0" smtClean="0"/>
              <a:t>Semantic Data Access…</a:t>
            </a:r>
            <a:br>
              <a:rPr lang="en-US" sz="2800" dirty="0" smtClean="0"/>
            </a:br>
            <a:r>
              <a:rPr lang="en-US" sz="2800" dirty="0" smtClean="0"/>
              <a:t>… that would be the vision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7073" y="4088199"/>
            <a:ext cx="8936927" cy="2037964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Query (SPARQL)</a:t>
            </a:r>
            <a:r>
              <a:rPr lang="en-US" sz="1800" dirty="0" smtClean="0"/>
              <a:t>:  “Give me all Persons”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				</a:t>
            </a:r>
            <a:r>
              <a:rPr lang="en-US" sz="1900" dirty="0" smtClean="0">
                <a:latin typeface="Courier New"/>
                <a:cs typeface="Courier New"/>
              </a:rPr>
              <a:t>SELECT ?X WHERE { ?X a &lt;Person&gt; } </a:t>
            </a:r>
          </a:p>
          <a:p>
            <a:r>
              <a:rPr lang="en-US" sz="1800" b="1" dirty="0" err="1" smtClean="0"/>
              <a:t>Ontologies</a:t>
            </a:r>
            <a:r>
              <a:rPr lang="en-US" sz="1800" b="1" dirty="0" smtClean="0"/>
              <a:t> (OWL2, </a:t>
            </a:r>
            <a:r>
              <a:rPr lang="en-US" sz="1800" b="1" dirty="0" smtClean="0">
                <a:latin typeface="Times New Roman"/>
                <a:cs typeface="Times New Roman"/>
              </a:rPr>
              <a:t>DL</a:t>
            </a:r>
            <a:r>
              <a:rPr lang="en-US" sz="1800" b="1" dirty="0" smtClean="0"/>
              <a:t>)</a:t>
            </a:r>
            <a:r>
              <a:rPr lang="en-US" sz="1800" dirty="0" smtClean="0"/>
              <a:t>:     </a:t>
            </a:r>
            <a:r>
              <a:rPr lang="en-US" sz="1800" i="1" dirty="0" smtClean="0"/>
              <a:t>“&lt;</a:t>
            </a:r>
            <a:r>
              <a:rPr lang="en-US" sz="1800" i="1" dirty="0" err="1" smtClean="0"/>
              <a:t>emp:Employee</a:t>
            </a:r>
            <a:r>
              <a:rPr lang="en-US" sz="1800" i="1" dirty="0" smtClean="0"/>
              <a:t>&gt;  is a subclass of &lt;Person&gt;”</a:t>
            </a:r>
          </a:p>
          <a:p>
            <a:pPr>
              <a:buNone/>
            </a:pPr>
            <a:r>
              <a:rPr lang="en-US" sz="1400" b="1" dirty="0" smtClean="0"/>
              <a:t>				</a:t>
            </a:r>
          </a:p>
          <a:p>
            <a:r>
              <a:rPr lang="en-US" sz="1800" b="1" dirty="0" smtClean="0"/>
              <a:t>Rules (RIF, </a:t>
            </a:r>
            <a:r>
              <a:rPr lang="en-US" sz="1800" b="1" dirty="0" smtClean="0">
                <a:latin typeface="Times New Roman"/>
                <a:cs typeface="Times New Roman"/>
              </a:rPr>
              <a:t>LP</a:t>
            </a:r>
            <a:r>
              <a:rPr lang="en-US" sz="1800" b="1" dirty="0" smtClean="0"/>
              <a:t>)</a:t>
            </a:r>
            <a:r>
              <a:rPr lang="en-US" sz="1800" dirty="0" smtClean="0"/>
              <a:t>: “&lt;s1:Agents&gt; who never sent binary are Persons”</a:t>
            </a:r>
          </a:p>
          <a:p>
            <a:pPr lvl="1"/>
            <a:endParaRPr lang="en-US" sz="1400" b="1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7537456" y="2509022"/>
            <a:ext cx="1551976" cy="1028853"/>
            <a:chOff x="5497225" y="2509023"/>
            <a:chExt cx="1551976" cy="1028853"/>
          </a:xfrm>
        </p:grpSpPr>
        <p:sp>
          <p:nvSpPr>
            <p:cNvPr id="6" name="Curved Right Arrow 5"/>
            <p:cNvSpPr/>
            <p:nvPr/>
          </p:nvSpPr>
          <p:spPr>
            <a:xfrm rot="10800000">
              <a:off x="5497225" y="2509023"/>
              <a:ext cx="797793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8057" y="2827528"/>
              <a:ext cx="81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Rules</a:t>
              </a:r>
            </a:p>
            <a:p>
              <a:r>
                <a:rPr lang="en-US" dirty="0" smtClean="0"/>
                <a:t>(</a:t>
              </a:r>
              <a:r>
                <a:rPr lang="en-US" b="1" dirty="0" smtClean="0"/>
                <a:t>RIF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0" y="2402199"/>
            <a:ext cx="2001707" cy="1028853"/>
            <a:chOff x="1669531" y="2509023"/>
            <a:chExt cx="2001707" cy="1028853"/>
          </a:xfrm>
        </p:grpSpPr>
        <p:sp>
          <p:nvSpPr>
            <p:cNvPr id="9" name="Curved Right Arrow 8"/>
            <p:cNvSpPr/>
            <p:nvPr/>
          </p:nvSpPr>
          <p:spPr>
            <a:xfrm rot="10800000" flipH="1">
              <a:off x="2853492" y="2509023"/>
              <a:ext cx="817746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69531" y="2866402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Ontologies</a:t>
              </a:r>
              <a:endParaRPr lang="en-US" dirty="0" smtClean="0"/>
            </a:p>
            <a:p>
              <a:r>
                <a:rPr lang="en-US" dirty="0" smtClean="0"/>
                <a:t>(</a:t>
              </a:r>
              <a:r>
                <a:rPr lang="en-US" b="1" dirty="0" smtClean="0"/>
                <a:t>OWL2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331678" y="993795"/>
            <a:ext cx="1848621" cy="645447"/>
            <a:chOff x="4392200" y="1756753"/>
            <a:chExt cx="1848621" cy="645447"/>
          </a:xfrm>
        </p:grpSpPr>
        <p:sp>
          <p:nvSpPr>
            <p:cNvPr id="12" name="Up Arrow 11"/>
            <p:cNvSpPr/>
            <p:nvPr/>
          </p:nvSpPr>
          <p:spPr>
            <a:xfrm flipH="1">
              <a:off x="4748081" y="2126085"/>
              <a:ext cx="198572" cy="276115"/>
            </a:xfrm>
            <a:prstGeom prst="upArrow">
              <a:avLst>
                <a:gd name="adj1" fmla="val 2814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2200" y="1756753"/>
              <a:ext cx="1848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 (</a:t>
              </a:r>
              <a:r>
                <a:rPr lang="en-US" b="1" dirty="0" smtClean="0"/>
                <a:t>SPARQL)</a:t>
              </a:r>
              <a:endParaRPr lang="en-US" dirty="0"/>
            </a:p>
          </p:txBody>
        </p:sp>
      </p:grpSp>
      <p:pic>
        <p:nvPicPr>
          <p:cNvPr id="16" name="Picture 1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8253" y="5120934"/>
            <a:ext cx="2511657" cy="26275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16838" y="5736312"/>
            <a:ext cx="5400536" cy="2794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86738" y="1779875"/>
            <a:ext cx="545071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&lt;emp:#1&gt; 		a		&lt;</a:t>
            </a:r>
            <a:r>
              <a:rPr lang="en-US" sz="1200" dirty="0" err="1" smtClean="0">
                <a:solidFill>
                  <a:srgbClr val="FF0000"/>
                </a:solidFill>
                <a:latin typeface="Helvetica"/>
                <a:cs typeface="Helvetica"/>
              </a:rPr>
              <a:t>emp:Employee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&gt;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&lt;emp:#1&gt;    		&lt;name&gt;           “Bob </a:t>
            </a:r>
            <a:r>
              <a:rPr lang="en-US" sz="1200" dirty="0" err="1" smtClean="0">
                <a:solidFill>
                  <a:srgbClr val="FF0000"/>
                </a:solidFill>
                <a:latin typeface="Helvetica"/>
                <a:cs typeface="Helvetica"/>
              </a:rPr>
              <a:t>McBob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”.</a:t>
            </a:r>
          </a:p>
          <a:p>
            <a:endParaRPr lang="en-US" sz="12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		a		&lt;s1:Agent&gt;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   	 	&lt;name&gt;           “3PO”.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&lt;s1:3PO&gt;     		&lt;sent&gt;    &lt;m1&gt; .  &lt;m1&gt;	 &lt;format&gt;	 &lt;binary&gt;.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	a		&lt;s1:Agent&gt;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    	&lt;name&gt;           “</a:t>
            </a:r>
            <a:r>
              <a:rPr lang="en-US" sz="1200" dirty="0" err="1" smtClean="0">
                <a:solidFill>
                  <a:srgbClr val="008000"/>
                </a:solidFill>
                <a:latin typeface="Helvetica"/>
                <a:cs typeface="Helvetica"/>
              </a:rPr>
              <a:t>Obiwan</a:t>
            </a:r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 Kenobi”.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Helvetica"/>
                <a:cs typeface="Helvetica"/>
              </a:rPr>
              <a:t>&lt;s1:Obiwan&gt;     	&lt;sent&gt;    &lt;m2&gt; .  &lt;m2&gt; &lt;format&gt; &lt;text&gt;.</a:t>
            </a:r>
          </a:p>
          <a:p>
            <a:endParaRPr lang="en-US" sz="1200" b="1" dirty="0" smtClean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r>
              <a:rPr lang="en-US" sz="1200" b="1" dirty="0" smtClean="0">
                <a:solidFill>
                  <a:srgbClr val="0000FF"/>
                </a:solidFill>
                <a:latin typeface="Helvetica Neue"/>
                <a:cs typeface="Helvetica Neue"/>
              </a:rPr>
              <a:t>&lt;axel&gt;    		a	 	&lt;Person&gt;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Helvetica"/>
                <a:cs typeface="Helvetica"/>
              </a:rPr>
              <a:t>&lt;axel     		&lt;name&gt; 	“Axel Polleres”.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80499" y="2151116"/>
            <a:ext cx="3605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&lt;emp:#1&gt; 		a		&lt;Person&gt;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80499" y="3418095"/>
            <a:ext cx="378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&lt;s1:Obiwan&gt; 	a		&lt;Person&gt;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99438" y="3669695"/>
            <a:ext cx="5413236" cy="19110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04138" y="3478589"/>
            <a:ext cx="5413236" cy="19110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04138" y="2211093"/>
            <a:ext cx="5413236" cy="19110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48488" y="-150198"/>
            <a:ext cx="8662442" cy="1138783"/>
          </a:xfrm>
        </p:spPr>
        <p:txBody>
          <a:bodyPr>
            <a:noAutofit/>
          </a:bodyPr>
          <a:lstStyle/>
          <a:p>
            <a:r>
              <a:rPr lang="en-US" sz="2800" dirty="0" smtClean="0"/>
              <a:t>Semantic Data Access…</a:t>
            </a:r>
            <a:br>
              <a:rPr lang="en-US" sz="2800" dirty="0" smtClean="0"/>
            </a:br>
            <a:r>
              <a:rPr lang="en-US" sz="2800" dirty="0" smtClean="0"/>
              <a:t>… that would be the vision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2116838" y="1779875"/>
            <a:ext cx="5395836" cy="23083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rPr>
              <a:t>That part was handled in </a:t>
            </a:r>
            <a:r>
              <a:rPr lang="en-US" b="1" dirty="0" smtClean="0">
                <a:solidFill>
                  <a:srgbClr val="FF0000"/>
                </a:solidFill>
                <a:latin typeface="Lucida Sans" pitchFamily="34" charset="0"/>
              </a:rPr>
              <a:t>our Tutorial this morning… </a:t>
            </a:r>
            <a:r>
              <a:rPr lang="en-US" b="1" i="1" dirty="0" smtClean="0">
                <a:solidFill>
                  <a:srgbClr val="FF0000"/>
                </a:solidFill>
                <a:latin typeface="Lucida Sans" pitchFamily="34" charset="0"/>
              </a:rPr>
              <a:t>(sorry, if you weren’t there, won’t talk about it here…)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0" grpId="0"/>
      <p:bldP spid="2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68" y="2509025"/>
            <a:ext cx="942429" cy="1028853"/>
          </a:xfrm>
          <a:prstGeom prst="rect">
            <a:avLst/>
          </a:prstGeom>
        </p:spPr>
      </p:pic>
      <p:sp>
        <p:nvSpPr>
          <p:cNvPr id="34" name="Up Arrow 33"/>
          <p:cNvSpPr/>
          <p:nvPr/>
        </p:nvSpPr>
        <p:spPr>
          <a:xfrm flipH="1">
            <a:off x="4549855" y="2028564"/>
            <a:ext cx="198572" cy="276115"/>
          </a:xfrm>
          <a:prstGeom prst="upArrow">
            <a:avLst>
              <a:gd name="adj1" fmla="val 2814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58" y="-28449"/>
            <a:ext cx="8662442" cy="1138783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Bridging Gaps to the data “below”: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371"/>
          <p:cNvSpPr>
            <a:spLocks noChangeArrowheads="1"/>
          </p:cNvSpPr>
          <p:nvPr/>
        </p:nvSpPr>
        <p:spPr bwMode="auto">
          <a:xfrm>
            <a:off x="1725608" y="5147925"/>
            <a:ext cx="708512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RDBMS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272276" y="4784010"/>
            <a:ext cx="1066800" cy="990600"/>
          </a:xfrm>
          <a:prstGeom prst="foldedCorner">
            <a:avLst>
              <a:gd name="adj" fmla="val 12500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&lt;www&gt;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utoShape 370"/>
          <p:cNvSpPr>
            <a:spLocks noChangeArrowheads="1"/>
          </p:cNvSpPr>
          <p:nvPr/>
        </p:nvSpPr>
        <p:spPr bwMode="auto">
          <a:xfrm>
            <a:off x="4527997" y="5071725"/>
            <a:ext cx="533400" cy="533400"/>
          </a:xfrm>
          <a:prstGeom prst="foldedCorner">
            <a:avLst>
              <a:gd name="adj" fmla="val 12500"/>
            </a:avLst>
          </a:prstGeom>
          <a:solidFill>
            <a:srgbClr val="C3B8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&lt;XML&gt;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64340" y="3741351"/>
            <a:ext cx="1228633" cy="104345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296570" y="4262681"/>
            <a:ext cx="1042660" cy="1588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494338" y="3741352"/>
            <a:ext cx="2311338" cy="746561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 rot="10800000">
            <a:off x="5232045" y="2509025"/>
            <a:ext cx="1062975" cy="1028853"/>
          </a:xfrm>
          <a:prstGeom prst="curvedRightArrow">
            <a:avLst>
              <a:gd name="adj1" fmla="val 3125"/>
              <a:gd name="adj2" fmla="val 20169"/>
              <a:gd name="adj3" fmla="val 196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1652" y="2686045"/>
            <a:ext cx="88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RIF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18968" y="1382233"/>
            <a:ext cx="104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Queries</a:t>
            </a:r>
          </a:p>
        </p:txBody>
      </p:sp>
      <p:grpSp>
        <p:nvGrpSpPr>
          <p:cNvPr id="3" name="Group 33"/>
          <p:cNvGrpSpPr/>
          <p:nvPr/>
        </p:nvGrpSpPr>
        <p:grpSpPr>
          <a:xfrm>
            <a:off x="1669531" y="2509024"/>
            <a:ext cx="2449437" cy="1028853"/>
            <a:chOff x="1669531" y="2509024"/>
            <a:chExt cx="2449437" cy="1028853"/>
          </a:xfrm>
        </p:grpSpPr>
        <p:sp>
          <p:nvSpPr>
            <p:cNvPr id="39" name="Curved Right Arrow 38"/>
            <p:cNvSpPr/>
            <p:nvPr/>
          </p:nvSpPr>
          <p:spPr>
            <a:xfrm rot="10800000" flipH="1">
              <a:off x="2853491" y="2509024"/>
              <a:ext cx="1265477" cy="1028853"/>
            </a:xfrm>
            <a:prstGeom prst="curvedRightArrow">
              <a:avLst>
                <a:gd name="adj1" fmla="val 3125"/>
                <a:gd name="adj2" fmla="val 20169"/>
                <a:gd name="adj3" fmla="val 19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69531" y="2866402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Ontologies</a:t>
              </a:r>
              <a:endParaRPr lang="en-US" dirty="0" smtClean="0"/>
            </a:p>
            <a:p>
              <a:r>
                <a:rPr lang="en-US" dirty="0" smtClean="0"/>
                <a:t>(</a:t>
              </a:r>
              <a:r>
                <a:rPr lang="en-US" b="1" dirty="0" smtClean="0"/>
                <a:t>OWL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1075575" y="1230856"/>
            <a:ext cx="6984752" cy="27083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119" y="4247098"/>
            <a:ext cx="8545811" cy="21411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66777" y="4914385"/>
            <a:ext cx="1386713" cy="10790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55781" y="4482722"/>
            <a:ext cx="280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ym typeface="Wingdings"/>
              </a:rPr>
              <a:t>XQuery</a:t>
            </a:r>
            <a:r>
              <a:rPr lang="en-US" i="1" dirty="0" smtClean="0">
                <a:sym typeface="Wingdings"/>
              </a:rPr>
              <a:t>/XSLT (GRDDL)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831643" y="4571717"/>
            <a:ext cx="190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SQL (RDB2RDF)</a:t>
            </a:r>
            <a:endParaRPr lang="en-US" i="1" dirty="0"/>
          </a:p>
        </p:txBody>
      </p:sp>
      <p:sp>
        <p:nvSpPr>
          <p:cNvPr id="53" name="Oval 52"/>
          <p:cNvSpPr/>
          <p:nvPr/>
        </p:nvSpPr>
        <p:spPr>
          <a:xfrm>
            <a:off x="3693236" y="4823151"/>
            <a:ext cx="5217694" cy="10790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92152" y="1619128"/>
            <a:ext cx="127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(SPARQL)</a:t>
            </a:r>
            <a:endParaRPr lang="en-US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747233" y="1672600"/>
            <a:ext cx="4167784" cy="2967713"/>
            <a:chOff x="2747233" y="1672600"/>
            <a:chExt cx="4167784" cy="2967713"/>
          </a:xfrm>
        </p:grpSpPr>
        <p:sp>
          <p:nvSpPr>
            <p:cNvPr id="33" name="Up-Down Arrow 32"/>
            <p:cNvSpPr/>
            <p:nvPr/>
          </p:nvSpPr>
          <p:spPr bwMode="auto">
            <a:xfrm>
              <a:off x="4354133" y="2028564"/>
              <a:ext cx="637408" cy="2611749"/>
            </a:xfrm>
            <a:prstGeom prst="upDown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2" name="Up-Down Arrow 31"/>
            <p:cNvSpPr/>
            <p:nvPr/>
          </p:nvSpPr>
          <p:spPr bwMode="auto">
            <a:xfrm>
              <a:off x="4527997" y="3741351"/>
              <a:ext cx="285225" cy="746562"/>
            </a:xfrm>
            <a:prstGeom prst="upDown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7233" y="1672600"/>
              <a:ext cx="41677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Can’t we just query “in one go”?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/>
      <p:bldP spid="47" grpId="0"/>
      <p:bldP spid="53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962025"/>
            <a:ext cx="28114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starting motivation (2008):</a:t>
            </a:r>
            <a:endParaRPr lang="en-US" sz="36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91275"/>
            <a:ext cx="2133600" cy="360363"/>
          </a:xfrm>
          <a:prstGeom prst="rect">
            <a:avLst/>
          </a:prstGeom>
          <a:noFill/>
        </p:spPr>
        <p:txBody>
          <a:bodyPr/>
          <a:lstStyle/>
          <a:p>
            <a:fld id="{E2CE0CA4-6FA4-334B-8F64-75BED2D91231}" type="slidenum">
              <a:rPr lang="en-IE" smtClean="0"/>
              <a:pPr/>
              <a:t>7</a:t>
            </a:fld>
            <a:endParaRPr lang="en-IE" smtClean="0"/>
          </a:p>
        </p:txBody>
      </p:sp>
      <p:pic>
        <p:nvPicPr>
          <p:cNvPr id="10245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4191000"/>
            <a:ext cx="1379537" cy="14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3340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9670" y="4094888"/>
            <a:ext cx="572659" cy="3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756025"/>
            <a:ext cx="754063" cy="7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24563" y="2971800"/>
            <a:ext cx="2205037" cy="92392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&lt;XML/&gt;</a:t>
            </a:r>
            <a:endParaRPr lang="en-US" sz="440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25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943600" y="3962400"/>
            <a:ext cx="1685925" cy="461963"/>
          </a:xfrm>
          <a:prstGeom prst="rect">
            <a:avLst/>
          </a:prstGeom>
          <a:solidFill>
            <a:srgbClr val="333399"/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 Narrow" charset="0"/>
                <a:ea typeface="Arial Narrow" charset="0"/>
                <a:cs typeface="Arial Narrow" charset="0"/>
              </a:rPr>
              <a:t>SOAP/WSDL</a:t>
            </a:r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5899150" y="2514600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RSS</a:t>
            </a:r>
          </a:p>
        </p:txBody>
      </p:sp>
      <p:pic>
        <p:nvPicPr>
          <p:cNvPr id="10254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7924800" y="21336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HTML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3352800"/>
            <a:ext cx="2286000" cy="1905000"/>
            <a:chOff x="2743200" y="3352800"/>
            <a:chExt cx="2286000" cy="1905000"/>
          </a:xfrm>
          <a:solidFill>
            <a:schemeClr val="accent2"/>
          </a:solidFill>
        </p:grpSpPr>
        <p:sp>
          <p:nvSpPr>
            <p:cNvPr id="19" name="Bent Arrow 18"/>
            <p:cNvSpPr/>
            <p:nvPr/>
          </p:nvSpPr>
          <p:spPr bwMode="auto">
            <a:xfrm rot="16200000" flipV="1">
              <a:off x="2705100" y="3390900"/>
              <a:ext cx="1905000" cy="18288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2013" y="4038600"/>
              <a:ext cx="1627187" cy="5238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262673"/>
                  </a:solidFill>
                </a:rPr>
                <a:t>SPARQL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24200" y="1447800"/>
            <a:ext cx="2514600" cy="1676400"/>
            <a:chOff x="3124200" y="1447800"/>
            <a:chExt cx="2514600" cy="1676400"/>
          </a:xfrm>
        </p:grpSpPr>
        <p:sp>
          <p:nvSpPr>
            <p:cNvPr id="21" name="Bent Arrow 20"/>
            <p:cNvSpPr/>
            <p:nvPr/>
          </p:nvSpPr>
          <p:spPr bwMode="auto">
            <a:xfrm rot="5400000" flipV="1">
              <a:off x="3962400" y="1447800"/>
              <a:ext cx="1676400" cy="16764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981200"/>
              <a:ext cx="2312988" cy="4619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262673"/>
                  </a:solidFill>
                </a:rPr>
                <a:t>XSLT/</a:t>
              </a:r>
              <a:r>
                <a:rPr lang="en-US" sz="2400" b="1" dirty="0" err="1">
                  <a:solidFill>
                    <a:srgbClr val="262673"/>
                  </a:solidFill>
                </a:rPr>
                <a:t>XQuery</a:t>
              </a:r>
              <a:endParaRPr lang="en-US" sz="2400" b="1" dirty="0">
                <a:solidFill>
                  <a:srgbClr val="262673"/>
                </a:solidFill>
              </a:endParaRPr>
            </a:p>
          </p:txBody>
        </p:sp>
      </p:grpSp>
      <p:sp>
        <p:nvSpPr>
          <p:cNvPr id="23" name="Explosion 2 22"/>
          <p:cNvSpPr>
            <a:spLocks noChangeArrowheads="1"/>
          </p:cNvSpPr>
          <p:nvPr/>
        </p:nvSpPr>
        <p:spPr bwMode="auto">
          <a:xfrm>
            <a:off x="3657600" y="2895600"/>
            <a:ext cx="1219200" cy="609600"/>
          </a:xfrm>
          <a:prstGeom prst="irregularSeal2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743200" y="1295400"/>
            <a:ext cx="2971800" cy="4191000"/>
            <a:chOff x="2743200" y="1295400"/>
            <a:chExt cx="2971800" cy="4191000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743200" y="1295400"/>
              <a:ext cx="2971800" cy="4191000"/>
              <a:chOff x="2743200" y="1295400"/>
              <a:chExt cx="2971800" cy="4191000"/>
            </a:xfrm>
          </p:grpSpPr>
          <p:sp>
            <p:nvSpPr>
              <p:cNvPr id="26" name="Bent Arrow 25"/>
              <p:cNvSpPr/>
              <p:nvPr/>
            </p:nvSpPr>
            <p:spPr bwMode="auto">
              <a:xfrm rot="10800000">
                <a:off x="2743200" y="3048000"/>
                <a:ext cx="1600200" cy="24384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Bent Arrow 26"/>
              <p:cNvSpPr/>
              <p:nvPr/>
            </p:nvSpPr>
            <p:spPr bwMode="auto">
              <a:xfrm>
                <a:off x="4114800" y="1295400"/>
                <a:ext cx="1600200" cy="19812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6200000">
              <a:off x="3233741" y="3172151"/>
              <a:ext cx="1981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rgbClr val="262673"/>
                  </a:solidFill>
                </a:rPr>
                <a:t>XSPARQL</a:t>
              </a:r>
            </a:p>
          </p:txBody>
        </p:sp>
      </p:grp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39136-F6C2-F248-9BA6-94172D654A3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Concrete motivation: The idea of Semantic Web Services…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40" y="2163390"/>
            <a:ext cx="7682742" cy="2161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4988" y="324433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XML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1244" y="3269075"/>
            <a:ext cx="774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4750" y="3100685"/>
            <a:ext cx="840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SOAP/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REST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75172" y="2626292"/>
            <a:ext cx="1121609" cy="4743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75172" y="3747016"/>
            <a:ext cx="1006149" cy="4743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Content Placeholder 4" descr="LiftingLowerin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2707" b="-22707"/>
              <a:stretch>
                <a:fillRect/>
              </a:stretch>
            </p:blipFill>
          </mc:Choice>
          <mc:Fallback>
            <p:blipFill>
              <a:blip r:embed="rId3"/>
              <a:srcRect t="-22707" b="-22707"/>
              <a:stretch>
                <a:fillRect/>
              </a:stretch>
            </p:blipFill>
          </mc:Fallback>
        </mc:AlternateContent>
        <p:spPr>
          <a:xfrm>
            <a:off x="849454" y="676588"/>
            <a:ext cx="7293036" cy="40108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9136-F6C2-F248-9BA6-94172D654A31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relations-rd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10376" y="4048252"/>
            <a:ext cx="3532114" cy="1926048"/>
          </a:xfrm>
          <a:prstGeom prst="rect">
            <a:avLst/>
          </a:prstGeom>
        </p:spPr>
      </p:pic>
      <p:pic>
        <p:nvPicPr>
          <p:cNvPr id="8" name="Picture 7" descr="relations-xm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3890599"/>
            <a:ext cx="3454870" cy="22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 Template 14-05-09.pot</Template>
  <TotalTime>121</TotalTime>
  <Words>3590</Words>
  <Application>Microsoft Macintosh PowerPoint</Application>
  <PresentationFormat>On-screen Show (4:3)</PresentationFormat>
  <Paragraphs>489</Paragraphs>
  <Slides>28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DERI Template 14-05-09</vt:lpstr>
      <vt:lpstr>XSPARQL: What’s next? Axel Polleres Digital Enterprise Research Institute, NUI Galway  joint work with: Nuno Lopes, Stefan Bischof, Thomas Krennwallner, Stefan Decker … (see supporters of the W3C member submission)</vt:lpstr>
      <vt:lpstr>Disclaimer… 15min, Uh?</vt:lpstr>
      <vt:lpstr>Semantic Data Access… … that would be the vision</vt:lpstr>
      <vt:lpstr>Semantic Data Access… … that would be the vision</vt:lpstr>
      <vt:lpstr>Semantic Data Access… … that would be the vision</vt:lpstr>
      <vt:lpstr>Bridging Gaps to the data “below”:</vt:lpstr>
      <vt:lpstr>Our starting motivation (2008):</vt:lpstr>
      <vt:lpstr>Concrete motivation: The idea of Semantic Web Services…</vt:lpstr>
      <vt:lpstr>Example:</vt:lpstr>
      <vt:lpstr>So, why are XSLT, XQuery not enough?</vt:lpstr>
      <vt:lpstr>Our approach: XSPARQL (W3C submission)</vt:lpstr>
      <vt:lpstr>Example: Mapping from RDF to XML</vt:lpstr>
      <vt:lpstr>Example: Adding value generating functions to SPARQL</vt:lpstr>
      <vt:lpstr>Implementation and semantics:</vt:lpstr>
      <vt:lpstr>Formal Semantics:</vt:lpstr>
      <vt:lpstr>Rewriting XSPARQL to XQuery…</vt:lpstr>
      <vt:lpstr>Formalisation</vt:lpstr>
      <vt:lpstr>Next Steps:</vt:lpstr>
      <vt:lpstr>Nesting,scope of RDF dataset…</vt:lpstr>
      <vt:lpstr>Nesting,scope of RDF dataset…</vt:lpstr>
      <vt:lpstr>Different “type systems” of RDF/XML (e.g. sequences)…</vt:lpstr>
      <vt:lpstr>Optimisations</vt:lpstr>
      <vt:lpstr>RDB Querying sketch</vt:lpstr>
      <vt:lpstr>Semantic Data Integration: The bigger picture</vt:lpstr>
      <vt:lpstr>Optimisations</vt:lpstr>
      <vt:lpstr>Query example</vt:lpstr>
      <vt:lpstr>Rewritting to XQuery</vt:lpstr>
      <vt:lpstr>Preliminary results</vt:lpstr>
    </vt:vector>
  </TitlesOfParts>
  <Company>Digital Enterprise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Technologies: From Theory to Practice  Dr. Axel Polleres Digital Enterprise Research Institute, NUI Galway</dc:title>
  <dc:creator>Nuno Lopes</dc:creator>
  <cp:lastModifiedBy>Axel Polleres</cp:lastModifiedBy>
  <cp:revision>41</cp:revision>
  <dcterms:created xsi:type="dcterms:W3CDTF">2010-05-31T07:29:39Z</dcterms:created>
  <dcterms:modified xsi:type="dcterms:W3CDTF">2010-05-31T07:31:35Z</dcterms:modified>
</cp:coreProperties>
</file>