
<file path=[Content_Types].xml><?xml version="1.0" encoding="utf-8"?>
<Types xmlns="http://schemas.openxmlformats.org/package/2006/content-types">
  <Default Extension="gif" ContentType="image/gif"/>
  <Override PartName="/ppt/tags/tag5.xml" ContentType="application/vnd.openxmlformats-officedocument.presentationml.tags+xml"/>
  <Override PartName="/ppt/slides/slide14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tags/tag9.xml" ContentType="application/vnd.openxmlformats-officedocument.presentationml.tags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tags/tag7.xml" ContentType="application/vnd.openxmlformats-officedocument.presentationml.tags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tags/tag6.xml" ContentType="application/vnd.openxmlformats-officedocument.presentationml.tags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Slides/notesSlide25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tags/tag10.xml" ContentType="application/vnd.openxmlformats-officedocument.presentationml.tags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7" r:id="rId2"/>
    <p:sldId id="362" r:id="rId3"/>
    <p:sldId id="271" r:id="rId4"/>
    <p:sldId id="272" r:id="rId5"/>
    <p:sldId id="330" r:id="rId6"/>
    <p:sldId id="331" r:id="rId7"/>
    <p:sldId id="332" r:id="rId8"/>
    <p:sldId id="352" r:id="rId9"/>
    <p:sldId id="329" r:id="rId10"/>
    <p:sldId id="334" r:id="rId11"/>
    <p:sldId id="335" r:id="rId12"/>
    <p:sldId id="336" r:id="rId13"/>
    <p:sldId id="337" r:id="rId14"/>
    <p:sldId id="338" r:id="rId15"/>
    <p:sldId id="289" r:id="rId16"/>
    <p:sldId id="339" r:id="rId17"/>
    <p:sldId id="340" r:id="rId18"/>
    <p:sldId id="286" r:id="rId19"/>
    <p:sldId id="291" r:id="rId20"/>
    <p:sldId id="325" r:id="rId21"/>
    <p:sldId id="357" r:id="rId22"/>
    <p:sldId id="363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50" r:id="rId31"/>
    <p:sldId id="348" r:id="rId32"/>
    <p:sldId id="351" r:id="rId33"/>
    <p:sldId id="354" r:id="rId34"/>
    <p:sldId id="355" r:id="rId35"/>
    <p:sldId id="285" r:id="rId36"/>
    <p:sldId id="310" r:id="rId37"/>
    <p:sldId id="269" r:id="rId38"/>
    <p:sldId id="296" r:id="rId39"/>
    <p:sldId id="298" r:id="rId40"/>
    <p:sldId id="361" r:id="rId41"/>
    <p:sldId id="356" r:id="rId42"/>
    <p:sldId id="360" r:id="rId43"/>
    <p:sldId id="302" r:id="rId44"/>
    <p:sldId id="270" r:id="rId45"/>
    <p:sldId id="358" r:id="rId46"/>
    <p:sldId id="326" r:id="rId47"/>
    <p:sldId id="279" r:id="rId48"/>
    <p:sldId id="328" r:id="rId49"/>
    <p:sldId id="311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clrMru>
    <a:srgbClr val="A1CAA2"/>
    <a:srgbClr val="EAEBF7"/>
    <a:srgbClr val="CCB1E8"/>
    <a:srgbClr val="ECBAAF"/>
    <a:srgbClr val="D1E8FC"/>
    <a:srgbClr val="B5F2FD"/>
    <a:srgbClr val="4F81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45047" autoAdjust="0"/>
    <p:restoredTop sz="77245" autoAdjust="0"/>
  </p:normalViewPr>
  <p:slideViewPr>
    <p:cSldViewPr snapToGrid="0" snapToObjects="1">
      <p:cViewPr>
        <p:scale>
          <a:sx n="110" d="100"/>
          <a:sy n="110" d="100"/>
        </p:scale>
        <p:origin x="-88" y="9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9F1C1-0902-C54D-B1D3-42F0304D9225}" type="datetimeFigureOut">
              <a:rPr lang="en-US" smtClean="0"/>
              <a:pPr/>
              <a:t>5/28/13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56AF4-6CE5-3843-A515-BC2FD5A44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19772-790F-3548-BCA1-112F09B99D2A}" type="datetimeFigureOut">
              <a:rPr lang="en-US" smtClean="0"/>
              <a:pPr/>
              <a:t>5/28/13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17947-3C17-8B4D-8185-22E3F01E0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17947-3C17-8B4D-8185-22E3F01E0C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17947-3C17-8B4D-8185-22E3F01E0CA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17947-3C17-8B4D-8185-22E3F01E0CA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17947-3C17-8B4D-8185-22E3F01E0CA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17947-3C17-8B4D-8185-22E3F01E0CA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17947-3C17-8B4D-8185-22E3F01E0CA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17947-3C17-8B4D-8185-22E3F01E0CA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17947-3C17-8B4D-8185-22E3F01E0CA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1CCE33-D031-4126-8910-04E2E1EA78AD}" type="slidenum">
              <a:rPr lang="de-DE">
                <a:solidFill>
                  <a:prstClr val="black"/>
                </a:solidFill>
              </a:rPr>
              <a:pPr/>
              <a:t>32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4388" y="458788"/>
            <a:ext cx="2484437" cy="1863725"/>
          </a:xfrm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3" y="2330969"/>
            <a:ext cx="5487040" cy="6350934"/>
          </a:xfrm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17947-3C17-8B4D-8185-22E3F01E0CA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17947-3C17-8B4D-8185-22E3F01E0CA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17947-3C17-8B4D-8185-22E3F01E0C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17947-3C17-8B4D-8185-22E3F01E0CA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17947-3C17-8B4D-8185-22E3F01E0CA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17947-3C17-8B4D-8185-22E3F01E0CA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17947-3C17-8B4D-8185-22E3F01E0CA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1CCE33-D031-4126-8910-04E2E1EA78AD}" type="slidenum">
              <a:rPr lang="de-DE">
                <a:solidFill>
                  <a:prstClr val="black"/>
                </a:solidFill>
              </a:rPr>
              <a:pPr/>
              <a:t>41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4388" y="458788"/>
            <a:ext cx="2484437" cy="1863725"/>
          </a:xfrm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3" y="2330969"/>
            <a:ext cx="5487040" cy="6350934"/>
          </a:xfrm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1CCE33-D031-4126-8910-04E2E1EA78AD}" type="slidenum">
              <a:rPr lang="de-DE">
                <a:solidFill>
                  <a:prstClr val="black"/>
                </a:solidFill>
              </a:rPr>
              <a:pPr/>
              <a:t>42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4388" y="458788"/>
            <a:ext cx="2484437" cy="1863725"/>
          </a:xfrm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3" y="2330969"/>
            <a:ext cx="5487040" cy="6350934"/>
          </a:xfrm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17947-3C17-8B4D-8185-22E3F01E0CA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17947-3C17-8B4D-8185-22E3F01E0CA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17947-3C17-8B4D-8185-22E3F01E0CA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1CCE33-D031-4126-8910-04E2E1EA78AD}" type="slidenum">
              <a:rPr lang="de-DE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4388" y="458788"/>
            <a:ext cx="2484437" cy="1863725"/>
          </a:xfrm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3" y="2330969"/>
            <a:ext cx="5487040" cy="635093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17947-3C17-8B4D-8185-22E3F01E0C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1CCE33-D031-4126-8910-04E2E1EA78AD}" type="slidenum">
              <a:rPr lang="de-DE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4388" y="458788"/>
            <a:ext cx="2484437" cy="1863725"/>
          </a:xfrm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3" y="2330969"/>
            <a:ext cx="5487040" cy="6350934"/>
          </a:xfrm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17947-3C17-8B4D-8185-22E3F01E0CA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17947-3C17-8B4D-8185-22E3F01E0CA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17947-3C17-8B4D-8185-22E3F01E0CA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" TargetMode="External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" TargetMode="External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136-F6C2-F248-9BA6-94172D654A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lum/>
            <a:alphaModFix amt="84000"/>
          </a:blip>
          <a:stretch>
            <a:fillRect/>
          </a:stretch>
        </p:blipFill>
        <p:spPr>
          <a:xfrm>
            <a:off x="-610" y="-12095"/>
            <a:ext cx="9144610" cy="6875561"/>
          </a:xfrm>
          <a:prstGeom prst="rect">
            <a:avLst/>
          </a:prstGeom>
          <a:solidFill>
            <a:schemeClr val="bg1">
              <a:alpha val="37000"/>
            </a:schemeClr>
          </a:solidFill>
        </p:spPr>
      </p:pic>
      <p:sp>
        <p:nvSpPr>
          <p:cNvPr id="13" name="Rounded Rectangle 12"/>
          <p:cNvSpPr/>
          <p:nvPr userDrawn="1"/>
        </p:nvSpPr>
        <p:spPr>
          <a:xfrm>
            <a:off x="1596571" y="1923143"/>
            <a:ext cx="5805715" cy="2455333"/>
          </a:xfrm>
          <a:prstGeom prst="roundRect">
            <a:avLst>
              <a:gd name="adj" fmla="val 8885"/>
            </a:avLst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0" dirty="0">
              <a:solidFill>
                <a:schemeClr val="tx1"/>
              </a:solidFill>
              <a:latin typeface="Lucida Sans"/>
              <a:cs typeface="Lucida Sans"/>
            </a:endParaRPr>
          </a:p>
        </p:txBody>
      </p:sp>
      <p:pic>
        <p:nvPicPr>
          <p:cNvPr id="9" name="Picture 8">
            <a:hlinkClick r:id="rId3"/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91000" y="6495473"/>
            <a:ext cx="812800" cy="286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136-F6C2-F248-9BA6-94172D654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136-F6C2-F248-9BA6-94172D654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6090" t="39685" r="4429" b="5669"/>
          <a:stretch>
            <a:fillRect/>
          </a:stretch>
        </p:blipFill>
        <p:spPr>
          <a:xfrm>
            <a:off x="-25716" y="-100626"/>
            <a:ext cx="9221133" cy="1025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350"/>
            <a:ext cx="8229600" cy="113878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9481" y="252798"/>
            <a:ext cx="1091449" cy="365125"/>
          </a:xfrm>
        </p:spPr>
        <p:txBody>
          <a:bodyPr/>
          <a:lstStyle>
            <a:lvl1pPr>
              <a:defRPr sz="1400" b="1"/>
            </a:lvl1pPr>
          </a:lstStyle>
          <a:p>
            <a:fld id="{26439136-F6C2-F248-9BA6-94172D654A3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-16221" y="6177293"/>
            <a:ext cx="9209595" cy="706547"/>
            <a:chOff x="-16221" y="6177293"/>
            <a:chExt cx="9209595" cy="706547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/>
            <a:srcRect l="4097" r="6533" b="62362"/>
            <a:stretch>
              <a:fillRect/>
            </a:stretch>
          </p:blipFill>
          <p:spPr>
            <a:xfrm>
              <a:off x="-16221" y="6177293"/>
              <a:ext cx="9209595" cy="706547"/>
            </a:xfrm>
            <a:prstGeom prst="rect">
              <a:avLst/>
            </a:prstGeom>
          </p:spPr>
        </p:pic>
        <p:sp>
          <p:nvSpPr>
            <p:cNvPr id="12" name="Footer Placeholder 4"/>
            <p:cNvSpPr txBox="1">
              <a:spLocks/>
            </p:cNvSpPr>
            <p:nvPr userDrawn="1"/>
          </p:nvSpPr>
          <p:spPr>
            <a:xfrm>
              <a:off x="7209363" y="6331446"/>
              <a:ext cx="1701567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lvl1pPr>
                <a:defRPr>
                  <a:solidFill>
                    <a:srgbClr val="000000"/>
                  </a:solidFill>
                  <a:latin typeface="Lucida Sans"/>
                  <a:cs typeface="Lucida Sans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" name="Footer Placeholder 4"/>
            <p:cNvSpPr txBox="1">
              <a:spLocks/>
            </p:cNvSpPr>
            <p:nvPr userDrawn="1"/>
          </p:nvSpPr>
          <p:spPr>
            <a:xfrm>
              <a:off x="394946" y="6331446"/>
              <a:ext cx="122373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lvl1pPr>
                <a:defRPr>
                  <a:solidFill>
                    <a:srgbClr val="000000"/>
                  </a:solidFill>
                  <a:latin typeface="Lucida Sans"/>
                  <a:cs typeface="Lucida Sans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Axel Polleres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10" name="Picture 9">
            <a:hlinkClick r:id="rId3"/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80400" y="0"/>
            <a:ext cx="812800" cy="286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136-F6C2-F248-9BA6-94172D654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136-F6C2-F248-9BA6-94172D654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136-F6C2-F248-9BA6-94172D654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136-F6C2-F248-9BA6-94172D654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136-F6C2-F248-9BA6-94172D654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136-F6C2-F248-9BA6-94172D654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136-F6C2-F248-9BA6-94172D654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39136-F6C2-F248-9BA6-94172D654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gif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olleres.net/nasty.r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hyperlink" Target="http://swse.deri.org/RDFAlerts/" TargetMode="External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19.png"/><Relationship Id="rId6" Type="http://schemas.openxmlformats.org/officeDocument/2006/relationships/image" Target="../media/image18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png"/><Relationship Id="rId12" Type="http://schemas.openxmlformats.org/officeDocument/2006/relationships/image" Target="../media/image62.png"/><Relationship Id="rId13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8.png"/><Relationship Id="rId4" Type="http://schemas.openxmlformats.org/officeDocument/2006/relationships/image" Target="../media/image36.png"/><Relationship Id="rId5" Type="http://schemas.openxmlformats.org/officeDocument/2006/relationships/image" Target="../media/image53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54.png"/><Relationship Id="rId9" Type="http://schemas.openxmlformats.org/officeDocument/2006/relationships/image" Target="../media/image25.png"/><Relationship Id="rId10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3.png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4.xml"/><Relationship Id="rId5" Type="http://schemas.openxmlformats.org/officeDocument/2006/relationships/image" Target="../media/image19.png"/><Relationship Id="rId6" Type="http://schemas.openxmlformats.org/officeDocument/2006/relationships/image" Target="../media/image18.pn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5.xml"/><Relationship Id="rId5" Type="http://schemas.openxmlformats.org/officeDocument/2006/relationships/image" Target="../media/image19.png"/><Relationship Id="rId6" Type="http://schemas.openxmlformats.org/officeDocument/2006/relationships/image" Target="../media/image18.png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polleres.net/publications.html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jpeg"/><Relationship Id="rId7" Type="http://schemas.openxmlformats.org/officeDocument/2006/relationships/image" Target="../media/image72.png"/><Relationship Id="rId8" Type="http://schemas.openxmlformats.org/officeDocument/2006/relationships/image" Target="../media/image73.png"/><Relationship Id="rId9" Type="http://schemas.openxmlformats.org/officeDocument/2006/relationships/image" Target="../media/image74.png"/><Relationship Id="rId10" Type="http://schemas.openxmlformats.org/officeDocument/2006/relationships/image" Target="../media/image75.png"/><Relationship Id="rId11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hyperlink" Target="http://dc-2010.org/" TargetMode="External"/><Relationship Id="rId12" Type="http://schemas.openxmlformats.org/officeDocument/2006/relationships/image" Target="../media/image83.png"/><Relationship Id="rId13" Type="http://schemas.openxmlformats.org/officeDocument/2006/relationships/image" Target="../media/image84.png"/><Relationship Id="rId14" Type="http://schemas.openxmlformats.org/officeDocument/2006/relationships/image" Target="../media/image85.png"/><Relationship Id="rId15" Type="http://schemas.openxmlformats.org/officeDocument/2006/relationships/image" Target="../media/image86.png"/><Relationship Id="rId16" Type="http://schemas.openxmlformats.org/officeDocument/2006/relationships/image" Target="../media/image87.png"/><Relationship Id="rId17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7.jpeg"/><Relationship Id="rId4" Type="http://schemas.openxmlformats.org/officeDocument/2006/relationships/hyperlink" Target="http://purl.org/goodrelations/" TargetMode="External"/><Relationship Id="rId5" Type="http://schemas.openxmlformats.org/officeDocument/2006/relationships/image" Target="../media/image78.png"/><Relationship Id="rId6" Type="http://schemas.openxmlformats.org/officeDocument/2006/relationships/hyperlink" Target="http://trac.usefulinc.com/doap/" TargetMode="External"/><Relationship Id="rId7" Type="http://schemas.openxmlformats.org/officeDocument/2006/relationships/image" Target="../media/image79.png"/><Relationship Id="rId8" Type="http://schemas.openxmlformats.org/officeDocument/2006/relationships/image" Target="../media/image80.jpeg"/><Relationship Id="rId9" Type="http://schemas.openxmlformats.org/officeDocument/2006/relationships/image" Target="../media/image81.png"/><Relationship Id="rId10" Type="http://schemas.openxmlformats.org/officeDocument/2006/relationships/image" Target="../media/image8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TR/2009/REC-owl2-profiles-20091027/" TargetMode="External"/><Relationship Id="rId3" Type="http://schemas.openxmlformats.org/officeDocument/2006/relationships/image" Target="../media/image8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jpeg"/><Relationship Id="rId10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19.png"/><Relationship Id="rId6" Type="http://schemas.openxmlformats.org/officeDocument/2006/relationships/image" Target="../media/image18.png"/><Relationship Id="rId7" Type="http://schemas.openxmlformats.org/officeDocument/2006/relationships/hyperlink" Target="http://www.w3.org/DesignIssues/LinkedData.html" TargetMode="Externa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19.png"/><Relationship Id="rId6" Type="http://schemas.openxmlformats.org/officeDocument/2006/relationships/image" Target="../media/image18.png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08439" y="2303096"/>
            <a:ext cx="5383898" cy="168676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200" dirty="0" smtClean="0"/>
              <a:t>OWL vs. Linked Data: Experiences and Directions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</a:br>
            <a:r>
              <a:rPr lang="en-US" sz="2000" dirty="0" smtClean="0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Axel Polleres</a:t>
            </a:r>
            <a:br>
              <a:rPr lang="en-US" sz="2000" dirty="0" smtClean="0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</a:br>
            <a:r>
              <a:rPr lang="en-US" sz="2000" dirty="0" smtClean="0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Siemens AG </a:t>
            </a:r>
            <a:r>
              <a:rPr lang="en-US" sz="2000" dirty="0" err="1" smtClean="0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Österreich</a:t>
            </a:r>
            <a:r>
              <a:rPr lang="en-US" sz="2000" dirty="0" smtClean="0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</a:br>
            <a:endParaRPr lang="en-US" sz="2000" dirty="0">
              <a:solidFill>
                <a:prstClr val="black"/>
              </a:solidFill>
              <a:latin typeface="Lucida Sans"/>
              <a:ea typeface="+mn-ea"/>
              <a:cs typeface="Lucida San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136-F6C2-F248-9BA6-94172D654A3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30367" y="3989862"/>
            <a:ext cx="1298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27/05/2013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3-01-22 at 20.34.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3" y="3833698"/>
            <a:ext cx="9105900" cy="673100"/>
          </a:xfrm>
          <a:prstGeom prst="rect">
            <a:avLst/>
          </a:prstGeom>
        </p:spPr>
      </p:pic>
      <p:pic>
        <p:nvPicPr>
          <p:cNvPr id="7" name="Picture 6" descr="Screen Shot 2013-01-22 at 20.34.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4897075"/>
            <a:ext cx="9105900" cy="673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Semantic promise…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1434"/>
            <a:ext cx="9144000" cy="4899112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de-DE" sz="1600" i="1" dirty="0" smtClean="0"/>
              <a:t>			</a:t>
            </a:r>
            <a:r>
              <a:rPr lang="en-US" sz="1600" i="1" dirty="0" smtClean="0"/>
              <a:t>  “If </a:t>
            </a:r>
            <a:r>
              <a:rPr lang="en-US" sz="1600" b="1" i="1" dirty="0" smtClean="0"/>
              <a:t>HTML </a:t>
            </a:r>
            <a:r>
              <a:rPr lang="en-US" sz="1600" i="1" dirty="0" smtClean="0"/>
              <a:t>and the Web made all the online documents look like one huge </a:t>
            </a:r>
            <a:r>
              <a:rPr lang="en-US" sz="1600" b="1" i="1" dirty="0" smtClean="0"/>
              <a:t>book</a:t>
            </a:r>
            <a:r>
              <a:rPr lang="en-US" sz="1600" i="1" dirty="0" smtClean="0"/>
              <a:t>, 			  		    </a:t>
            </a:r>
            <a:r>
              <a:rPr lang="en-US" sz="1600" b="1" i="1" dirty="0" smtClean="0"/>
              <a:t>RDF</a:t>
            </a:r>
            <a:r>
              <a:rPr lang="en-US" sz="1600" i="1" dirty="0" smtClean="0"/>
              <a:t>, </a:t>
            </a:r>
            <a:r>
              <a:rPr lang="en-US" sz="1600" b="1" i="1" dirty="0" smtClean="0"/>
              <a:t>schema </a:t>
            </a:r>
            <a:r>
              <a:rPr lang="en-US" sz="1600" i="1" dirty="0" smtClean="0"/>
              <a:t>and </a:t>
            </a:r>
            <a:r>
              <a:rPr lang="en-US" sz="1600" b="1" i="1" dirty="0" smtClean="0"/>
              <a:t>inference </a:t>
            </a:r>
            <a:r>
              <a:rPr lang="en-US" sz="1600" i="1" dirty="0" smtClean="0"/>
              <a:t>languages will make all the data in the world look like 		  		   one huge </a:t>
            </a:r>
            <a:r>
              <a:rPr lang="en-US" sz="1600" b="1" i="1" dirty="0" smtClean="0"/>
              <a:t>database</a:t>
            </a:r>
            <a:r>
              <a:rPr lang="en-US" sz="1600" i="1" dirty="0" smtClean="0"/>
              <a:t>”</a:t>
            </a:r>
            <a:r>
              <a:rPr lang="en-US" sz="1600" dirty="0" smtClean="0"/>
              <a:t>     			 </a:t>
            </a:r>
            <a:r>
              <a:rPr lang="en-US" sz="1600" i="1" dirty="0" smtClean="0"/>
              <a:t>Tim Berners-Lee, Weaving the Web, 1999</a:t>
            </a:r>
            <a:r>
              <a:rPr lang="en-US" sz="1600" dirty="0" smtClean="0"/>
              <a:t>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Great! We have 2013, this should work by now, shouldn‘t it? Let‘s try that on </a:t>
            </a:r>
            <a:r>
              <a:rPr lang="en-US" sz="1800" dirty="0" err="1" smtClean="0"/>
              <a:t>google</a:t>
            </a:r>
            <a:r>
              <a:rPr lang="en-US" sz="1800" dirty="0" smtClean="0"/>
              <a:t>!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b="1" dirty="0" smtClean="0"/>
              <a:t>Scenario: </a:t>
            </a:r>
            <a:r>
              <a:rPr lang="en-US" sz="1800" dirty="0" smtClean="0"/>
              <a:t>“</a:t>
            </a:r>
            <a:r>
              <a:rPr lang="en-US" sz="1800" i="1" dirty="0" smtClean="0"/>
              <a:t>Market research” on the Web,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		            </a:t>
            </a:r>
            <a:r>
              <a:rPr lang="en-US" sz="1600" dirty="0" smtClean="0"/>
              <a:t>“Latest news on NYT about technology companies </a:t>
            </a:r>
          </a:p>
          <a:p>
            <a:pPr>
              <a:buNone/>
            </a:pPr>
            <a:r>
              <a:rPr lang="en-US" sz="1600" dirty="0" smtClean="0"/>
              <a:t>				       with a revenue greater than 10B EUR”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			“Cities in France with a higher population density than Montpellier?”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136-F6C2-F248-9BA6-94172D654A3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" y="969673"/>
            <a:ext cx="1388018" cy="104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395408" y="5476572"/>
            <a:ext cx="7423945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rIns="0">
            <a:spAutoFit/>
          </a:bodyPr>
          <a:lstStyle/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SELECT ?DM ?DV </a:t>
            </a:r>
          </a:p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WHERE { </a:t>
            </a:r>
            <a:r>
              <a:rPr lang="en-US" sz="1600" dirty="0" err="1" smtClean="0">
                <a:latin typeface="Courier"/>
                <a:cs typeface="Courier"/>
              </a:rPr>
              <a:t>dbpedia:Montpellier</a:t>
            </a:r>
            <a:r>
              <a:rPr lang="en-US" sz="1600" dirty="0" smtClean="0">
                <a:latin typeface="Courier"/>
                <a:cs typeface="Courier"/>
              </a:rPr>
              <a:t> :</a:t>
            </a:r>
            <a:r>
              <a:rPr lang="en-US" sz="1600" dirty="0" err="1" smtClean="0">
                <a:latin typeface="Courier"/>
                <a:cs typeface="Courier"/>
              </a:rPr>
              <a:t>populationDensity</a:t>
            </a:r>
            <a:r>
              <a:rPr lang="en-US" sz="1600" dirty="0" smtClean="0">
                <a:latin typeface="Courier"/>
                <a:cs typeface="Courier"/>
              </a:rPr>
              <a:t> ?DM .</a:t>
            </a:r>
          </a:p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		 </a:t>
            </a:r>
            <a:r>
              <a:rPr lang="en-US" sz="1600" dirty="0" err="1" smtClean="0">
                <a:latin typeface="Courier"/>
                <a:cs typeface="Courier"/>
              </a:rPr>
              <a:t>dbpedia:Vienna</a:t>
            </a:r>
            <a:r>
              <a:rPr lang="en-US" sz="1600" dirty="0" smtClean="0">
                <a:latin typeface="Courier"/>
                <a:cs typeface="Courier"/>
              </a:rPr>
              <a:t> :</a:t>
            </a:r>
            <a:r>
              <a:rPr lang="en-US" sz="1600" dirty="0" err="1" smtClean="0">
                <a:latin typeface="Courier"/>
                <a:cs typeface="Courier"/>
              </a:rPr>
              <a:t>populationDensity</a:t>
            </a:r>
            <a:r>
              <a:rPr lang="en-US" sz="1600" dirty="0" smtClean="0">
                <a:latin typeface="Courier"/>
                <a:cs typeface="Courier"/>
              </a:rPr>
              <a:t> ?DV .</a:t>
            </a:r>
          </a:p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      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173"/>
          <p:cNvSpPr/>
          <p:nvPr/>
        </p:nvSpPr>
        <p:spPr>
          <a:xfrm>
            <a:off x="0" y="5810605"/>
            <a:ext cx="9144000" cy="1060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1"/>
            <a:ext cx="8915400" cy="53593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… is to through together a crawler, an RDF Store, some OWL inference and a SPARQL engine? Unfortunately it’s not that easy…</a:t>
            </a:r>
            <a:endParaRPr lang="en-US" sz="2400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65" name="Rounded Rectangle 164"/>
          <p:cNvSpPr/>
          <p:nvPr/>
        </p:nvSpPr>
        <p:spPr>
          <a:xfrm>
            <a:off x="2855531" y="4289883"/>
            <a:ext cx="2182565" cy="2560370"/>
          </a:xfrm>
          <a:prstGeom prst="roundRect">
            <a:avLst>
              <a:gd name="adj" fmla="val 9103"/>
            </a:avLst>
          </a:prstGeom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 smtClean="0"/>
          </a:p>
          <a:p>
            <a:pPr algn="ctr"/>
            <a:endParaRPr lang="en-IE" dirty="0" smtClean="0"/>
          </a:p>
          <a:p>
            <a:pPr algn="ctr"/>
            <a:endParaRPr lang="en-IE" dirty="0" smtClean="0"/>
          </a:p>
          <a:p>
            <a:pPr algn="ctr"/>
            <a:endParaRPr lang="en-IE" dirty="0" smtClean="0"/>
          </a:p>
          <a:p>
            <a:pPr algn="ctr"/>
            <a:endParaRPr lang="en-IE" dirty="0" smtClean="0"/>
          </a:p>
          <a:p>
            <a:pPr algn="ctr"/>
            <a:endParaRPr lang="en-IE" dirty="0" smtClean="0"/>
          </a:p>
          <a:p>
            <a:pPr algn="ctr"/>
            <a:endParaRPr lang="en-IE" dirty="0" smtClean="0"/>
          </a:p>
          <a:p>
            <a:pPr algn="ctr"/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136-F6C2-F248-9BA6-94172D654A3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09600" y="95050"/>
            <a:ext cx="8229600" cy="1138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88832" y="4068841"/>
            <a:ext cx="3171888" cy="2802110"/>
          </a:xfrm>
          <a:prstGeom prst="roundRect">
            <a:avLst>
              <a:gd name="adj" fmla="val 8509"/>
            </a:avLst>
          </a:prstGeom>
          <a:noFill/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Can 7"/>
          <p:cNvSpPr/>
          <p:nvPr/>
        </p:nvSpPr>
        <p:spPr>
          <a:xfrm>
            <a:off x="2873243" y="4618405"/>
            <a:ext cx="2164854" cy="2036521"/>
          </a:xfrm>
          <a:prstGeom prst="can">
            <a:avLst>
              <a:gd name="adj" fmla="val 22221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Bent Arrow 10"/>
          <p:cNvSpPr/>
          <p:nvPr/>
        </p:nvSpPr>
        <p:spPr>
          <a:xfrm flipV="1">
            <a:off x="1094781" y="4970389"/>
            <a:ext cx="1440158" cy="1296143"/>
          </a:xfrm>
          <a:prstGeom prst="bentArrow">
            <a:avLst>
              <a:gd name="adj1" fmla="val 22811"/>
              <a:gd name="adj2" fmla="val 38131"/>
              <a:gd name="adj3" fmla="val 25000"/>
              <a:gd name="adj4" fmla="val 59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grpSp>
        <p:nvGrpSpPr>
          <p:cNvPr id="21" name="Group 11"/>
          <p:cNvGrpSpPr/>
          <p:nvPr/>
        </p:nvGrpSpPr>
        <p:grpSpPr>
          <a:xfrm>
            <a:off x="604146" y="4553674"/>
            <a:ext cx="1275259" cy="791840"/>
            <a:chOff x="1201046" y="3429000"/>
            <a:chExt cx="1275259" cy="791840"/>
          </a:xfrm>
        </p:grpSpPr>
        <p:sp>
          <p:nvSpPr>
            <p:cNvPr id="16" name="Rectangle 15"/>
            <p:cNvSpPr/>
            <p:nvPr/>
          </p:nvSpPr>
          <p:spPr>
            <a:xfrm>
              <a:off x="1691681" y="3429000"/>
              <a:ext cx="280528" cy="3390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01046" y="3759175"/>
              <a:ext cx="12752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6D9F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Indexing</a:t>
              </a:r>
              <a:endParaRPr lang="en-IE" sz="2400" dirty="0">
                <a:solidFill>
                  <a:srgbClr val="C6D9F1"/>
                </a:solidFill>
              </a:endParaRPr>
            </a:p>
          </p:txBody>
        </p:sp>
      </p:grpSp>
      <p:grpSp>
        <p:nvGrpSpPr>
          <p:cNvPr id="22" name="Group 36"/>
          <p:cNvGrpSpPr/>
          <p:nvPr/>
        </p:nvGrpSpPr>
        <p:grpSpPr>
          <a:xfrm>
            <a:off x="613681" y="4068840"/>
            <a:ext cx="1291187" cy="853645"/>
            <a:chOff x="1222126" y="2640393"/>
            <a:chExt cx="1291187" cy="853645"/>
          </a:xfrm>
        </p:grpSpPr>
        <p:sp>
          <p:nvSpPr>
            <p:cNvPr id="38" name="Rectangle 37"/>
            <p:cNvSpPr/>
            <p:nvPr/>
          </p:nvSpPr>
          <p:spPr>
            <a:xfrm>
              <a:off x="1702143" y="2640393"/>
              <a:ext cx="280528" cy="4024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22126" y="3032373"/>
              <a:ext cx="12911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6D9F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Crawling</a:t>
              </a:r>
              <a:endParaRPr lang="en-IE" sz="2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6D9F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3" name="Group 17"/>
          <p:cNvGrpSpPr/>
          <p:nvPr/>
        </p:nvGrpSpPr>
        <p:grpSpPr>
          <a:xfrm>
            <a:off x="72597" y="1765295"/>
            <a:ext cx="2462343" cy="1948917"/>
            <a:chOff x="669497" y="260648"/>
            <a:chExt cx="2462343" cy="1948917"/>
          </a:xfrm>
        </p:grpSpPr>
        <p:sp>
          <p:nvSpPr>
            <p:cNvPr id="19" name="Rounded Rectangle 18"/>
            <p:cNvSpPr/>
            <p:nvPr/>
          </p:nvSpPr>
          <p:spPr>
            <a:xfrm>
              <a:off x="669497" y="260648"/>
              <a:ext cx="2462343" cy="1948917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0" name="Folded Corner 29"/>
            <p:cNvSpPr/>
            <p:nvPr/>
          </p:nvSpPr>
          <p:spPr>
            <a:xfrm flipV="1">
              <a:off x="1142958" y="537574"/>
              <a:ext cx="576064" cy="803194"/>
            </a:xfrm>
            <a:prstGeom prst="foldedCorner">
              <a:avLst>
                <a:gd name="adj" fmla="val 35124"/>
              </a:avLst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8" name="Folded Corner 27"/>
            <p:cNvSpPr/>
            <p:nvPr/>
          </p:nvSpPr>
          <p:spPr>
            <a:xfrm flipV="1">
              <a:off x="852371" y="1080932"/>
              <a:ext cx="576064" cy="803194"/>
            </a:xfrm>
            <a:prstGeom prst="foldedCorner">
              <a:avLst>
                <a:gd name="adj" fmla="val 35124"/>
              </a:avLst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6" name="Folded Corner 25"/>
            <p:cNvSpPr/>
            <p:nvPr/>
          </p:nvSpPr>
          <p:spPr>
            <a:xfrm flipV="1">
              <a:off x="2317783" y="1107349"/>
              <a:ext cx="576064" cy="803194"/>
            </a:xfrm>
            <a:prstGeom prst="foldedCorner">
              <a:avLst>
                <a:gd name="adj" fmla="val 35124"/>
              </a:avLst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4" name="Folded Corner 23"/>
            <p:cNvSpPr/>
            <p:nvPr/>
          </p:nvSpPr>
          <p:spPr>
            <a:xfrm flipV="1">
              <a:off x="2358821" y="411591"/>
              <a:ext cx="576064" cy="803194"/>
            </a:xfrm>
            <a:prstGeom prst="foldedCorner">
              <a:avLst>
                <a:gd name="adj" fmla="val 35124"/>
              </a:avLst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cxnSp>
        <p:nvCxnSpPr>
          <p:cNvPr id="41" name="Straight Arrow Connector 40"/>
          <p:cNvCxnSpPr>
            <a:endCxn id="44" idx="1"/>
          </p:cNvCxnSpPr>
          <p:nvPr/>
        </p:nvCxnSpPr>
        <p:spPr bwMode="auto">
          <a:xfrm rot="5400000">
            <a:off x="592044" y="2471149"/>
            <a:ext cx="338153" cy="294879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81776" y="2769215"/>
            <a:ext cx="217855" cy="125983"/>
          </a:xfrm>
          <a:prstGeom prst="ellipse">
            <a:avLst/>
          </a:prstGeom>
          <a:solidFill>
            <a:srgbClr val="E0AEA2"/>
          </a:solidFill>
          <a:ln w="9525">
            <a:noFill/>
            <a:round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2068025" y="2010888"/>
            <a:ext cx="217855" cy="125983"/>
          </a:xfrm>
          <a:prstGeom prst="ellipse">
            <a:avLst/>
          </a:prstGeom>
          <a:solidFill>
            <a:srgbClr val="E0AEA2"/>
          </a:solidFill>
          <a:ln w="9525">
            <a:noFill/>
            <a:round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cxnSp>
        <p:nvCxnSpPr>
          <p:cNvPr id="60" name="Straight Arrow Connector 59"/>
          <p:cNvCxnSpPr>
            <a:stCxn id="101" idx="4"/>
            <a:endCxn id="102" idx="1"/>
          </p:cNvCxnSpPr>
          <p:nvPr/>
        </p:nvCxnSpPr>
        <p:spPr bwMode="auto">
          <a:xfrm rot="16200000" flipH="1">
            <a:off x="792850" y="2201089"/>
            <a:ext cx="84688" cy="197090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64" name="Oval 16"/>
          <p:cNvSpPr>
            <a:spLocks noChangeArrowheads="1"/>
          </p:cNvSpPr>
          <p:nvPr/>
        </p:nvSpPr>
        <p:spPr bwMode="auto">
          <a:xfrm>
            <a:off x="1782172" y="2733898"/>
            <a:ext cx="217855" cy="107533"/>
          </a:xfrm>
          <a:prstGeom prst="ellipse">
            <a:avLst/>
          </a:prstGeom>
          <a:solidFill>
            <a:srgbClr val="E0AEA2"/>
          </a:solidFill>
          <a:ln w="9525">
            <a:noFill/>
            <a:round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cxnSp>
        <p:nvCxnSpPr>
          <p:cNvPr id="65" name="Straight Arrow Connector 64"/>
          <p:cNvCxnSpPr>
            <a:stCxn id="64" idx="7"/>
            <a:endCxn id="52" idx="4"/>
          </p:cNvCxnSpPr>
          <p:nvPr/>
        </p:nvCxnSpPr>
        <p:spPr bwMode="auto">
          <a:xfrm rot="5400000" flipH="1" flipV="1">
            <a:off x="1766151" y="2338844"/>
            <a:ext cx="612775" cy="208830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67" name="Oval 16"/>
          <p:cNvSpPr>
            <a:spLocks noChangeArrowheads="1"/>
          </p:cNvSpPr>
          <p:nvPr/>
        </p:nvSpPr>
        <p:spPr bwMode="auto">
          <a:xfrm>
            <a:off x="318492" y="3022198"/>
            <a:ext cx="174384" cy="125983"/>
          </a:xfrm>
          <a:prstGeom prst="ellipse">
            <a:avLst/>
          </a:prstGeom>
          <a:solidFill>
            <a:srgbClr val="E0AEA2"/>
          </a:solidFill>
          <a:ln w="9525">
            <a:noFill/>
            <a:round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68" name="Oval 16"/>
          <p:cNvSpPr>
            <a:spLocks noChangeArrowheads="1"/>
          </p:cNvSpPr>
          <p:nvPr/>
        </p:nvSpPr>
        <p:spPr bwMode="auto">
          <a:xfrm>
            <a:off x="613681" y="3021181"/>
            <a:ext cx="185950" cy="121060"/>
          </a:xfrm>
          <a:prstGeom prst="ellipse">
            <a:avLst/>
          </a:prstGeom>
          <a:solidFill>
            <a:srgbClr val="E0AEA2"/>
          </a:solidFill>
          <a:ln w="9525">
            <a:noFill/>
            <a:round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69" name="Oval 16"/>
          <p:cNvSpPr>
            <a:spLocks noChangeArrowheads="1"/>
          </p:cNvSpPr>
          <p:nvPr/>
        </p:nvSpPr>
        <p:spPr bwMode="auto">
          <a:xfrm>
            <a:off x="1825643" y="2244404"/>
            <a:ext cx="174384" cy="125983"/>
          </a:xfrm>
          <a:prstGeom prst="ellipse">
            <a:avLst/>
          </a:prstGeom>
          <a:solidFill>
            <a:srgbClr val="E0AEA2"/>
          </a:solidFill>
          <a:ln w="9525">
            <a:noFill/>
            <a:round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70" name="Oval 16"/>
          <p:cNvSpPr>
            <a:spLocks noChangeArrowheads="1"/>
          </p:cNvSpPr>
          <p:nvPr/>
        </p:nvSpPr>
        <p:spPr bwMode="auto">
          <a:xfrm>
            <a:off x="2010772" y="2911698"/>
            <a:ext cx="217855" cy="107533"/>
          </a:xfrm>
          <a:prstGeom prst="ellipse">
            <a:avLst/>
          </a:prstGeom>
          <a:solidFill>
            <a:srgbClr val="E0AEA2"/>
          </a:solidFill>
          <a:ln w="9525">
            <a:noFill/>
            <a:round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71" name="Oval 16"/>
          <p:cNvSpPr>
            <a:spLocks noChangeArrowheads="1"/>
          </p:cNvSpPr>
          <p:nvPr/>
        </p:nvSpPr>
        <p:spPr bwMode="auto">
          <a:xfrm>
            <a:off x="302845" y="2626365"/>
            <a:ext cx="217855" cy="107533"/>
          </a:xfrm>
          <a:prstGeom prst="ellipse">
            <a:avLst/>
          </a:prstGeom>
          <a:solidFill>
            <a:srgbClr val="E0AEA2"/>
          </a:solidFill>
          <a:ln w="9525">
            <a:noFill/>
            <a:round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72" name="Oval 16"/>
          <p:cNvSpPr>
            <a:spLocks noChangeArrowheads="1"/>
          </p:cNvSpPr>
          <p:nvPr/>
        </p:nvSpPr>
        <p:spPr bwMode="auto">
          <a:xfrm>
            <a:off x="328203" y="2841431"/>
            <a:ext cx="217855" cy="107533"/>
          </a:xfrm>
          <a:prstGeom prst="ellipse">
            <a:avLst/>
          </a:prstGeom>
          <a:solidFill>
            <a:srgbClr val="E0AEA2"/>
          </a:solidFill>
          <a:ln w="9525">
            <a:noFill/>
            <a:round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73" name="Oval 16"/>
          <p:cNvSpPr>
            <a:spLocks noChangeArrowheads="1"/>
          </p:cNvSpPr>
          <p:nvPr/>
        </p:nvSpPr>
        <p:spPr bwMode="auto">
          <a:xfrm>
            <a:off x="1845672" y="3102198"/>
            <a:ext cx="217855" cy="107533"/>
          </a:xfrm>
          <a:prstGeom prst="ellipse">
            <a:avLst/>
          </a:prstGeom>
          <a:solidFill>
            <a:srgbClr val="E0AEA2"/>
          </a:solidFill>
          <a:ln w="9525">
            <a:noFill/>
            <a:round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cxnSp>
        <p:nvCxnSpPr>
          <p:cNvPr id="74" name="Straight Arrow Connector 73"/>
          <p:cNvCxnSpPr/>
          <p:nvPr/>
        </p:nvCxnSpPr>
        <p:spPr bwMode="auto">
          <a:xfrm rot="10800000">
            <a:off x="1891100" y="2841431"/>
            <a:ext cx="229424" cy="60616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7" name="Straight Arrow Connector 76"/>
          <p:cNvCxnSpPr>
            <a:stCxn id="70" idx="4"/>
            <a:endCxn id="73" idx="7"/>
          </p:cNvCxnSpPr>
          <p:nvPr/>
        </p:nvCxnSpPr>
        <p:spPr bwMode="auto">
          <a:xfrm rot="5400000">
            <a:off x="2026305" y="3024550"/>
            <a:ext cx="98715" cy="88077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0" name="Straight Arrow Connector 79"/>
          <p:cNvCxnSpPr>
            <a:stCxn id="64" idx="3"/>
          </p:cNvCxnSpPr>
          <p:nvPr/>
        </p:nvCxnSpPr>
        <p:spPr bwMode="auto">
          <a:xfrm rot="16200000" flipH="1">
            <a:off x="1714331" y="2925428"/>
            <a:ext cx="276515" cy="77024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3" name="Straight Arrow Connector 82"/>
          <p:cNvCxnSpPr>
            <a:stCxn id="52" idx="3"/>
            <a:endCxn id="69" idx="7"/>
          </p:cNvCxnSpPr>
          <p:nvPr/>
        </p:nvCxnSpPr>
        <p:spPr bwMode="auto">
          <a:xfrm rot="5400000">
            <a:off x="1964993" y="2127917"/>
            <a:ext cx="144433" cy="125440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6" name="Straight Arrow Connector 85"/>
          <p:cNvCxnSpPr>
            <a:stCxn id="72" idx="4"/>
            <a:endCxn id="67" idx="0"/>
          </p:cNvCxnSpPr>
          <p:nvPr/>
        </p:nvCxnSpPr>
        <p:spPr bwMode="auto">
          <a:xfrm rot="5400000">
            <a:off x="384791" y="2969858"/>
            <a:ext cx="73234" cy="31447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0" name="Straight Arrow Connector 89"/>
          <p:cNvCxnSpPr>
            <a:stCxn id="68" idx="0"/>
            <a:endCxn id="72" idx="5"/>
          </p:cNvCxnSpPr>
          <p:nvPr/>
        </p:nvCxnSpPr>
        <p:spPr bwMode="auto">
          <a:xfrm rot="16200000" flipV="1">
            <a:off x="566423" y="2880948"/>
            <a:ext cx="87965" cy="192502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3" name="Straight Arrow Connector 92"/>
          <p:cNvCxnSpPr>
            <a:stCxn id="44" idx="1"/>
            <a:endCxn id="71" idx="4"/>
          </p:cNvCxnSpPr>
          <p:nvPr/>
        </p:nvCxnSpPr>
        <p:spPr bwMode="auto">
          <a:xfrm rot="16200000" flipV="1">
            <a:off x="485844" y="2659828"/>
            <a:ext cx="53767" cy="201907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6" name="Straight Arrow Connector 95"/>
          <p:cNvCxnSpPr>
            <a:stCxn id="68" idx="7"/>
            <a:endCxn id="69" idx="3"/>
          </p:cNvCxnSpPr>
          <p:nvPr/>
        </p:nvCxnSpPr>
        <p:spPr bwMode="auto">
          <a:xfrm rot="5400000" flipH="1" flipV="1">
            <a:off x="968304" y="2156033"/>
            <a:ext cx="686973" cy="1078782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01" name="Oval 16"/>
          <p:cNvSpPr>
            <a:spLocks noChangeArrowheads="1"/>
          </p:cNvSpPr>
          <p:nvPr/>
        </p:nvSpPr>
        <p:spPr bwMode="auto">
          <a:xfrm>
            <a:off x="613681" y="2139919"/>
            <a:ext cx="245936" cy="117371"/>
          </a:xfrm>
          <a:prstGeom prst="ellipse">
            <a:avLst/>
          </a:prstGeom>
          <a:solidFill>
            <a:srgbClr val="008000">
              <a:alpha val="58000"/>
            </a:srgbClr>
          </a:solidFill>
          <a:ln w="9525">
            <a:noFill/>
            <a:round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sp>
        <p:nvSpPr>
          <p:cNvPr id="102" name="Oval 16"/>
          <p:cNvSpPr>
            <a:spLocks noChangeArrowheads="1"/>
          </p:cNvSpPr>
          <p:nvPr/>
        </p:nvSpPr>
        <p:spPr bwMode="auto">
          <a:xfrm>
            <a:off x="908559" y="2323528"/>
            <a:ext cx="171943" cy="125984"/>
          </a:xfrm>
          <a:prstGeom prst="ellipse">
            <a:avLst/>
          </a:prstGeom>
          <a:solidFill>
            <a:srgbClr val="008000">
              <a:alpha val="58000"/>
            </a:srgbClr>
          </a:solidFill>
          <a:ln w="9525">
            <a:noFill/>
            <a:round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grpSp>
        <p:nvGrpSpPr>
          <p:cNvPr id="25" name="Group 198"/>
          <p:cNvGrpSpPr/>
          <p:nvPr/>
        </p:nvGrpSpPr>
        <p:grpSpPr>
          <a:xfrm>
            <a:off x="5532280" y="5472509"/>
            <a:ext cx="2793462" cy="494180"/>
            <a:chOff x="6171059" y="5709055"/>
            <a:chExt cx="2793462" cy="494180"/>
          </a:xfrm>
        </p:grpSpPr>
        <p:sp>
          <p:nvSpPr>
            <p:cNvPr id="146" name="TextBox 145"/>
            <p:cNvSpPr txBox="1"/>
            <p:nvPr/>
          </p:nvSpPr>
          <p:spPr>
            <a:xfrm>
              <a:off x="6515100" y="5709055"/>
              <a:ext cx="24494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OWL inference…</a:t>
              </a:r>
              <a:endParaRPr lang="en-IE" sz="24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2" name="Left Arrow 171"/>
            <p:cNvSpPr/>
            <p:nvPr/>
          </p:nvSpPr>
          <p:spPr>
            <a:xfrm>
              <a:off x="6171059" y="5837416"/>
              <a:ext cx="297180" cy="365819"/>
            </a:xfrm>
            <a:prstGeom prst="leftArrow">
              <a:avLst>
                <a:gd name="adj1" fmla="val 32413"/>
                <a:gd name="adj2" fmla="val 43827"/>
              </a:avLst>
            </a:prstGeom>
            <a:solidFill>
              <a:srgbClr val="4F81BD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27" name="Group 196"/>
          <p:cNvGrpSpPr/>
          <p:nvPr/>
        </p:nvGrpSpPr>
        <p:grpSpPr>
          <a:xfrm>
            <a:off x="2952971" y="5448471"/>
            <a:ext cx="1899472" cy="1053203"/>
            <a:chOff x="3219671" y="5448471"/>
            <a:chExt cx="1899472" cy="1053203"/>
          </a:xfrm>
        </p:grpSpPr>
        <p:sp>
          <p:nvSpPr>
            <p:cNvPr id="176" name="Oval 16"/>
            <p:cNvSpPr>
              <a:spLocks noChangeArrowheads="1"/>
            </p:cNvSpPr>
            <p:nvPr/>
          </p:nvSpPr>
          <p:spPr bwMode="auto">
            <a:xfrm>
              <a:off x="4639961" y="5448471"/>
              <a:ext cx="217855" cy="125983"/>
            </a:xfrm>
            <a:prstGeom prst="ellipse">
              <a:avLst/>
            </a:prstGeom>
            <a:solidFill>
              <a:srgbClr val="E0AEA2"/>
            </a:solidFill>
            <a:ln w="9525">
              <a:noFill/>
              <a:round/>
              <a:headEnd/>
              <a:tailEnd/>
            </a:ln>
          </p:spPr>
          <p:txBody>
            <a:bodyPr lIns="0" rIns="0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77" name="Oval 16"/>
            <p:cNvSpPr>
              <a:spLocks noChangeArrowheads="1"/>
            </p:cNvSpPr>
            <p:nvPr/>
          </p:nvSpPr>
          <p:spPr bwMode="auto">
            <a:xfrm>
              <a:off x="4901288" y="5906273"/>
              <a:ext cx="217855" cy="125983"/>
            </a:xfrm>
            <a:prstGeom prst="ellipse">
              <a:avLst/>
            </a:prstGeom>
            <a:solidFill>
              <a:srgbClr val="E0AEA2"/>
            </a:solidFill>
            <a:ln w="9525">
              <a:noFill/>
              <a:round/>
              <a:headEnd/>
              <a:tailEnd/>
            </a:ln>
          </p:spPr>
          <p:txBody>
            <a:bodyPr lIns="0" rIns="0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78" name="Oval 16"/>
            <p:cNvSpPr>
              <a:spLocks noChangeArrowheads="1"/>
            </p:cNvSpPr>
            <p:nvPr/>
          </p:nvSpPr>
          <p:spPr bwMode="auto">
            <a:xfrm>
              <a:off x="3219671" y="6370272"/>
              <a:ext cx="217855" cy="125983"/>
            </a:xfrm>
            <a:prstGeom prst="ellipse">
              <a:avLst/>
            </a:prstGeom>
            <a:solidFill>
              <a:srgbClr val="E0AEA2"/>
            </a:solidFill>
            <a:ln w="9525">
              <a:noFill/>
              <a:round/>
              <a:headEnd/>
              <a:tailEnd/>
            </a:ln>
          </p:spPr>
          <p:txBody>
            <a:bodyPr lIns="0" rIns="0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cxnSp>
          <p:nvCxnSpPr>
            <p:cNvPr id="179" name="Straight Arrow Connector 178"/>
            <p:cNvCxnSpPr>
              <a:stCxn id="135" idx="2"/>
              <a:endCxn id="178" idx="6"/>
            </p:cNvCxnSpPr>
            <p:nvPr/>
          </p:nvCxnSpPr>
          <p:spPr bwMode="auto">
            <a:xfrm rot="10800000">
              <a:off x="3437527" y="6433265"/>
              <a:ext cx="208533" cy="68409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2" name="Straight Arrow Connector 181"/>
            <p:cNvCxnSpPr>
              <a:stCxn id="177" idx="2"/>
              <a:endCxn id="138" idx="5"/>
            </p:cNvCxnSpPr>
            <p:nvPr/>
          </p:nvCxnSpPr>
          <p:spPr bwMode="auto">
            <a:xfrm rot="10800000" flipV="1">
              <a:off x="4608058" y="5969264"/>
              <a:ext cx="293231" cy="133785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5" name="Straight Arrow Connector 184"/>
            <p:cNvCxnSpPr/>
            <p:nvPr/>
          </p:nvCxnSpPr>
          <p:spPr bwMode="auto">
            <a:xfrm rot="10800000" flipV="1">
              <a:off x="3737764" y="6058508"/>
              <a:ext cx="671642" cy="44541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8" name="Straight Arrow Connector 187"/>
            <p:cNvCxnSpPr>
              <a:stCxn id="176" idx="3"/>
            </p:cNvCxnSpPr>
            <p:nvPr/>
          </p:nvCxnSpPr>
          <p:spPr bwMode="auto">
            <a:xfrm rot="5400000">
              <a:off x="4497739" y="5381880"/>
              <a:ext cx="3" cy="348250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1" name="Straight Arrow Connector 190"/>
            <p:cNvCxnSpPr>
              <a:stCxn id="127" idx="4"/>
              <a:endCxn id="138" idx="1"/>
            </p:cNvCxnSpPr>
            <p:nvPr/>
          </p:nvCxnSpPr>
          <p:spPr bwMode="auto">
            <a:xfrm rot="16200000" flipH="1">
              <a:off x="3939285" y="5499242"/>
              <a:ext cx="413096" cy="616354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29" name="Group 197"/>
          <p:cNvGrpSpPr/>
          <p:nvPr/>
        </p:nvGrpSpPr>
        <p:grpSpPr>
          <a:xfrm>
            <a:off x="3303463" y="4792755"/>
            <a:ext cx="1069798" cy="1773271"/>
            <a:chOff x="3570163" y="4792755"/>
            <a:chExt cx="1069798" cy="1773271"/>
          </a:xfrm>
        </p:grpSpPr>
        <p:grpSp>
          <p:nvGrpSpPr>
            <p:cNvPr id="31" name="Group 131"/>
            <p:cNvGrpSpPr/>
            <p:nvPr/>
          </p:nvGrpSpPr>
          <p:grpSpPr>
            <a:xfrm>
              <a:off x="3570163" y="5918972"/>
              <a:ext cx="522351" cy="213521"/>
              <a:chOff x="4521504" y="3166732"/>
              <a:chExt cx="522351" cy="213521"/>
            </a:xfrm>
          </p:grpSpPr>
          <p:sp>
            <p:nvSpPr>
              <p:cNvPr id="117" name="Oval 16"/>
              <p:cNvSpPr>
                <a:spLocks noChangeArrowheads="1"/>
              </p:cNvSpPr>
              <p:nvPr/>
            </p:nvSpPr>
            <p:spPr bwMode="auto">
              <a:xfrm>
                <a:off x="4826000" y="3166732"/>
                <a:ext cx="217855" cy="125983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lIns="0" rIns="0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18" name="Oval 16"/>
              <p:cNvSpPr>
                <a:spLocks noChangeArrowheads="1"/>
              </p:cNvSpPr>
              <p:nvPr/>
            </p:nvSpPr>
            <p:spPr bwMode="auto">
              <a:xfrm>
                <a:off x="4521504" y="3254270"/>
                <a:ext cx="174384" cy="125983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lIns="0" rIns="0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cxnSp>
            <p:nvCxnSpPr>
              <p:cNvPr id="119" name="Straight Arrow Connector 118"/>
              <p:cNvCxnSpPr>
                <a:stCxn id="117" idx="2"/>
                <a:endCxn id="118" idx="6"/>
              </p:cNvCxnSpPr>
              <p:nvPr/>
            </p:nvCxnSpPr>
            <p:spPr bwMode="auto">
              <a:xfrm rot="10800000" flipV="1">
                <a:off x="4695888" y="3229724"/>
                <a:ext cx="130112" cy="87538"/>
              </a:xfrm>
              <a:prstGeom prst="straightConnector1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126" name="Oval 16"/>
            <p:cNvSpPr>
              <a:spLocks noChangeArrowheads="1"/>
            </p:cNvSpPr>
            <p:nvPr/>
          </p:nvSpPr>
          <p:spPr bwMode="auto">
            <a:xfrm>
              <a:off x="4105760" y="5476250"/>
              <a:ext cx="217855" cy="125983"/>
            </a:xfrm>
            <a:prstGeom prst="ellipse">
              <a:avLst/>
            </a:prstGeom>
            <a:solidFill>
              <a:srgbClr val="E0AEA2"/>
            </a:solidFill>
            <a:ln w="9525">
              <a:noFill/>
              <a:round/>
              <a:headEnd/>
              <a:tailEnd/>
            </a:ln>
          </p:spPr>
          <p:txBody>
            <a:bodyPr lIns="0" rIns="0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27" name="Oval 16"/>
            <p:cNvSpPr>
              <a:spLocks noChangeArrowheads="1"/>
            </p:cNvSpPr>
            <p:nvPr/>
          </p:nvSpPr>
          <p:spPr bwMode="auto">
            <a:xfrm>
              <a:off x="3750464" y="5474888"/>
              <a:ext cx="174384" cy="125983"/>
            </a:xfrm>
            <a:prstGeom prst="ellipse">
              <a:avLst/>
            </a:prstGeom>
            <a:solidFill>
              <a:srgbClr val="E0AEA2"/>
            </a:solidFill>
            <a:ln w="9525">
              <a:noFill/>
              <a:round/>
              <a:headEnd/>
              <a:tailEnd/>
            </a:ln>
          </p:spPr>
          <p:txBody>
            <a:bodyPr lIns="0" rIns="0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cxnSp>
          <p:nvCxnSpPr>
            <p:cNvPr id="128" name="Straight Arrow Connector 127"/>
            <p:cNvCxnSpPr>
              <a:stCxn id="126" idx="2"/>
              <a:endCxn id="127" idx="6"/>
            </p:cNvCxnSpPr>
            <p:nvPr/>
          </p:nvCxnSpPr>
          <p:spPr bwMode="auto">
            <a:xfrm rot="10800000">
              <a:off x="3924848" y="5537880"/>
              <a:ext cx="180912" cy="1362"/>
            </a:xfrm>
            <a:prstGeom prst="straightConnector1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grpSp>
          <p:nvGrpSpPr>
            <p:cNvPr id="224" name="Group 132"/>
            <p:cNvGrpSpPr/>
            <p:nvPr/>
          </p:nvGrpSpPr>
          <p:grpSpPr>
            <a:xfrm>
              <a:off x="3646059" y="6438681"/>
              <a:ext cx="573151" cy="127345"/>
              <a:chOff x="4470704" y="3165370"/>
              <a:chExt cx="573151" cy="127345"/>
            </a:xfrm>
          </p:grpSpPr>
          <p:sp>
            <p:nvSpPr>
              <p:cNvPr id="134" name="Oval 16"/>
              <p:cNvSpPr>
                <a:spLocks noChangeArrowheads="1"/>
              </p:cNvSpPr>
              <p:nvPr/>
            </p:nvSpPr>
            <p:spPr bwMode="auto">
              <a:xfrm>
                <a:off x="4826000" y="3166732"/>
                <a:ext cx="217855" cy="125983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lIns="0" rIns="0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35" name="Oval 16"/>
              <p:cNvSpPr>
                <a:spLocks noChangeArrowheads="1"/>
              </p:cNvSpPr>
              <p:nvPr/>
            </p:nvSpPr>
            <p:spPr bwMode="auto">
              <a:xfrm>
                <a:off x="4470704" y="3165370"/>
                <a:ext cx="174384" cy="125983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lIns="0" rIns="0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cxnSp>
            <p:nvCxnSpPr>
              <p:cNvPr id="136" name="Straight Arrow Connector 135"/>
              <p:cNvCxnSpPr>
                <a:stCxn id="134" idx="2"/>
                <a:endCxn id="135" idx="6"/>
              </p:cNvCxnSpPr>
              <p:nvPr/>
            </p:nvCxnSpPr>
            <p:spPr bwMode="auto">
              <a:xfrm rot="10800000">
                <a:off x="4645088" y="3228362"/>
                <a:ext cx="180912" cy="1362"/>
              </a:xfrm>
              <a:prstGeom prst="straightConnector1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225" name="Group 136"/>
            <p:cNvGrpSpPr/>
            <p:nvPr/>
          </p:nvGrpSpPr>
          <p:grpSpPr>
            <a:xfrm>
              <a:off x="3901710" y="5917955"/>
              <a:ext cx="738251" cy="203545"/>
              <a:chOff x="4305604" y="3089170"/>
              <a:chExt cx="738251" cy="203545"/>
            </a:xfrm>
          </p:grpSpPr>
          <p:sp>
            <p:nvSpPr>
              <p:cNvPr id="138" name="Oval 16"/>
              <p:cNvSpPr>
                <a:spLocks noChangeArrowheads="1"/>
              </p:cNvSpPr>
              <p:nvPr/>
            </p:nvSpPr>
            <p:spPr bwMode="auto">
              <a:xfrm>
                <a:off x="4826000" y="3166732"/>
                <a:ext cx="217855" cy="125983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lIns="0" rIns="0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39" name="Oval 16"/>
              <p:cNvSpPr>
                <a:spLocks noChangeArrowheads="1"/>
              </p:cNvSpPr>
              <p:nvPr/>
            </p:nvSpPr>
            <p:spPr bwMode="auto">
              <a:xfrm>
                <a:off x="4305604" y="3089170"/>
                <a:ext cx="174384" cy="125983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lIns="0" rIns="0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cxnSp>
            <p:nvCxnSpPr>
              <p:cNvPr id="140" name="Straight Arrow Connector 139"/>
              <p:cNvCxnSpPr>
                <a:stCxn id="138" idx="2"/>
                <a:endCxn id="139" idx="6"/>
              </p:cNvCxnSpPr>
              <p:nvPr/>
            </p:nvCxnSpPr>
            <p:spPr bwMode="auto">
              <a:xfrm rot="10800000">
                <a:off x="4479988" y="3152162"/>
                <a:ext cx="346012" cy="77562"/>
              </a:xfrm>
              <a:prstGeom prst="straightConnector1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229" name="Group 147"/>
            <p:cNvGrpSpPr/>
            <p:nvPr/>
          </p:nvGrpSpPr>
          <p:grpSpPr>
            <a:xfrm>
              <a:off x="4013887" y="4792755"/>
              <a:ext cx="401539" cy="202692"/>
              <a:chOff x="4013887" y="4792755"/>
              <a:chExt cx="401539" cy="202692"/>
            </a:xfrm>
          </p:grpSpPr>
          <p:cxnSp>
            <p:nvCxnSpPr>
              <p:cNvPr id="114" name="Straight Arrow Connector 113"/>
              <p:cNvCxnSpPr>
                <a:stCxn id="144" idx="6"/>
                <a:endCxn id="116" idx="1"/>
              </p:cNvCxnSpPr>
              <p:nvPr/>
            </p:nvCxnSpPr>
            <p:spPr bwMode="auto">
              <a:xfrm>
                <a:off x="4185830" y="4855747"/>
                <a:ext cx="82833" cy="32166"/>
              </a:xfrm>
              <a:prstGeom prst="straightConnector1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116" name="Oval 16"/>
              <p:cNvSpPr>
                <a:spLocks noChangeArrowheads="1"/>
              </p:cNvSpPr>
              <p:nvPr/>
            </p:nvSpPr>
            <p:spPr bwMode="auto">
              <a:xfrm>
                <a:off x="4243483" y="4869463"/>
                <a:ext cx="171943" cy="125984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lIns="0" rIns="0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144" name="Oval 16"/>
              <p:cNvSpPr>
                <a:spLocks noChangeArrowheads="1"/>
              </p:cNvSpPr>
              <p:nvPr/>
            </p:nvSpPr>
            <p:spPr bwMode="auto">
              <a:xfrm>
                <a:off x="4013887" y="4792755"/>
                <a:ext cx="171943" cy="125984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lIns="0" rIns="0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</p:grpSp>
        <p:cxnSp>
          <p:nvCxnSpPr>
            <p:cNvPr id="194" name="Straight Arrow Connector 193"/>
            <p:cNvCxnSpPr>
              <a:stCxn id="118" idx="4"/>
              <a:endCxn id="135" idx="0"/>
            </p:cNvCxnSpPr>
            <p:nvPr/>
          </p:nvCxnSpPr>
          <p:spPr bwMode="auto">
            <a:xfrm rot="16200000" flipH="1">
              <a:off x="3542209" y="6247639"/>
              <a:ext cx="306188" cy="75896"/>
            </a:xfrm>
            <a:prstGeom prst="straightConnector1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230" name="Group 31"/>
          <p:cNvGrpSpPr/>
          <p:nvPr/>
        </p:nvGrpSpPr>
        <p:grpSpPr>
          <a:xfrm>
            <a:off x="94533" y="2386521"/>
            <a:ext cx="2227121" cy="3767070"/>
            <a:chOff x="611561" y="958074"/>
            <a:chExt cx="2376264" cy="3767070"/>
          </a:xfrm>
        </p:grpSpPr>
        <p:sp>
          <p:nvSpPr>
            <p:cNvPr id="33" name="Arc 32"/>
            <p:cNvSpPr/>
            <p:nvPr/>
          </p:nvSpPr>
          <p:spPr>
            <a:xfrm>
              <a:off x="687341" y="1875606"/>
              <a:ext cx="1040329" cy="1892447"/>
            </a:xfrm>
            <a:prstGeom prst="arc">
              <a:avLst>
                <a:gd name="adj1" fmla="val 16238635"/>
                <a:gd name="adj2" fmla="val 187897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4" name="Arc 33"/>
            <p:cNvSpPr/>
            <p:nvPr/>
          </p:nvSpPr>
          <p:spPr>
            <a:xfrm flipH="1">
              <a:off x="1922956" y="1866194"/>
              <a:ext cx="959824" cy="1892447"/>
            </a:xfrm>
            <a:prstGeom prst="arc">
              <a:avLst>
                <a:gd name="adj1" fmla="val 16238635"/>
                <a:gd name="adj2" fmla="val 187897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5" name="Arc 34"/>
            <p:cNvSpPr/>
            <p:nvPr/>
          </p:nvSpPr>
          <p:spPr>
            <a:xfrm>
              <a:off x="611561" y="958074"/>
              <a:ext cx="1184345" cy="3767070"/>
            </a:xfrm>
            <a:prstGeom prst="arc">
              <a:avLst>
                <a:gd name="adj1" fmla="val 16908234"/>
                <a:gd name="adj2" fmla="val 187897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6" name="Arc 35"/>
            <p:cNvSpPr/>
            <p:nvPr/>
          </p:nvSpPr>
          <p:spPr>
            <a:xfrm flipH="1">
              <a:off x="1847117" y="958074"/>
              <a:ext cx="1140708" cy="3767070"/>
            </a:xfrm>
            <a:prstGeom prst="arc">
              <a:avLst>
                <a:gd name="adj1" fmla="val 16233451"/>
                <a:gd name="adj2" fmla="val 187897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pic>
        <p:nvPicPr>
          <p:cNvPr id="254" name="Picture 253"/>
          <p:cNvPicPr>
            <a:picLocks noChangeAspect="1"/>
          </p:cNvPicPr>
          <p:nvPr/>
        </p:nvPicPr>
        <p:blipFill>
          <a:blip r:embed="rId3"/>
          <a:srcRect t="85336"/>
          <a:stretch>
            <a:fillRect/>
          </a:stretch>
        </p:blipFill>
        <p:spPr>
          <a:xfrm>
            <a:off x="2652798" y="3312295"/>
            <a:ext cx="2808233" cy="268449"/>
          </a:xfrm>
          <a:prstGeom prst="rect">
            <a:avLst/>
          </a:prstGeom>
        </p:spPr>
      </p:pic>
      <p:sp>
        <p:nvSpPr>
          <p:cNvPr id="255" name="Rectangle 254"/>
          <p:cNvSpPr/>
          <p:nvPr/>
        </p:nvSpPr>
        <p:spPr bwMode="auto">
          <a:xfrm>
            <a:off x="4906818" y="3278962"/>
            <a:ext cx="922642" cy="289848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SPARQL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2792725" y="3568810"/>
            <a:ext cx="616655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rIns="0">
            <a:spAutoFit/>
          </a:bodyPr>
          <a:lstStyle/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SELECT ?DM ?DV WHERE { </a:t>
            </a:r>
            <a:r>
              <a:rPr lang="en-US" sz="1600" dirty="0" err="1" smtClean="0">
                <a:latin typeface="Courier"/>
                <a:cs typeface="Courier"/>
              </a:rPr>
              <a:t>dbpedia:Montpellier</a:t>
            </a:r>
            <a:r>
              <a:rPr lang="en-US" sz="1600" dirty="0" smtClean="0">
                <a:latin typeface="Courier"/>
                <a:cs typeface="Courier"/>
              </a:rPr>
              <a:t> :</a:t>
            </a:r>
            <a:r>
              <a:rPr lang="en-US" sz="1600" dirty="0" err="1" smtClean="0">
                <a:latin typeface="Courier"/>
                <a:cs typeface="Courier"/>
              </a:rPr>
              <a:t>populationDensity</a:t>
            </a:r>
            <a:r>
              <a:rPr lang="en-US" sz="1600" dirty="0" smtClean="0">
                <a:latin typeface="Courier"/>
                <a:cs typeface="Courier"/>
              </a:rPr>
              <a:t> ?DM .</a:t>
            </a:r>
          </a:p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  </a:t>
            </a:r>
            <a:r>
              <a:rPr lang="en-US" sz="1600" dirty="0" err="1" smtClean="0">
                <a:latin typeface="Courier"/>
                <a:cs typeface="Courier"/>
              </a:rPr>
              <a:t>dbpedia:Vienna</a:t>
            </a:r>
            <a:r>
              <a:rPr lang="en-US" sz="1600" dirty="0" smtClean="0">
                <a:latin typeface="Courier"/>
                <a:cs typeface="Courier"/>
              </a:rPr>
              <a:t> :</a:t>
            </a:r>
            <a:r>
              <a:rPr lang="en-US" sz="1600" dirty="0" err="1" smtClean="0">
                <a:latin typeface="Courier"/>
                <a:cs typeface="Courier"/>
              </a:rPr>
              <a:t>populationDensity</a:t>
            </a:r>
            <a:r>
              <a:rPr lang="en-US" sz="1600" dirty="0" smtClean="0">
                <a:latin typeface="Courier"/>
                <a:cs typeface="Courier"/>
              </a:rPr>
              <a:t> ?DV . }</a:t>
            </a:r>
          </a:p>
        </p:txBody>
      </p:sp>
      <p:sp>
        <p:nvSpPr>
          <p:cNvPr id="124" name="Title 1"/>
          <p:cNvSpPr>
            <a:spLocks noGrp="1"/>
          </p:cNvSpPr>
          <p:nvPr>
            <p:ph type="title"/>
          </p:nvPr>
        </p:nvSpPr>
        <p:spPr>
          <a:xfrm>
            <a:off x="457200" y="-57350"/>
            <a:ext cx="8229600" cy="1138783"/>
          </a:xfrm>
        </p:spPr>
        <p:txBody>
          <a:bodyPr/>
          <a:lstStyle/>
          <a:p>
            <a:r>
              <a:rPr lang="en-US" dirty="0" smtClean="0"/>
              <a:t>So, all we need to do:</a:t>
            </a:r>
            <a:endParaRPr lang="en-US" dirty="0"/>
          </a:p>
        </p:txBody>
      </p:sp>
      <p:sp>
        <p:nvSpPr>
          <p:cNvPr id="125" name="Rectangle 124"/>
          <p:cNvSpPr/>
          <p:nvPr/>
        </p:nvSpPr>
        <p:spPr>
          <a:xfrm>
            <a:off x="6810581" y="6006510"/>
            <a:ext cx="91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Obstacles/prejudices: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09" y="1600200"/>
            <a:ext cx="8680021" cy="4525963"/>
          </a:xfrm>
        </p:spPr>
        <p:txBody>
          <a:bodyPr/>
          <a:lstStyle/>
          <a:p>
            <a:r>
              <a:rPr lang="en-US" dirty="0" smtClean="0"/>
              <a:t>OWL is too hard to learn?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OWL is too expensive?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136-F6C2-F248-9BA6-94172D654A3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952" y="882129"/>
            <a:ext cx="6986528" cy="358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181961"/>
            <a:ext cx="8568952" cy="1362075"/>
          </a:xfrm>
        </p:spPr>
        <p:txBody>
          <a:bodyPr/>
          <a:lstStyle/>
          <a:p>
            <a:r>
              <a:rPr lang="en-IE" dirty="0" smtClean="0"/>
              <a:t>…OWL iS HARD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2313" y="3496351"/>
            <a:ext cx="7772400" cy="1932235"/>
          </a:xfrm>
        </p:spPr>
        <p:txBody>
          <a:bodyPr/>
          <a:lstStyle/>
          <a:p>
            <a:r>
              <a:rPr lang="en-IE" b="1" dirty="0" smtClean="0"/>
              <a:t>(…to learn, to understand, to implement, to compute, to teach, to represent in RDF, to publish, to parse, to use </a:t>
            </a:r>
            <a:r>
              <a:rPr lang="en-IE" b="1" i="1" dirty="0" smtClean="0"/>
              <a:t>appropriately</a:t>
            </a:r>
            <a:r>
              <a:rPr lang="en-IE" b="1" dirty="0" smtClean="0"/>
              <a:t>...)</a:t>
            </a:r>
            <a:endParaRPr lang="en-IE" b="1" dirty="0"/>
          </a:p>
        </p:txBody>
      </p:sp>
      <p:pic>
        <p:nvPicPr>
          <p:cNvPr id="211972" name="Picture 4" descr="puzzled B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45139"/>
            <a:ext cx="1800200" cy="185915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data:image/jpeg;base64,/9j/4AAQSkZJRgABAQAAAQABAAD/2wCEAAkGBhIGERIIBxAQFRIWFhQQFRgXFBYaFhUUFRwXFhweHRMZHiYhGiUvJRgXIS8kIycqLDg4ISo4NTAqNSYrLCoBCQoKBQUFDQUFDSkYEhgpKSkpKSkpKSkpKSkpKSkpKSkpKSkpKSkpKSkpKSkpKSkpKSkpKSkpKSkpKSkpKSkpKf/AABEIAJgAoAMBIgACEQEDEQH/xAAcAAEAAgMBAQEAAAAAAAAAAAAABwgEBQYBAwL/xABCEAACAQIDAwcGCgoDAAAAAAAAAQIDEQQFBhIhgQcIEyIxUZEUFRZBYZMYMlVkcYKSsdHSIyRCUlNyc6Gishdi4f/EABQBAQAAAAAAAAAAAAAAAAAAAAD/xAAUEQEAAAAAAAAAAAAAAAAAAAAA/9oADAMBAAIRAxEAPwCcQAAAAAAAAAAAAAAAAAAAAAAAAAAAAAAAAarNtU4PIpKjmuKw9GUltJVKkYtq7V0n29jML/kXK/lLBe/h+IHRA/MJqolODTT3prsaftP0AAAAAAADFzLNaOTU3isyq06VNNJynJRjd9iuwMoHO/8AIuV/KWC9/D8TeYPGQzCEcVhJxnTktqMou8ZJ+tP1gfYAAAAAAAAAARbzgNOec8BHNaK6+Gnd9/RVLRl4PYfBlb9pl2M0y6GbUauBxSvCpCVKXfszTi/vKZ51lU8jxFbLsUuvSnKnL6Yu1+PbxAtByPah9IcqoSlK9SivJp996dlH/FwZ2xXrm66h8jxVfJqr6taCqQ/qUu230xb+yiwoAAAAAAIE5xOqunq0dPYd7qa8oq2f7ck1BcI3f1kTjmmYwyijVx+LdqdOEqkn/wBYpt29u7cU31DnM9Q4mtmmK+PVnKo/Yn2LgrLgBlaO0/LVWNoZTTvapNbbX7NNb5vhFMuHhcNHBQjh8PFRhCMYRXdGKsl4JEM83bSfRU62o8RFXn+go96jF3m+L2Y/VfeTWAAAAAAAAAAAArpzhNN+bsbTziilsYiFpW/i0rJ+MXDwZYs4rlf036SZXXhSV6lL9Zh33ppuS4xckBWTTOdS07i8PmlK96VSNRrvin1lxV1xLl4fERxUI1qLTjJKUWuxxaun4NFITd4fWuYYSMaGHx2LjCKUYxVaaUYrcklfcgLj3Fynfp7mXyjjPf1PxHp7mXyjjPf1PxAuJcXKd+nuZfKOM9/U/EenuZfKOM9/U/ECa+cHqrzdhKeSUJdfEPan7KNNp/3ls/ZZAOVZbPOK1LAYRXnUnGnFe2Tt/wCjMs2rZxPyjM61WrOyjtTm5PZXYrv1b2SnzetKvHYmpn9ePUoroqb76s1v8Iv/ACQE6aeyWGnsNRyvC/EpQjTT/et2t+1u74mxAAAAAAAAAAAAAeSjtKzPQBT/AJQtO+i2Y4nLYq0FNzp/0p9ePgnbgffk0ybC6ix9PKs86TYqqUIOE9lqoltK7s7p2a4ok3nGaa6SGH1BRW+L8mqfyyvKD8dtcUQllmPnlValjsM7TpzjVj/NBqS+4Cxvwfsr+de+X5B8H7K/nXvl+Q7/ACXNIZ3h6OY4b4lWEase9KSvZ+1dnAzQIz+D9lfzr3y/IcTyr8nGWaGwar4N13iKk1TpqVVNWXWm3HZ3pKy+mSLBFXeW3VPpDmU8NRlelhr4eO/dtp3qPx3fVQHAQg6jUYJtvcku1st9yfaYWkcBQy1pKajt1WvXVnvlv9fd9CID5D9K+kGYxxdZXpYZKvK6unO9qa8by+qWfAAAAAAAAAAAAAAAAA0us9PrVGCxGVStepBqDfYqi3wf2kinNWk6EnTqpqSbTT7U1uaLwFXOW3TfmHM6lamrU8QvKI9209019pN8QJP5vuo/OeAnlVV9fDTsv6VW8o/3U14EqFW+RLUXmLNKVGbtTxCeGlfsvLfB/aSXEtIBz2vtSrSeAxGZ368Y7NPs31Z9WO59tm78CoFSo6zdSo22222+1t722yYOcTqnyuvR0/QfVpLp6vZvqTVorhG7+v7DhuTPS3pdmNHA1I3pRfTVu7ooWbXHdHiBPvI1pX0Zy2nKtFqtX/WKl+1bS6i4RtxbO8PErbj0AAAAAAAAAAAAAAAAARjy+6b87ZcsxpL9JhpdJ2b+inaM1/pL6pJxj5hgo5lSqYPEq8KkJU5LvjNOL/s2BSnD15YWca9BuMotSi12qUXdPxSLeZZq6nicshqTEO1PoOnnb1OK66Xt2k0ip2oMnnkGJrZZiPjUpypv2pPc+Ks+JvqWvZ0smlpSO11q/SXsrdDbacL9vx0n9FwNBnmbzz7EVsyxfx6s5VJey77F7FuXAn7m/aVWV4KWc14/pMQ+rdb1Rg2l4y2nwXcQRpXIJ6nxdDKaF71JqLaV9mHbKXBJsuNgcHDLqcMJhlaEIxpxXdGKUUvBAfcAAAAAAAAAAAAAAAAAAAABXnnD6a8hxdLO6K6tePRzt/FpW3v6YuP2WREXI1dpGhrTD+bc029jajUTi0pKUb9jafe0cT8HjLP38X7yP5AOf5u2krdNqTFR+b0PvqS/1in/ADE4mvyDI6Wm8PSyvLk1Tpx2Vfe3622/W222zYA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0" name="AutoShape 8" descr="data:image/jpeg;base64,/9j/4AAQSkZJRgABAQAAAQABAAD/2wCEAAkGBhIGERIIBxAQFRIWFhQQFRgXFBYaFhUUFRwXFhweHRMZHiYhGiUvJRgXIS8kIycqLDg4ISo4NTAqNSYrLCoBCQoKBQUFDQUFDSkYEhgpKSkpKSkpKSkpKSkpKSkpKSkpKSkpKSkpKSkpKSkpKSkpKSkpKSkpKSkpKSkpKSkpKf/AABEIAJgAoAMBIgACEQEDEQH/xAAcAAEAAgMBAQEAAAAAAAAAAAAABwgEBQYBAwL/xABCEAACAQIDAwcGCgoDAAAAAAAAAQIDEQQFBhIhgQcIEyIxUZEUFRZBYZMYMlVkcYKSsdHSIyRCUlNyc6Gishdi4f/EABQBAQAAAAAAAAAAAAAAAAAAAAD/xAAUEQEAAAAAAAAAAAAAAAAAAAAA/9oADAMBAAIRAxEAPwCcQAAAAAAAAAAAAAAAAAAAAAAAAAAAAAAAAarNtU4PIpKjmuKw9GUltJVKkYtq7V0n29jML/kXK/lLBe/h+IHRA/MJqolODTT3prsaftP0AAAAAAADFzLNaOTU3isyq06VNNJynJRjd9iuwMoHO/8AIuV/KWC9/D8TeYPGQzCEcVhJxnTktqMou8ZJ+tP1gfYAAAAAAAAAARbzgNOec8BHNaK6+Gnd9/RVLRl4PYfBlb9pl2M0y6GbUauBxSvCpCVKXfszTi/vKZ51lU8jxFbLsUuvSnKnL6Yu1+PbxAtByPah9IcqoSlK9SivJp996dlH/FwZ2xXrm66h8jxVfJqr6taCqQ/qUu230xb+yiwoAAAAAAIE5xOqunq0dPYd7qa8oq2f7ck1BcI3f1kTjmmYwyijVx+LdqdOEqkn/wBYpt29u7cU31DnM9Q4mtmmK+PVnKo/Yn2LgrLgBlaO0/LVWNoZTTvapNbbX7NNb5vhFMuHhcNHBQjh8PFRhCMYRXdGKsl4JEM83bSfRU62o8RFXn+go96jF3m+L2Y/VfeTWAAAAAAAAAAAArpzhNN+bsbTziilsYiFpW/i0rJ+MXDwZYs4rlf036SZXXhSV6lL9Zh33ppuS4xckBWTTOdS07i8PmlK96VSNRrvin1lxV1xLl4fERxUI1qLTjJKUWuxxaun4NFITd4fWuYYSMaGHx2LjCKUYxVaaUYrcklfcgLj3Fynfp7mXyjjPf1PxHp7mXyjjPf1PxAuJcXKd+nuZfKOM9/U/EenuZfKOM9/U/ECa+cHqrzdhKeSUJdfEPan7KNNp/3ls/ZZAOVZbPOK1LAYRXnUnGnFe2Tt/wCjMs2rZxPyjM61WrOyjtTm5PZXYrv1b2SnzetKvHYmpn9ePUoroqb76s1v8Iv/ACQE6aeyWGnsNRyvC/EpQjTT/et2t+1u74mxAAAAAAAAAAAAAeSjtKzPQBT/AJQtO+i2Y4nLYq0FNzp/0p9ePgnbgffk0ybC6ix9PKs86TYqqUIOE9lqoltK7s7p2a4ok3nGaa6SGH1BRW+L8mqfyyvKD8dtcUQllmPnlValjsM7TpzjVj/NBqS+4Cxvwfsr+de+X5B8H7K/nXvl+Q7/ACXNIZ3h6OY4b4lWEase9KSvZ+1dnAzQIz+D9lfzr3y/IcTyr8nGWaGwar4N13iKk1TpqVVNWXWm3HZ3pKy+mSLBFXeW3VPpDmU8NRlelhr4eO/dtp3qPx3fVQHAQg6jUYJtvcku1st9yfaYWkcBQy1pKajt1WvXVnvlv9fd9CID5D9K+kGYxxdZXpYZKvK6unO9qa8by+qWfAAAAAAAAAAAAAAAAA0us9PrVGCxGVStepBqDfYqi3wf2kinNWk6EnTqpqSbTT7U1uaLwFXOW3TfmHM6lamrU8QvKI9209019pN8QJP5vuo/OeAnlVV9fDTsv6VW8o/3U14EqFW+RLUXmLNKVGbtTxCeGlfsvLfB/aSXEtIBz2vtSrSeAxGZ368Y7NPs31Z9WO59tm78CoFSo6zdSo22222+1t722yYOcTqnyuvR0/QfVpLp6vZvqTVorhG7+v7DhuTPS3pdmNHA1I3pRfTVu7ooWbXHdHiBPvI1pX0Zy2nKtFqtX/WKl+1bS6i4RtxbO8PErbj0AAAAAAAAAAAAAAAAARjy+6b87ZcsxpL9JhpdJ2b+inaM1/pL6pJxj5hgo5lSqYPEq8KkJU5LvjNOL/s2BSnD15YWca9BuMotSi12qUXdPxSLeZZq6nicshqTEO1PoOnnb1OK66Xt2k0ip2oMnnkGJrZZiPjUpypv2pPc+Ks+JvqWvZ0smlpSO11q/SXsrdDbacL9vx0n9FwNBnmbzz7EVsyxfx6s5VJey77F7FuXAn7m/aVWV4KWc14/pMQ+rdb1Rg2l4y2nwXcQRpXIJ6nxdDKaF71JqLaV9mHbKXBJsuNgcHDLqcMJhlaEIxpxXdGKUUvBAfcAAAAAAAAAAAAAAAAAAAABXnnD6a8hxdLO6K6tePRzt/FpW3v6YuP2WREXI1dpGhrTD+bc029jajUTi0pKUb9jafe0cT8HjLP38X7yP5AOf5u2krdNqTFR+b0PvqS/1in/ADE4mvyDI6Wm8PSyvLk1Tpx2Vfe3622/W222zYA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" name="AutoShape 10" descr="data:image/jpeg;base64,/9j/4AAQSkZJRgABAQAAAQABAAD/2wCEAAkGBhIGERIIBxAQFRIWFhQQFRgXFBYaFhUUFRwXFhweHRMZHiYhGiUvJRgXIS8kIycqLDg4ISo4NTAqNSYrLCoBCQoKBQUFDQUFDSkYEhgpKSkpKSkpKSkpKSkpKSkpKSkpKSkpKSkpKSkpKSkpKSkpKSkpKSkpKSkpKSkpKSkpKf/AABEIAJgAoAMBIgACEQEDEQH/xAAcAAEAAgMBAQEAAAAAAAAAAAAABwgEBQYBAwL/xABCEAACAQIDAwcGCgoDAAAAAAAAAQIDEQQFBhIhgQcIEyIxUZEUFRZBYZMYMlVkcYKSsdHSIyRCUlNyc6Gishdi4f/EABQBAQAAAAAAAAAAAAAAAAAAAAD/xAAUEQEAAAAAAAAAAAAAAAAAAAAA/9oADAMBAAIRAxEAPwCcQAAAAAAAAAAAAAAAAAAAAAAAAAAAAAAAAarNtU4PIpKjmuKw9GUltJVKkYtq7V0n29jML/kXK/lLBe/h+IHRA/MJqolODTT3prsaftP0AAAAAAADFzLNaOTU3isyq06VNNJynJRjd9iuwMoHO/8AIuV/KWC9/D8TeYPGQzCEcVhJxnTktqMou8ZJ+tP1gfYAAAAAAAAAARbzgNOec8BHNaK6+Gnd9/RVLRl4PYfBlb9pl2M0y6GbUauBxSvCpCVKXfszTi/vKZ51lU8jxFbLsUuvSnKnL6Yu1+PbxAtByPah9IcqoSlK9SivJp996dlH/FwZ2xXrm66h8jxVfJqr6taCqQ/qUu230xb+yiwoAAAAAAIE5xOqunq0dPYd7qa8oq2f7ck1BcI3f1kTjmmYwyijVx+LdqdOEqkn/wBYpt29u7cU31DnM9Q4mtmmK+PVnKo/Yn2LgrLgBlaO0/LVWNoZTTvapNbbX7NNb5vhFMuHhcNHBQjh8PFRhCMYRXdGKsl4JEM83bSfRU62o8RFXn+go96jF3m+L2Y/VfeTWAAAAAAAAAAAArpzhNN+bsbTziilsYiFpW/i0rJ+MXDwZYs4rlf036SZXXhSV6lL9Zh33ppuS4xckBWTTOdS07i8PmlK96VSNRrvin1lxV1xLl4fERxUI1qLTjJKUWuxxaun4NFITd4fWuYYSMaGHx2LjCKUYxVaaUYrcklfcgLj3Fynfp7mXyjjPf1PxHp7mXyjjPf1PxAuJcXKd+nuZfKOM9/U/EenuZfKOM9/U/ECa+cHqrzdhKeSUJdfEPan7KNNp/3ls/ZZAOVZbPOK1LAYRXnUnGnFe2Tt/wCjMs2rZxPyjM61WrOyjtTm5PZXYrv1b2SnzetKvHYmpn9ePUoroqb76s1v8Iv/ACQE6aeyWGnsNRyvC/EpQjTT/et2t+1u74mxAAAAAAAAAAAAAeSjtKzPQBT/AJQtO+i2Y4nLYq0FNzp/0p9ePgnbgffk0ybC6ix9PKs86TYqqUIOE9lqoltK7s7p2a4ok3nGaa6SGH1BRW+L8mqfyyvKD8dtcUQllmPnlValjsM7TpzjVj/NBqS+4Cxvwfsr+de+X5B8H7K/nXvl+Q7/ACXNIZ3h6OY4b4lWEase9KSvZ+1dnAzQIz+D9lfzr3y/IcTyr8nGWaGwar4N13iKk1TpqVVNWXWm3HZ3pKy+mSLBFXeW3VPpDmU8NRlelhr4eO/dtp3qPx3fVQHAQg6jUYJtvcku1st9yfaYWkcBQy1pKajt1WvXVnvlv9fd9CID5D9K+kGYxxdZXpYZKvK6unO9qa8by+qWfAAAAAAAAAAAAAAAAA0us9PrVGCxGVStepBqDfYqi3wf2kinNWk6EnTqpqSbTT7U1uaLwFXOW3TfmHM6lamrU8QvKI9209019pN8QJP5vuo/OeAnlVV9fDTsv6VW8o/3U14EqFW+RLUXmLNKVGbtTxCeGlfsvLfB/aSXEtIBz2vtSrSeAxGZ368Y7NPs31Z9WO59tm78CoFSo6zdSo22222+1t722yYOcTqnyuvR0/QfVpLp6vZvqTVorhG7+v7DhuTPS3pdmNHA1I3pRfTVu7ooWbXHdHiBPvI1pX0Zy2nKtFqtX/WKl+1bS6i4RtxbO8PErbj0AAAAAAAAAAAAAAAAARjy+6b87ZcsxpL9JhpdJ2b+inaM1/pL6pJxj5hgo5lSqYPEq8KkJU5LvjNOL/s2BSnD15YWca9BuMotSi12qUXdPxSLeZZq6nicshqTEO1PoOnnb1OK66Xt2k0ip2oMnnkGJrZZiPjUpypv2pPc+Ks+JvqWvZ0smlpSO11q/SXsrdDbacL9vx0n9FwNBnmbzz7EVsyxfx6s5VJey77F7FuXAn7m/aVWV4KWc14/pMQ+rdb1Rg2l4y2nwXcQRpXIJ6nxdDKaF71JqLaV9mHbKXBJsuNgcHDLqcMJhlaEIxpxXdGKUUvBAfcAAAAAAAAAAAAAAAAAAAABXnnD6a8hxdLO6K6tePRzt/FpW3v6YuP2WREXI1dpGhrTD+bc029jajUTi0pKUb9jafe0cT8HjLP38X7yP5AOf5u2krdNqTFR+b0PvqS/1in/ADE4mvyDI6Wm8PSyvLk1Tpx2Vfe3622/W222zYA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2" name="AutoShape 12" descr="data:image/jpeg;base64,/9j/4AAQSkZJRgABAQAAAQABAAD/2wCEAAkGBhQGDxEUBxAUEBUTFBARDxIYGBQUGRUQFRgVGBYVGRQXGyYeFyAvHRYgIS8sJScpLCwtFh4xNTAqNSgrLC0BCQoKBQUFDQUFDSkYEhgpKSkpKSkpKSkpKSkpKSkpKSkpKSkpKSkpKSkpKSkpKSkpKSkpKSkpKSkpKSkpKSkpKf/AABEIANgA2AMBIgACEQEDEQH/xAAcAAEAAgIDAQAAAAAAAAAAAAAABwgFBgIDBAH/xABFEAABAwICBQgGBwYFBQAAAAABAAIDBBEFBhIhUWGBBwgTFjFBcYIVIiORk9IUGDJCVZLTFyRUYnKDRJSisdEzUqGywf/EABQBAQAAAAAAAAAAAAAAAAAAAAD/xAAUEQEAAAAAAAAAAAAAAAAAAAAA/9oADAMBAAIRAxEAPwCZsVxWPBIXzYg/o44xeR9ibC4F7NBPetWPLJhI/wAc38kvyLba6jZiMUkVU3SZI10cjdrHAgj3FU6zXl92Vq2emqLkxPLWu7NKM62O4tIKCyx5ZsJH+NH5JflXE8tOEj/Gj4cvyqqiILtYdiMeLQxzULw+ORofG4d7T2L0qHebxmz6bTS0VQ71oD0sF++F59YDweb/ANwbFMSAiIgIiICIiAiIgIiICIiAiIgIiIOuedtKxz53BrWgue46gGgXJJ8AtE/bnhP8S/4UvyrwcvWbPQmHCnp3WkqyWG3aIG2Mh43DeJ2KtSC0n7c8J/iX/Cl+VP254T/Ev+FL8qq2s1k3Ljs2V9PTRXAkeOkcPuxDW935QeNkFvcHxaPHYI56Ekxyt0oyWlpLe46J1hfF6KambRsYynaGtY1rGNHYGtFgBwCIO1QnzispdIyGvphrbaCp/pOuN3A3b5m7FNix+YMFZmKlmp6v7MzHMJ2E9jhvBsR4IKWIvXi2GPwWeWCsFnxPdG8fzNNtW7vG4ryIM9kbMxyjiFPUNvosdaUD70LtTxbv1G43gK4UMzahrXQkOa4BzXDWC0i4IPgqPqzHIPmv07hvQTuvJSER7zA65jPCxb5QgktERAREQEREBERAREQEREBERAXwm3avq0LlozZ1ZwuRsLrS1N4ItoaR7R3BurxcEEC8qGa+t+JzSxOvEw9DT7OiYTZw8Td3mWpoiAp85u2U/o8M1dUt9aW8FPuiabyOHi4AeQ7VCGDYS/HamGCjF3zPbGzcXG1zuHadwVyMDwhmAU0NPRizIWNjbvsNZO8nWd5Qe5ERAREQV+5w+UvodRFW0zfVnHRT27pmD1SfFot/b3qHVcbPGWhm7D6imda723iJ+7M3Ww+8WO4lU9ngdSvcydpa5pLXtOohwNiCPEIOtblyT5q6p4pC+Z2jFL7CfYGPIs4+DgD4ArTUQXjRaVyRZq61YVE6Z2lLD+7z7S5gGi4+LbHxut1QEREBERAREQEREBERAREQFVnlozZ1mxSRsLrxU16eLYXA+0dxdq8GhT1yoZr6oYZNLE60rx0NPt6V4NnDwF3eVVJJv2oPiIuynp3Vb2sgaXOe5rGNHaXONgBxKCYebvlP6VPNXVLfViBhp98rh67h4NIHn3Kflg8lZbblKgp6ZlrxsHSEfeldre78xNt1lnEBERAREQFWnl6yp6DxH6RA20dWC/V2CdthIONw7zHYrLLUOVTKnW7C5o4m6Usft6fb0jAfVHi0lvEIKloiIJI5Cs1+gMTEM7rRVYER2CYXMR95LfOrNqj8UpgcHREtLSC0jUQRrBBU6UXOSYyKMVlFI6QNaJHNewBz7DSIGjqBOtBNiKGPrKw/wEvxWfKvn1lYvw+T4rPlQTQihb6ysX4fJ8VvyL59ZaP8Pk+M35EE1IoU+stH+HP+M39NfPrLs/Dn/Gb+mgmxFCf1l2fhrvjt/TXz6y7fw13xx+kgm1FCP1mG/hrvjj9JfPrMD8MP+YH6KCb0UH/WYH4Yf8wP0V11HOWL2OEGHaLi0hjjPpAOtqJb0IuL91xdBr3L1mz03iIp6d146QFht2Gd1jIeFg3gdqjFdk87ql7nzuLnOJc9x1kuJuST4ldaApO5BMqemsRNRO28dIA8bDO64jHCxdwG1RiracleVeqWFwxyt0ZZPb1G3pXgeqfBtm8EG3oiICIiAiIgIiIKq8seVOq+Ky9C20VReoh2DSJ028HX4ELRlaDlvyp1iwt0kLby0l52bTHb2rfyjS8gVX0BERAREQEREBERAREQEREBERAREQbxyPZV60YrF0zbxU/7xNsOiRoN4utwBVq1HXIblTq9hbZZm2lqyJn7RFb2TfcS7zlSKgIiICIiAiIgIiIPj2h4IeLg6iD3jYqh8o2VuqGJTwNFo79JT74X626++32fKreqJ+cFlP0pRMq6dvtKU2kt307yL+51j4OcgroiIg2vk5ydHnirdT1NSaZxYXxEMEmmW/abrcLG2vgVJo5tLO/EX/Bb+ooXwDGX5eqoaik+3C9sjd9u1p3EXB8VcjCMUZjVPFPRm7JWNkYf5XC9jv7jvCCIBzaY+/EJPgt+dchzaou/EJPhM+ZTQiCGRza4e+vl+Gz5lyHNrg766b4cf/KmREEODm2U/fXTfkjXIc22m762f8sf/CmFEEQDm3UvfWVHui+VchzbqTvq6n3RfKpdXCedtM1zpiGtaC5zjqAaBcknwQVf5VsiUmQnQRYfPNNLIHSSB+hZkQ1NPqtBuTf8p2hR+s9njMpzbiFRUOvovdaIH7sLdTB7hc7yVgUBbHyfZXOb8SggIOgXac52Qs1v191/s+LgtcViOb3lP0dRyVlQ316k6EW6nYe3i/8A9GoJZYwRACMAAAAAagAOwALkiICIiAiIgIiICIiAuiuo2YjFJFVN0mSNdHI3axwII9xXeiCmea8vuytWz01RcmJ5a13ZpRnWx3FpBWIU784rKXSMhr6Ya22gqf6TrjdwN2+ZuxQQgKwPN4zZ9Mp5aKpd60B6WC/fC8+sB4PN/wC5uVflnsjZlOUcQp6ht9FjrSgfehdqeN+o3G8BBcVFwgmbUta6EhzXAOa4awWkXBB8FzQEREBERAUZ8vGa/QeG9BA60lWTHvEDbGQ8bhvmKkxVN5V81dbMUmfC7Sii9hT7DGwm7h4uJPgQg05ERBk8s4E/M1ZBTU32pXtZft0W9rncGgngrj4dQMwqGOKkbosiY2OMbGtAA/2ULc3XKX/Wr6lu2npr8DK8f+GjzKckBERAREQEREBERAREQEREGPx/BWZipZqer+zMxzCdl+xw3g2I8FTfFsMfgs8sFYLPie6N4/mabXG7vG4q7Cr9zh8pfQ6iKtpm+rOOint3TMHquPi0W/t70EOoiILL8g+a/TmG9BO68lIRHvMDrmM8LFvlCkxVN5J81dU8UhfM7Ril9hUbAx5FnHwcAfAFWyQEREBERBpXK9mrqrhUphdoyz/u8G0OeDpOHg258bKqKkfl0zX6fxMwwOvFSAwt2GY26U+8BvkUcIC9GH0D8UmjipG6T5Htjjbte4gAe8rzqWub5lP0lWSVlQ31KYaMW+oeP/jbnztQTrljAWZYo4Kam7ImNaT2aT+1zuLiTxWUREBERAREQEREBERAREQEREBYLO+Whm3D6infa723iJ+7M3Ww+8a9xKzqIKQTwOpXuZO0tc0lr2nUQ4GxBHiF1qTeXrKfoTEfpEDbR1YL9wnbYSDjcO8x2KMkBWu5Ic1dasKiMztKWD93n2lzANFx8W2PjdVRUj8hea/QGJiGd1oqsCF2wTA+yd7yW+dBZxERAWvZ+zOMoYdUVGrSa3RhB75n6mau/XrO4FbCq9c4bNnpCqioqd3qU46SbfO8ahwYf9ZQRJLKZnF0pLiSS4nWSTrJJXBEQcmMMhAYCSSAANZJPYLK3vJ5lfqhhsEDgA8N05ztmfrfr77fZ8GhQJyH5V6w4o2SZt4qQCd+wy39k38wLvIVZ9AREQEREBERAREQEREBERAREQEREGocqeVOt2FzRxN0pY/b0+3pWA+qPFpLeIVS1eNVV5Y8qdV8Vl6Ftoqi9RDsGkTpt4OvwIQaMuUUhhcHREtIILSNRBGsEFcUQXCyDmcZvw6nqNWm5ujOB3TM1P1d2vWNxC2FV65vWbPR9XJRVDvUqB0kO6dg1jiwf6ArCoMbmPG2ZbpJ6iq+zCxz7dmkR9lo3k2HFU4xPEX4vPLNWHSfK90jz/M43PBTXzis26LYaCmPbaoqfAXETDxu7g1QUgIi23ktyr1uxSGOVulEw9NUbOiYR6p8TZvmQT7yOZV6r4VF0zbS1FqibaNIDQbwbbiSt5REBERAREQEREBERAREQEREBERAREQFHnLflTrFhbpIW3lpLzs2mO3tW/lGl5ApDXx7Q8EPFwdRG0bEFHUWzco2Vup+JTwNFo79JT74X626++2tvlWsoPThmIvwiaKajOi+J7ZIzsc03H+yuDhWaYcSw9lbpaERh6d57dANBLwd4II4Kmq2uiz9LR4NPhzb6MsrHtf/ANsRuZI+LmtPF6DFZqx92aK2epqNRleXAduizsY3g0AcFiURAVk+QPKnoXDjUzttJVkOG0QMuGDiSXcW7FA+S8uOzZX09NHcCR46Rw+7E3W935QeNlcSmp20jGsp2hrWNaxjR2BrRYAcAg7EREBERAREQEREBERAREQEREBERAREQEREEUc4HKfpSiZV07faUptJbvp3kX9zrHwc5VzV3K2jZiMT46pukyRro5G7WOBBHuKp1mzL7srVs9NUXJieWtd2aUZ1sdxaQUGIREQERe3BcJfjtTDBRi75ntjbuLj2ncBrO4IJw5u2U/o0M1dUt9aUmGn3RNN3uHi4AeQ7VMy8WCYSzAaaGCjFmQsbG3eGjtO8nWd5XtQEREBERAREQEREBERAREQEREBERAREQEREBQnzispdIyGvphrbaCp/pOuN3A3b5m7FNix+P4KzMVLNT1f2ZmOYTsv2OG8GxHggpYi9eLYY/BaiWCsFnxPdG8fzNNrjd3jcV5EBTNzdsp/SZpq6pb6sQMNPvlcLvcPBpA852KHaandVvaynaXOe5rGNHaXONgBxKuJkvLbcp0FPTR2JjYOkI+9K7W935ieFkGbREQEREBERAREQEREBERAREQEREBERAREQEREBERBg8RyRQ4tK6XEKKCWR1tN7mAk2Fhc9+oLzfs2w38OpvhtREHdR5CoMPkZJSUMDHsIcx4YAWuHYQVn0RAREQEREBERAREQEREBERB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1524000" y="-256654"/>
            <a:ext cx="8229600" cy="1138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Linked Data publishers…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5175" y="5476572"/>
            <a:ext cx="742394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rIns="0">
            <a:spAutoFit/>
          </a:bodyPr>
          <a:lstStyle/>
          <a:p>
            <a:pPr lvl="1">
              <a:buNone/>
            </a:pPr>
            <a:r>
              <a:rPr lang="en-US" sz="1600" b="1" dirty="0" smtClean="0">
                <a:latin typeface="Arial"/>
                <a:cs typeface="Arial"/>
              </a:rPr>
              <a:t>Corollary1: </a:t>
            </a:r>
            <a:r>
              <a:rPr lang="en-US" sz="1600" dirty="0" smtClean="0">
                <a:latin typeface="Arial"/>
                <a:cs typeface="Arial"/>
              </a:rPr>
              <a:t> 	Linked Data publishers only use a little bit of OWL 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8493" y="5825102"/>
            <a:ext cx="742394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rIns="0">
            <a:spAutoFit/>
          </a:bodyPr>
          <a:lstStyle/>
          <a:p>
            <a:pPr lvl="1">
              <a:buNone/>
            </a:pPr>
            <a:r>
              <a:rPr lang="en-US" sz="1600" b="1" dirty="0" smtClean="0">
                <a:latin typeface="Arial"/>
                <a:cs typeface="Arial"/>
              </a:rPr>
              <a:t>Corollary2:  </a:t>
            </a:r>
            <a:r>
              <a:rPr lang="en-US" sz="1600" dirty="0" smtClean="0">
                <a:latin typeface="Arial"/>
                <a:cs typeface="Arial"/>
              </a:rPr>
              <a:t>	… they still manage to make mistakes </a:t>
            </a:r>
            <a:r>
              <a:rPr lang="en-US" sz="1600" dirty="0" err="1" smtClean="0">
                <a:latin typeface="Arial"/>
                <a:cs typeface="Arial"/>
                <a:sym typeface="Wingdings"/>
              </a:rPr>
              <a:t></a:t>
            </a:r>
            <a:endParaRPr lang="en-US" sz="1600" dirty="0" smtClean="0">
              <a:latin typeface="Arial"/>
              <a:cs typeface="Arial"/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19481" y="252798"/>
            <a:ext cx="1091449" cy="365125"/>
          </a:xfrm>
        </p:spPr>
        <p:txBody>
          <a:bodyPr/>
          <a:lstStyle/>
          <a:p>
            <a:fld id="{26439136-F6C2-F248-9BA6-94172D654A3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530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136-F6C2-F248-9BA6-94172D654A3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2313" y="2568159"/>
            <a:ext cx="742394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rIns="0">
            <a:spAutoFit/>
          </a:bodyPr>
          <a:lstStyle/>
          <a:p>
            <a:pPr lvl="1">
              <a:buNone/>
            </a:pPr>
            <a:r>
              <a:rPr lang="en-US" sz="1600" b="1" dirty="0" smtClean="0">
                <a:latin typeface="Arial"/>
                <a:cs typeface="Arial"/>
              </a:rPr>
              <a:t>Corollary1: </a:t>
            </a:r>
            <a:r>
              <a:rPr lang="en-US" sz="1600" dirty="0" smtClean="0">
                <a:latin typeface="Arial"/>
                <a:cs typeface="Arial"/>
              </a:rPr>
              <a:t> 	Linked Data publishers only use a little bit of OWL …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819481" y="252798"/>
            <a:ext cx="1091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39136-F6C2-F248-9BA6-94172D654A31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How much OWL is used in Linked Data? </a:t>
            </a:r>
            <a:r>
              <a:rPr lang="en-IE" sz="2800" dirty="0" smtClean="0"/>
              <a:t>[LDOW’12]</a:t>
            </a:r>
            <a:endParaRPr lang="en-IE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E" dirty="0" smtClean="0"/>
              <a:t>Looked at Billion Triple Challenge 2011 Dataset (BTC2011)</a:t>
            </a:r>
          </a:p>
          <a:p>
            <a:pPr lvl="1"/>
            <a:r>
              <a:rPr lang="en-IE" dirty="0" smtClean="0"/>
              <a:t>2.1 billion quadruples, crawled from…</a:t>
            </a:r>
          </a:p>
          <a:p>
            <a:pPr lvl="1"/>
            <a:r>
              <a:rPr lang="en-IE" dirty="0" smtClean="0"/>
              <a:t>7.4 million RDF/XML documents, covering…</a:t>
            </a:r>
          </a:p>
          <a:p>
            <a:pPr lvl="1"/>
            <a:r>
              <a:rPr lang="en-IE" dirty="0" smtClean="0"/>
              <a:t>791 (pay-level) domains</a:t>
            </a:r>
          </a:p>
          <a:p>
            <a:pPr lvl="1"/>
            <a:endParaRPr lang="en-IE" dirty="0"/>
          </a:p>
          <a:p>
            <a:r>
              <a:rPr lang="en-IE" dirty="0" smtClean="0"/>
              <a:t>Count OWL features used in the dataset:</a:t>
            </a:r>
          </a:p>
          <a:p>
            <a:pPr lvl="1"/>
            <a:r>
              <a:rPr lang="en-IE" dirty="0" smtClean="0"/>
              <a:t>Per use</a:t>
            </a:r>
          </a:p>
          <a:p>
            <a:pPr lvl="1"/>
            <a:r>
              <a:rPr lang="en-IE" dirty="0" smtClean="0"/>
              <a:t>Per document</a:t>
            </a:r>
          </a:p>
          <a:p>
            <a:pPr lvl="1"/>
            <a:r>
              <a:rPr lang="en-IE" dirty="0" smtClean="0"/>
              <a:t>Per domain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Can be </a:t>
            </a:r>
            <a:r>
              <a:rPr lang="en-IE" dirty="0">
                <a:solidFill>
                  <a:srgbClr val="FF0000"/>
                </a:solidFill>
              </a:rPr>
              <a:t>s</a:t>
            </a:r>
            <a:r>
              <a:rPr lang="en-IE" dirty="0" smtClean="0">
                <a:solidFill>
                  <a:srgbClr val="FF0000"/>
                </a:solidFill>
              </a:rPr>
              <a:t>kewed by data</a:t>
            </a:r>
          </a:p>
          <a:p>
            <a:endParaRPr lang="en-IE" sz="1800" dirty="0"/>
          </a:p>
          <a:p>
            <a:r>
              <a:rPr lang="en-IE" dirty="0" smtClean="0"/>
              <a:t>Ranked OWL features using PageRank:</a:t>
            </a:r>
          </a:p>
          <a:p>
            <a:pPr lvl="1"/>
            <a:r>
              <a:rPr lang="en-IE" dirty="0" smtClean="0"/>
              <a:t>Rank documents based on dereferenceable links</a:t>
            </a:r>
          </a:p>
          <a:p>
            <a:pPr lvl="1"/>
            <a:r>
              <a:rPr lang="en-IE" dirty="0" smtClean="0"/>
              <a:t>For each OWL feature, sum the rank of documents using it</a:t>
            </a:r>
          </a:p>
          <a:p>
            <a:pPr lvl="1"/>
            <a:r>
              <a:rPr lang="en-IE" b="1" u="sng" dirty="0" smtClean="0"/>
              <a:t>Intuition:</a:t>
            </a:r>
            <a:r>
              <a:rPr lang="en-IE" b="1" dirty="0" smtClean="0"/>
              <a:t> Approximates probability of encountering an OWL feature during a random walk of the data</a:t>
            </a:r>
          </a:p>
          <a:p>
            <a:pPr lvl="1"/>
            <a:endParaRPr lang="en-IE" dirty="0" smtClean="0"/>
          </a:p>
          <a:p>
            <a:pPr lvl="1"/>
            <a:endParaRPr lang="en-IE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19481" y="252798"/>
            <a:ext cx="1091449" cy="365125"/>
          </a:xfrm>
        </p:spPr>
        <p:txBody>
          <a:bodyPr/>
          <a:lstStyle/>
          <a:p>
            <a:fld id="{26439136-F6C2-F248-9BA6-94172D654A3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12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200" dirty="0" smtClean="0"/>
              <a:t>Results of ranking (</a:t>
            </a:r>
            <a:r>
              <a:rPr lang="en-IE" sz="3200" u="sng" dirty="0" smtClean="0"/>
              <a:t>see LDOW’12 paper details</a:t>
            </a:r>
            <a:r>
              <a:rPr lang="en-IE" sz="3200" dirty="0" smtClean="0"/>
              <a:t>)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sz="1800" dirty="0"/>
              <a:t>1 </a:t>
            </a:r>
            <a:r>
              <a:rPr lang="en-IE" sz="1800" dirty="0" smtClean="0"/>
              <a:t>	</a:t>
            </a:r>
            <a:r>
              <a:rPr lang="en-IE" sz="1800" b="1" dirty="0" err="1" smtClean="0">
                <a:latin typeface="Courier New" pitchFamily="49" charset="0"/>
                <a:cs typeface="Courier New" pitchFamily="49" charset="0"/>
              </a:rPr>
              <a:t>rdf:Property</a:t>
            </a:r>
            <a:r>
              <a:rPr lang="en-IE" sz="1800" dirty="0" smtClean="0"/>
              <a:t> 				5.74E-1</a:t>
            </a:r>
          </a:p>
          <a:p>
            <a:pPr marL="0" indent="0">
              <a:buNone/>
            </a:pPr>
            <a:r>
              <a:rPr lang="en-IE" sz="1800" dirty="0" smtClean="0"/>
              <a:t>2 	</a:t>
            </a:r>
            <a:r>
              <a:rPr lang="en-IE" sz="1800" b="1" dirty="0" err="1" smtClean="0">
                <a:latin typeface="Courier New" pitchFamily="49" charset="0"/>
                <a:cs typeface="Courier New" pitchFamily="49" charset="0"/>
              </a:rPr>
              <a:t>rdfs:range</a:t>
            </a:r>
            <a:r>
              <a:rPr lang="en-IE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IE" sz="1800" dirty="0" smtClean="0"/>
              <a:t>				4.67E-1</a:t>
            </a:r>
          </a:p>
          <a:p>
            <a:pPr marL="0" indent="0">
              <a:buNone/>
            </a:pPr>
            <a:r>
              <a:rPr lang="en-IE" sz="1800" dirty="0" smtClean="0"/>
              <a:t>3 	</a:t>
            </a:r>
            <a:r>
              <a:rPr lang="en-IE" sz="1800" b="1" dirty="0" err="1" smtClean="0">
                <a:latin typeface="Courier New" pitchFamily="49" charset="0"/>
                <a:cs typeface="Courier New" pitchFamily="49" charset="0"/>
              </a:rPr>
              <a:t>rdfs:domain</a:t>
            </a:r>
            <a:r>
              <a:rPr lang="en-IE" sz="1800" b="1" dirty="0" smtClean="0"/>
              <a:t> </a:t>
            </a:r>
            <a:r>
              <a:rPr lang="en-IE" sz="1800" dirty="0" smtClean="0"/>
              <a:t>				4.62E-1</a:t>
            </a:r>
          </a:p>
          <a:p>
            <a:pPr marL="0" indent="0">
              <a:buNone/>
            </a:pPr>
            <a:r>
              <a:rPr lang="en-IE" sz="1800" dirty="0" smtClean="0"/>
              <a:t>4 	</a:t>
            </a:r>
            <a:r>
              <a:rPr lang="en-IE" sz="1800" b="1" dirty="0" err="1" smtClean="0">
                <a:latin typeface="Courier New" pitchFamily="49" charset="0"/>
                <a:cs typeface="Courier New" pitchFamily="49" charset="0"/>
              </a:rPr>
              <a:t>rdfs:subClassOf</a:t>
            </a:r>
            <a:r>
              <a:rPr lang="en-IE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IE" sz="1800" dirty="0" smtClean="0"/>
              <a:t>			4.60E-1</a:t>
            </a:r>
            <a:endParaRPr lang="en-IE" sz="1800" dirty="0"/>
          </a:p>
          <a:p>
            <a:pPr marL="0" indent="0">
              <a:buNone/>
            </a:pPr>
            <a:r>
              <a:rPr lang="pt-BR" sz="1800" dirty="0"/>
              <a:t>5 </a:t>
            </a:r>
            <a:r>
              <a:rPr lang="pt-BR" sz="1800" dirty="0" smtClean="0"/>
              <a:t>	</a:t>
            </a:r>
            <a:r>
              <a:rPr lang="pt-BR" sz="1800" b="1" dirty="0" smtClean="0">
                <a:latin typeface="Courier New" pitchFamily="49" charset="0"/>
                <a:cs typeface="Courier New" pitchFamily="49" charset="0"/>
              </a:rPr>
              <a:t>rdfs:Class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800" dirty="0" smtClean="0"/>
              <a:t>				4.45E-1</a:t>
            </a:r>
          </a:p>
          <a:p>
            <a:pPr marL="0" indent="0">
              <a:buNone/>
            </a:pPr>
            <a:r>
              <a:rPr lang="en-IE" sz="1800" dirty="0" smtClean="0"/>
              <a:t>6 	</a:t>
            </a:r>
            <a:r>
              <a:rPr lang="en-IE" sz="1800" b="1" dirty="0" smtClean="0">
                <a:latin typeface="Courier New" pitchFamily="49" charset="0"/>
                <a:cs typeface="Courier New" pitchFamily="49" charset="0"/>
              </a:rPr>
              <a:t>rdfs:subPropertyOf</a:t>
            </a:r>
            <a:r>
              <a:rPr lang="en-IE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IE" sz="1800" dirty="0" smtClean="0"/>
              <a:t>		2.35E-1</a:t>
            </a:r>
            <a:endParaRPr lang="en-IE" sz="1800" dirty="0"/>
          </a:p>
          <a:p>
            <a:pPr marL="0" indent="0">
              <a:buNone/>
            </a:pPr>
            <a:r>
              <a:rPr lang="en-IE" sz="1800" dirty="0"/>
              <a:t>7 </a:t>
            </a:r>
            <a:r>
              <a:rPr lang="en-IE" sz="1800" dirty="0" smtClean="0"/>
              <a:t>	</a:t>
            </a:r>
            <a:r>
              <a:rPr lang="en-IE" sz="1800" b="1" dirty="0" smtClean="0">
                <a:latin typeface="Courier New" pitchFamily="49" charset="0"/>
                <a:cs typeface="Courier New" pitchFamily="49" charset="0"/>
              </a:rPr>
              <a:t>owl:Class</a:t>
            </a:r>
            <a:r>
              <a:rPr lang="en-IE" sz="1800" dirty="0" smtClean="0"/>
              <a:t> 					1.74E-1</a:t>
            </a:r>
          </a:p>
          <a:p>
            <a:pPr marL="0" indent="0">
              <a:buNone/>
            </a:pPr>
            <a:r>
              <a:rPr lang="pt-BR" sz="1800" dirty="0" smtClean="0"/>
              <a:t>8 	</a:t>
            </a:r>
            <a:r>
              <a:rPr lang="pt-BR" sz="1800" b="1" dirty="0" smtClean="0">
                <a:latin typeface="Courier New" pitchFamily="49" charset="0"/>
                <a:cs typeface="Courier New" pitchFamily="49" charset="0"/>
              </a:rPr>
              <a:t>owl:ObjectProperty</a:t>
            </a:r>
            <a:r>
              <a:rPr lang="pt-BR" sz="1800" dirty="0" smtClean="0"/>
              <a:t>		</a:t>
            </a:r>
            <a:r>
              <a:rPr lang="en-IE" sz="1800" dirty="0" smtClean="0"/>
              <a:t>1.68E-1</a:t>
            </a:r>
            <a:endParaRPr lang="pt-BR" sz="1800" dirty="0"/>
          </a:p>
          <a:p>
            <a:pPr marL="0" indent="0">
              <a:buNone/>
            </a:pPr>
            <a:r>
              <a:rPr lang="en-IE" sz="1800" dirty="0"/>
              <a:t>9 </a:t>
            </a:r>
            <a:r>
              <a:rPr lang="en-IE" sz="1800" dirty="0" smtClean="0"/>
              <a:t>	</a:t>
            </a:r>
            <a:r>
              <a:rPr lang="en-IE" sz="1800" b="1" dirty="0" smtClean="0">
                <a:latin typeface="Courier New" pitchFamily="49" charset="0"/>
                <a:cs typeface="Courier New" pitchFamily="49" charset="0"/>
              </a:rPr>
              <a:t>rdfs:Datatype</a:t>
            </a:r>
            <a:r>
              <a:rPr lang="en-IE" sz="1800" b="1" dirty="0" smtClean="0"/>
              <a:t> </a:t>
            </a:r>
            <a:r>
              <a:rPr lang="en-IE" sz="1800" dirty="0" smtClean="0"/>
              <a:t>				1.68E-1</a:t>
            </a:r>
          </a:p>
          <a:p>
            <a:pPr marL="0" indent="0">
              <a:buNone/>
            </a:pPr>
            <a:r>
              <a:rPr lang="it-IT" sz="1800" dirty="0" smtClean="0"/>
              <a:t>10 	</a:t>
            </a:r>
            <a:r>
              <a:rPr lang="it-IT" sz="1800" b="1" dirty="0" smtClean="0">
                <a:latin typeface="Courier New" pitchFamily="49" charset="0"/>
                <a:cs typeface="Courier New" pitchFamily="49" charset="0"/>
              </a:rPr>
              <a:t>owl:DatatypeProperty</a:t>
            </a:r>
            <a:r>
              <a:rPr lang="it-IT" sz="1800" dirty="0" smtClean="0"/>
              <a:t> 		1.65E-1</a:t>
            </a:r>
            <a:endParaRPr lang="it-IT" sz="1800" dirty="0"/>
          </a:p>
          <a:p>
            <a:pPr marL="0" indent="0">
              <a:buNone/>
            </a:pPr>
            <a:r>
              <a:rPr lang="it-IT" sz="1800" dirty="0"/>
              <a:t>11 </a:t>
            </a:r>
            <a:r>
              <a:rPr lang="it-IT" sz="1800" dirty="0" smtClean="0"/>
              <a:t>	</a:t>
            </a:r>
            <a:r>
              <a:rPr lang="it-IT" sz="1800" b="1" dirty="0" err="1" smtClean="0">
                <a:latin typeface="Courier New" pitchFamily="49" charset="0"/>
                <a:cs typeface="Courier New" pitchFamily="49" charset="0"/>
              </a:rPr>
              <a:t>owl</a:t>
            </a:r>
            <a:r>
              <a:rPr lang="it-IT" sz="1800" b="1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it-IT" sz="1800" b="1" dirty="0" err="1" smtClean="0">
                <a:latin typeface="Courier New" pitchFamily="49" charset="0"/>
                <a:cs typeface="Courier New" pitchFamily="49" charset="0"/>
              </a:rPr>
              <a:t>AnnotationProperty</a:t>
            </a:r>
            <a:r>
              <a:rPr lang="it-IT" sz="1800" dirty="0" smtClean="0"/>
              <a:t> 	1.60E-1</a:t>
            </a:r>
            <a:endParaRPr lang="it-IT" sz="1800" dirty="0"/>
          </a:p>
          <a:p>
            <a:pPr marL="0" indent="0">
              <a:buNone/>
            </a:pPr>
            <a:r>
              <a:rPr lang="en-IE" sz="1800" dirty="0"/>
              <a:t>12 </a:t>
            </a:r>
            <a:r>
              <a:rPr lang="en-IE" sz="1800" dirty="0" smtClean="0"/>
              <a:t>	</a:t>
            </a:r>
            <a:r>
              <a:rPr lang="en-IE" sz="1800" b="1" dirty="0" smtClean="0">
                <a:latin typeface="Courier New" pitchFamily="49" charset="0"/>
                <a:cs typeface="Courier New" pitchFamily="49" charset="0"/>
              </a:rPr>
              <a:t>owl:FunctionalProperty</a:t>
            </a:r>
            <a:r>
              <a:rPr lang="en-IE" sz="1800" dirty="0" smtClean="0"/>
              <a:t> 	9.18E-2</a:t>
            </a:r>
            <a:endParaRPr lang="en-IE" sz="1800" dirty="0"/>
          </a:p>
          <a:p>
            <a:pPr marL="0" indent="0">
              <a:buNone/>
            </a:pPr>
            <a:r>
              <a:rPr lang="en-IE" sz="1800" dirty="0" smtClean="0"/>
              <a:t>13 	</a:t>
            </a:r>
            <a:r>
              <a:rPr lang="en-IE" sz="1800" b="1" dirty="0" smtClean="0">
                <a:latin typeface="Courier New" pitchFamily="49" charset="0"/>
                <a:cs typeface="Courier New" pitchFamily="49" charset="0"/>
              </a:rPr>
              <a:t>owl:equivalentProperty</a:t>
            </a:r>
            <a:r>
              <a:rPr lang="en-IE" sz="1800" b="1" dirty="0" smtClean="0"/>
              <a:t> </a:t>
            </a:r>
            <a:r>
              <a:rPr lang="en-IE" sz="1800" dirty="0" smtClean="0"/>
              <a:t>	8.54E-2</a:t>
            </a:r>
            <a:endParaRPr lang="en-IE" sz="1800" dirty="0"/>
          </a:p>
          <a:p>
            <a:pPr marL="0" indent="0">
              <a:buNone/>
            </a:pPr>
            <a:r>
              <a:rPr lang="it-IT" sz="1800" dirty="0"/>
              <a:t>1</a:t>
            </a:r>
            <a:r>
              <a:rPr lang="it-IT" sz="1800" dirty="0" smtClean="0"/>
              <a:t>4 	</a:t>
            </a:r>
            <a:r>
              <a:rPr lang="it-IT" sz="1800" b="1" dirty="0" smtClean="0">
                <a:latin typeface="Courier New" pitchFamily="49" charset="0"/>
                <a:cs typeface="Courier New" pitchFamily="49" charset="0"/>
              </a:rPr>
              <a:t>owl:inverseOf</a:t>
            </a:r>
            <a:r>
              <a:rPr lang="it-IT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800" dirty="0" smtClean="0"/>
              <a:t>				7.91E-2</a:t>
            </a:r>
          </a:p>
          <a:p>
            <a:pPr marL="0" indent="0">
              <a:buNone/>
            </a:pPr>
            <a:r>
              <a:rPr lang="en-IE" sz="1800" dirty="0" smtClean="0"/>
              <a:t>15 	</a:t>
            </a:r>
            <a:r>
              <a:rPr lang="en-IE" sz="1800" b="1" dirty="0" err="1" smtClean="0">
                <a:latin typeface="Courier New" pitchFamily="49" charset="0"/>
                <a:cs typeface="Courier New" pitchFamily="49" charset="0"/>
              </a:rPr>
              <a:t>owl:disjointWith</a:t>
            </a:r>
            <a:r>
              <a:rPr lang="en-IE" sz="1800" dirty="0" smtClean="0"/>
              <a:t> 			7.65E-2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0875" y="1353110"/>
            <a:ext cx="6858000" cy="198120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2400" y="3382817"/>
            <a:ext cx="6934200" cy="2551547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904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762000"/>
            <a:ext cx="7837487" cy="5486400"/>
          </a:xfrm>
        </p:spPr>
        <p:txBody>
          <a:bodyPr/>
          <a:lstStyle/>
          <a:p>
            <a:pPr marL="0" indent="0">
              <a:buNone/>
            </a:pPr>
            <a:r>
              <a:rPr lang="en-IE" sz="1700" dirty="0" smtClean="0"/>
              <a:t>…</a:t>
            </a:r>
          </a:p>
          <a:p>
            <a:pPr marL="0" indent="0">
              <a:buNone/>
            </a:pPr>
            <a:r>
              <a:rPr lang="en-IE" sz="1700" dirty="0" smtClean="0"/>
              <a:t>16 	</a:t>
            </a:r>
            <a:r>
              <a:rPr lang="en-IE" sz="1700" b="1" dirty="0" err="1" smtClean="0">
                <a:latin typeface="Courier New" pitchFamily="49" charset="0"/>
                <a:cs typeface="Courier New" pitchFamily="49" charset="0"/>
              </a:rPr>
              <a:t>owl:sameAs</a:t>
            </a:r>
            <a:r>
              <a:rPr lang="en-IE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IE" sz="1700" dirty="0" smtClean="0"/>
              <a:t>				7.29E-2</a:t>
            </a:r>
          </a:p>
          <a:p>
            <a:pPr marL="0" indent="0">
              <a:buNone/>
            </a:pPr>
            <a:r>
              <a:rPr lang="en-IE" sz="1700" dirty="0" smtClean="0"/>
              <a:t>17 	</a:t>
            </a:r>
            <a:r>
              <a:rPr lang="en-IE" sz="1700" b="1" dirty="0" smtClean="0">
                <a:latin typeface="Courier New" pitchFamily="49" charset="0"/>
                <a:cs typeface="Courier New" pitchFamily="49" charset="0"/>
              </a:rPr>
              <a:t>owl:equivalentClass </a:t>
            </a:r>
            <a:r>
              <a:rPr lang="en-IE" sz="1700" dirty="0" smtClean="0"/>
              <a:t>			5.24E-2</a:t>
            </a:r>
          </a:p>
          <a:p>
            <a:pPr marL="0" indent="0">
              <a:buNone/>
            </a:pPr>
            <a:r>
              <a:rPr lang="en-IE" sz="1700" dirty="0" smtClean="0"/>
              <a:t>18 	</a:t>
            </a:r>
            <a:r>
              <a:rPr lang="en-IE" sz="1700" b="1" dirty="0" err="1" smtClean="0">
                <a:latin typeface="Courier New" pitchFamily="49" charset="0"/>
                <a:cs typeface="Courier New" pitchFamily="49" charset="0"/>
              </a:rPr>
              <a:t>owl:InverseFunctionalProperty</a:t>
            </a:r>
            <a:r>
              <a:rPr lang="en-IE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IE" sz="1700" dirty="0" smtClean="0"/>
              <a:t>	4.79E-2</a:t>
            </a:r>
          </a:p>
          <a:p>
            <a:pPr marL="0" indent="0">
              <a:buNone/>
            </a:pPr>
            <a:r>
              <a:rPr lang="en-IE" sz="1700" dirty="0" smtClean="0"/>
              <a:t>19 	</a:t>
            </a:r>
            <a:r>
              <a:rPr lang="en-IE" sz="1700" b="1" dirty="0" err="1" smtClean="0">
                <a:latin typeface="Courier New" pitchFamily="49" charset="0"/>
                <a:cs typeface="Courier New" pitchFamily="49" charset="0"/>
              </a:rPr>
              <a:t>owl:unionOf</a:t>
            </a:r>
            <a:r>
              <a:rPr lang="en-IE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IE" sz="1700" dirty="0" smtClean="0"/>
              <a:t>				3.15E-2</a:t>
            </a:r>
          </a:p>
          <a:p>
            <a:pPr marL="0" indent="0">
              <a:buNone/>
            </a:pPr>
            <a:r>
              <a:rPr lang="en-IE" sz="1700" dirty="0" smtClean="0"/>
              <a:t>20 	</a:t>
            </a:r>
            <a:r>
              <a:rPr lang="en-IE" sz="1700" b="1" dirty="0" err="1" smtClean="0">
                <a:latin typeface="Courier New" pitchFamily="49" charset="0"/>
                <a:cs typeface="Courier New" pitchFamily="49" charset="0"/>
              </a:rPr>
              <a:t>owl:SymmetricProperty</a:t>
            </a:r>
            <a:r>
              <a:rPr lang="en-IE" sz="1700" dirty="0" smtClean="0"/>
              <a:t> 		3.13E-2</a:t>
            </a:r>
          </a:p>
          <a:p>
            <a:pPr marL="0" indent="0">
              <a:buNone/>
            </a:pPr>
            <a:r>
              <a:rPr lang="en-IE" sz="1700" dirty="0" smtClean="0"/>
              <a:t>21 	</a:t>
            </a:r>
            <a:r>
              <a:rPr lang="en-IE" sz="1700" b="1" dirty="0" err="1" smtClean="0">
                <a:latin typeface="Courier New" pitchFamily="49" charset="0"/>
                <a:cs typeface="Courier New" pitchFamily="49" charset="0"/>
              </a:rPr>
              <a:t>owl:TransitiveProperty</a:t>
            </a:r>
            <a:r>
              <a:rPr lang="en-IE" sz="1700" dirty="0" smtClean="0"/>
              <a:t> 		2.98E-2</a:t>
            </a:r>
          </a:p>
          <a:p>
            <a:pPr marL="0" indent="0">
              <a:buNone/>
            </a:pPr>
            <a:r>
              <a:rPr lang="en-IE" sz="1700" dirty="0" smtClean="0"/>
              <a:t>22 	</a:t>
            </a:r>
            <a:r>
              <a:rPr lang="en-IE" sz="1700" b="1" dirty="0" err="1" smtClean="0">
                <a:latin typeface="Courier New" pitchFamily="49" charset="0"/>
                <a:cs typeface="Courier New" pitchFamily="49" charset="0"/>
              </a:rPr>
              <a:t>owl:someValuesFrom</a:t>
            </a:r>
            <a:r>
              <a:rPr lang="en-IE" sz="1700" dirty="0" smtClean="0"/>
              <a:t> 			2.13E-2</a:t>
            </a:r>
          </a:p>
          <a:p>
            <a:pPr marL="0" indent="0">
              <a:buNone/>
            </a:pPr>
            <a:r>
              <a:rPr lang="en-IE" sz="1700" dirty="0" smtClean="0"/>
              <a:t>23 	</a:t>
            </a:r>
            <a:r>
              <a:rPr lang="en-IE" sz="1700" b="1" dirty="0" smtClean="0">
                <a:latin typeface="Courier New" pitchFamily="49" charset="0"/>
                <a:cs typeface="Courier New" pitchFamily="49" charset="0"/>
              </a:rPr>
              <a:t>rdf</a:t>
            </a:r>
            <a:r>
              <a:rPr lang="en-IE" sz="1700" b="1" dirty="0">
                <a:latin typeface="Courier New" pitchFamily="49" charset="0"/>
                <a:cs typeface="Courier New" pitchFamily="49" charset="0"/>
              </a:rPr>
              <a:t>:_* </a:t>
            </a:r>
            <a:r>
              <a:rPr lang="en-IE" sz="1700" dirty="0" smtClean="0"/>
              <a:t>					1.42E-2</a:t>
            </a:r>
          </a:p>
          <a:p>
            <a:pPr marL="0" indent="0">
              <a:buNone/>
            </a:pPr>
            <a:r>
              <a:rPr lang="en-IE" sz="1700" dirty="0" smtClean="0"/>
              <a:t>24 	</a:t>
            </a:r>
            <a:r>
              <a:rPr lang="en-IE" sz="1700" b="1" dirty="0" err="1" smtClean="0">
                <a:latin typeface="Courier New" pitchFamily="49" charset="0"/>
                <a:cs typeface="Courier New" pitchFamily="49" charset="0"/>
              </a:rPr>
              <a:t>owl:allValuesFrom</a:t>
            </a:r>
            <a:r>
              <a:rPr lang="en-IE" sz="1700" dirty="0" smtClean="0"/>
              <a:t> 			2.98E-3</a:t>
            </a:r>
          </a:p>
          <a:p>
            <a:pPr marL="0" indent="0">
              <a:buNone/>
            </a:pPr>
            <a:r>
              <a:rPr lang="en-IE" sz="1700" dirty="0" smtClean="0"/>
              <a:t>25 	</a:t>
            </a:r>
            <a:r>
              <a:rPr lang="en-IE" sz="1700" b="1" dirty="0" err="1" smtClean="0">
                <a:latin typeface="Courier New" pitchFamily="49" charset="0"/>
                <a:cs typeface="Courier New" pitchFamily="49" charset="0"/>
              </a:rPr>
              <a:t>owl:minCardinality</a:t>
            </a:r>
            <a:r>
              <a:rPr lang="en-IE" sz="1700" dirty="0" smtClean="0"/>
              <a:t> 			2.43E-3</a:t>
            </a:r>
          </a:p>
          <a:p>
            <a:pPr marL="0" indent="0">
              <a:buNone/>
            </a:pPr>
            <a:r>
              <a:rPr lang="en-IE" sz="1700" dirty="0" smtClean="0"/>
              <a:t>26 	</a:t>
            </a:r>
            <a:r>
              <a:rPr lang="en-IE" sz="1700" b="1" dirty="0" err="1" smtClean="0">
                <a:latin typeface="Courier New" pitchFamily="49" charset="0"/>
                <a:cs typeface="Courier New" pitchFamily="49" charset="0"/>
              </a:rPr>
              <a:t>owl:maxCardinality</a:t>
            </a:r>
            <a:r>
              <a:rPr lang="en-IE" sz="1700" dirty="0" smtClean="0"/>
              <a:t> 			2.14E-3</a:t>
            </a:r>
          </a:p>
          <a:p>
            <a:pPr marL="0" indent="0">
              <a:buNone/>
            </a:pPr>
            <a:r>
              <a:rPr lang="en-IE" sz="1700" dirty="0" smtClean="0"/>
              <a:t>27 	</a:t>
            </a:r>
            <a:r>
              <a:rPr lang="en-IE" sz="1700" b="1" dirty="0" err="1" smtClean="0">
                <a:latin typeface="Courier New" pitchFamily="49" charset="0"/>
                <a:cs typeface="Courier New" pitchFamily="49" charset="0"/>
              </a:rPr>
              <a:t>owl:cardinality</a:t>
            </a:r>
            <a:r>
              <a:rPr lang="en-IE" sz="1700" dirty="0" smtClean="0"/>
              <a:t> 			1.75E-3</a:t>
            </a:r>
          </a:p>
          <a:p>
            <a:pPr marL="0" indent="0">
              <a:buNone/>
            </a:pPr>
            <a:r>
              <a:rPr lang="en-IE" sz="1700" dirty="0" smtClean="0"/>
              <a:t>28 	</a:t>
            </a:r>
            <a:r>
              <a:rPr lang="en-IE" sz="1700" b="1" dirty="0" err="1" smtClean="0">
                <a:latin typeface="Courier New" pitchFamily="49" charset="0"/>
                <a:cs typeface="Courier New" pitchFamily="49" charset="0"/>
              </a:rPr>
              <a:t>owl:oneOf</a:t>
            </a:r>
            <a:r>
              <a:rPr lang="en-IE" sz="17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IE" sz="1700" dirty="0" smtClean="0"/>
              <a:t>				4.13E-4</a:t>
            </a:r>
          </a:p>
          <a:p>
            <a:pPr marL="0" indent="0">
              <a:buNone/>
            </a:pPr>
            <a:r>
              <a:rPr lang="en-IE" sz="1700" dirty="0" smtClean="0"/>
              <a:t>29 	</a:t>
            </a:r>
            <a:r>
              <a:rPr lang="en-IE" sz="1700" b="1" dirty="0" smtClean="0">
                <a:latin typeface="Courier New" pitchFamily="49" charset="0"/>
                <a:cs typeface="Courier New" pitchFamily="49" charset="0"/>
              </a:rPr>
              <a:t>owl:hasValue </a:t>
            </a:r>
            <a:r>
              <a:rPr lang="en-IE" sz="1700" dirty="0" smtClean="0"/>
              <a:t>				3.91E-4</a:t>
            </a:r>
          </a:p>
          <a:p>
            <a:pPr marL="342900" indent="-342900">
              <a:buAutoNum type="arabicPlain" startAt="30"/>
            </a:pPr>
            <a:r>
              <a:rPr lang="en-IE" sz="1700" b="1" dirty="0" smtClean="0">
                <a:latin typeface="Courier New" pitchFamily="49" charset="0"/>
                <a:cs typeface="Courier New" pitchFamily="49" charset="0"/>
              </a:rPr>
              <a:t>    	owl:intersectionOf </a:t>
            </a:r>
            <a:r>
              <a:rPr lang="en-IE" sz="1700" dirty="0" smtClean="0"/>
              <a:t>			3.37E-4</a:t>
            </a:r>
          </a:p>
          <a:p>
            <a:pPr marL="342900" indent="-342900">
              <a:buNone/>
            </a:pPr>
            <a:r>
              <a:rPr lang="en-IE" sz="1700" b="1" dirty="0" smtClean="0">
                <a:latin typeface="Courier New" pitchFamily="49" charset="0"/>
                <a:cs typeface="Courier New" pitchFamily="49" charset="0"/>
              </a:rPr>
              <a:t>31 	</a:t>
            </a:r>
            <a:r>
              <a:rPr lang="en-US" sz="1700" b="1" dirty="0" err="1" smtClean="0">
                <a:latin typeface="Courier New" pitchFamily="49" charset="0"/>
                <a:cs typeface="Courier New" pitchFamily="49" charset="0"/>
              </a:rPr>
              <a:t>owl:NamedIndividual</a:t>
            </a:r>
            <a:r>
              <a:rPr lang="en-IE" sz="1700" dirty="0" smtClean="0"/>
              <a:t>			3.37E-4</a:t>
            </a:r>
          </a:p>
          <a:p>
            <a:pPr marL="342900" indent="-342900">
              <a:buNone/>
            </a:pPr>
            <a:endParaRPr lang="en-IE" sz="1700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228600" y="3200400"/>
            <a:ext cx="6934200" cy="381000"/>
          </a:xfrm>
          <a:prstGeom prst="round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28600" y="5715000"/>
            <a:ext cx="6934200" cy="38100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68895"/>
            <a:ext cx="8229600" cy="1138783"/>
          </a:xfrm>
        </p:spPr>
        <p:txBody>
          <a:bodyPr>
            <a:noAutofit/>
          </a:bodyPr>
          <a:lstStyle/>
          <a:p>
            <a:r>
              <a:rPr lang="en-IE" sz="3200" dirty="0" smtClean="0"/>
              <a:t>Results of ranking (</a:t>
            </a:r>
            <a:r>
              <a:rPr lang="en-IE" sz="3200" u="sng" dirty="0" smtClean="0"/>
              <a:t>see LDOW’12 paper details</a:t>
            </a:r>
            <a:r>
              <a:rPr lang="en-IE" sz="3200" dirty="0" smtClean="0"/>
              <a:t>)</a:t>
            </a:r>
            <a:endParaRPr lang="en-IE" sz="320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19481" y="252798"/>
            <a:ext cx="1091449" cy="365125"/>
          </a:xfrm>
        </p:spPr>
        <p:txBody>
          <a:bodyPr/>
          <a:lstStyle/>
          <a:p>
            <a:fld id="{26439136-F6C2-F248-9BA6-94172D654A3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82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How much OWL is used in Linked Data? </a:t>
            </a:r>
            <a:r>
              <a:rPr lang="en-IE" sz="2800" dirty="0" smtClean="0">
                <a:solidFill>
                  <a:prstClr val="black"/>
                </a:solidFill>
              </a:rPr>
              <a:t>[LDOW’12]</a:t>
            </a:r>
            <a:endParaRPr lang="en-IE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989112"/>
            <a:ext cx="8964488" cy="5110162"/>
          </a:xfrm>
        </p:spPr>
        <p:txBody>
          <a:bodyPr>
            <a:normAutofit/>
          </a:bodyPr>
          <a:lstStyle/>
          <a:p>
            <a:r>
              <a:rPr lang="en-IE" sz="2800" dirty="0" smtClean="0"/>
              <a:t>RDF Schema features amongst the most prominently used</a:t>
            </a:r>
          </a:p>
          <a:p>
            <a:r>
              <a:rPr lang="en-IE" sz="2800" dirty="0" smtClean="0"/>
              <a:t>OWL 2 features not yet used prominently</a:t>
            </a:r>
          </a:p>
          <a:p>
            <a:pPr marL="0" indent="0" algn="r">
              <a:buNone/>
            </a:pPr>
            <a:endParaRPr lang="en-IE" sz="1600" b="1" dirty="0" smtClean="0">
              <a:solidFill>
                <a:srgbClr val="17A200"/>
              </a:solidFill>
            </a:endParaRPr>
          </a:p>
          <a:p>
            <a:pPr marL="0" indent="0" algn="r">
              <a:buNone/>
            </a:pPr>
            <a:r>
              <a:rPr lang="en-IE" sz="2000" b="1" dirty="0" smtClean="0">
                <a:solidFill>
                  <a:srgbClr val="17A200"/>
                </a:solidFill>
              </a:rPr>
              <a:t>RDF</a:t>
            </a:r>
            <a:r>
              <a:rPr lang="en-IE" sz="2000" dirty="0" smtClean="0"/>
              <a:t> | </a:t>
            </a:r>
            <a:r>
              <a:rPr lang="en-IE" sz="2000" b="1" dirty="0" smtClean="0">
                <a:solidFill>
                  <a:srgbClr val="FF0000"/>
                </a:solidFill>
              </a:rPr>
              <a:t>RDFS</a:t>
            </a:r>
            <a:r>
              <a:rPr lang="en-IE" sz="2000" dirty="0" smtClean="0"/>
              <a:t> | </a:t>
            </a:r>
            <a:r>
              <a:rPr lang="en-IE" sz="2000" b="1" dirty="0" smtClean="0">
                <a:solidFill>
                  <a:srgbClr val="0070C0"/>
                </a:solidFill>
              </a:rPr>
              <a:t>OWL</a:t>
            </a:r>
            <a:r>
              <a:rPr lang="en-IE" sz="2000" dirty="0" smtClean="0"/>
              <a:t> | </a:t>
            </a:r>
            <a:r>
              <a:rPr lang="en-IE" sz="2000" b="1" dirty="0" smtClean="0">
                <a:solidFill>
                  <a:srgbClr val="00DEB4"/>
                </a:solidFill>
              </a:rPr>
              <a:t>OWL 2</a:t>
            </a:r>
          </a:p>
          <a:p>
            <a:pPr marL="0" indent="0">
              <a:buNone/>
            </a:pPr>
            <a:endParaRPr lang="en-IE" sz="2800" b="1" dirty="0" smtClean="0">
              <a:solidFill>
                <a:srgbClr val="00DEB4"/>
              </a:solidFill>
            </a:endParaRPr>
          </a:p>
          <a:p>
            <a:pPr lvl="1"/>
            <a:endParaRPr lang="en-IE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607" y="3026544"/>
            <a:ext cx="867419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 rot="16200000">
            <a:off x="-268547" y="3676511"/>
            <a:ext cx="1003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IE" dirty="0" smtClean="0"/>
              <a:t>log-scale</a:t>
            </a:r>
            <a:endParaRPr lang="en-IE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19481" y="252798"/>
            <a:ext cx="1091449" cy="365125"/>
          </a:xfrm>
        </p:spPr>
        <p:txBody>
          <a:bodyPr/>
          <a:lstStyle/>
          <a:p>
            <a:fld id="{26439136-F6C2-F248-9BA6-94172D654A3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75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Main insight:</a:t>
            </a:r>
            <a:endParaRPr lang="en-IE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989112"/>
            <a:ext cx="8964488" cy="5110162"/>
          </a:xfrm>
        </p:spPr>
        <p:txBody>
          <a:bodyPr>
            <a:normAutofit/>
          </a:bodyPr>
          <a:lstStyle/>
          <a:p>
            <a:r>
              <a:rPr lang="en-IE" sz="2800" dirty="0" smtClean="0"/>
              <a:t>RDF Schema features amongst the most prominently used</a:t>
            </a:r>
          </a:p>
          <a:p>
            <a:r>
              <a:rPr lang="en-IE" sz="2800" dirty="0" smtClean="0"/>
              <a:t>OWL 2 features not yet used prominently</a:t>
            </a:r>
          </a:p>
          <a:p>
            <a:r>
              <a:rPr lang="en-IE" sz="2800" dirty="0" smtClean="0">
                <a:solidFill>
                  <a:srgbClr val="0000FF"/>
                </a:solidFill>
              </a:rPr>
              <a:t>Most </a:t>
            </a:r>
            <a:r>
              <a:rPr lang="en-IE" sz="2800" i="1" dirty="0" smtClean="0">
                <a:solidFill>
                  <a:srgbClr val="0000FF"/>
                </a:solidFill>
              </a:rPr>
              <a:t>used</a:t>
            </a:r>
            <a:r>
              <a:rPr lang="en-IE" sz="2800" dirty="0" smtClean="0">
                <a:solidFill>
                  <a:srgbClr val="0000FF"/>
                </a:solidFill>
              </a:rPr>
              <a:t> features can be implemented efficiently using </a:t>
            </a:r>
            <a:r>
              <a:rPr lang="en-IE" sz="2800" b="1" dirty="0" smtClean="0">
                <a:solidFill>
                  <a:srgbClr val="0000FF"/>
                </a:solidFill>
              </a:rPr>
              <a:t>parallelizable, rule-based inference</a:t>
            </a:r>
            <a:r>
              <a:rPr lang="en-IE" sz="2800" dirty="0" smtClean="0">
                <a:solidFill>
                  <a:srgbClr val="0000FF"/>
                </a:solidFill>
              </a:rPr>
              <a:t>. </a:t>
            </a:r>
            <a:r>
              <a:rPr lang="en-US" sz="2800" dirty="0" smtClean="0"/>
              <a:t>[IJSWIS’09]</a:t>
            </a:r>
            <a:endParaRPr lang="en-IE" sz="2800" dirty="0" smtClean="0">
              <a:solidFill>
                <a:srgbClr val="0000FF"/>
              </a:solidFill>
            </a:endParaRPr>
          </a:p>
          <a:p>
            <a:pPr lvl="1"/>
            <a:endParaRPr lang="en-IE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552" y="3051951"/>
            <a:ext cx="8669878" cy="317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 rot="16200000">
            <a:off x="-268547" y="3676511"/>
            <a:ext cx="1003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IE" dirty="0" smtClean="0"/>
              <a:t>log-scale</a:t>
            </a:r>
            <a:endParaRPr lang="en-IE" dirty="0"/>
          </a:p>
        </p:txBody>
      </p:sp>
      <p:pic>
        <p:nvPicPr>
          <p:cNvPr id="9" name="Picture 8" descr="Screen Shot 2013-01-25 at 12.48.1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30" y="2990991"/>
            <a:ext cx="8714780" cy="3300343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19481" y="252798"/>
            <a:ext cx="1091449" cy="365125"/>
          </a:xfrm>
        </p:spPr>
        <p:txBody>
          <a:bodyPr/>
          <a:lstStyle/>
          <a:p>
            <a:fld id="{26439136-F6C2-F248-9BA6-94172D654A3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75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Disclaimer:  this is not the panel you were looking for</a:t>
            </a:r>
            <a:endParaRPr lang="en-US" sz="2800" dirty="0"/>
          </a:p>
        </p:txBody>
      </p:sp>
      <p:pic>
        <p:nvPicPr>
          <p:cNvPr id="6" name="Content Placeholder 5" descr="Screen Shot 2013-05-26 at 22.50.13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86078" y="1081433"/>
            <a:ext cx="5393619" cy="1607236"/>
          </a:xfrm>
          <a:ln>
            <a:solidFill>
              <a:schemeClr val="accent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136-F6C2-F248-9BA6-94172D654A3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7927" y="2898775"/>
            <a:ext cx="87630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Will try to touch upon the following questions:	</a:t>
            </a:r>
          </a:p>
          <a:p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 Which parts of OWL are used within Linked Data?</a:t>
            </a:r>
          </a:p>
          <a:p>
            <a:pPr lvl="1">
              <a:buFontTx/>
              <a:buChar char="-"/>
            </a:pPr>
            <a:r>
              <a:rPr lang="en-US" dirty="0" smtClean="0"/>
              <a:t> Which parts of OWL2 could be useful for Linked Data ?</a:t>
            </a:r>
          </a:p>
          <a:p>
            <a:pPr lvl="1">
              <a:buFontTx/>
              <a:buChar char="-"/>
            </a:pPr>
            <a:r>
              <a:rPr lang="en-US" dirty="0" smtClean="0"/>
              <a:t> Which reasoning techniques can be applied to handle the scale, </a:t>
            </a:r>
          </a:p>
          <a:p>
            <a:pPr lvl="1"/>
            <a:r>
              <a:rPr lang="en-US" dirty="0" smtClean="0"/>
              <a:t>   messiness, and dynamicity of Linked Data?</a:t>
            </a:r>
          </a:p>
          <a:p>
            <a:pPr lvl="1">
              <a:buFontTx/>
              <a:buChar char="-"/>
            </a:pPr>
            <a:r>
              <a:rPr lang="en-US" dirty="0" smtClean="0"/>
              <a:t>Which reasoning beyond RDFS and OWL is necessary for Linked Data?</a:t>
            </a:r>
          </a:p>
          <a:p>
            <a:r>
              <a:rPr lang="en-US" dirty="0" smtClean="0"/>
              <a:t>I don’t have complete solutions to all these questions, but some on how OWL can be applied to Linked Data collected over the past view years.</a:t>
            </a:r>
          </a:p>
          <a:p>
            <a:endParaRPr lang="en-US" dirty="0" smtClean="0"/>
          </a:p>
          <a:p>
            <a:r>
              <a:rPr lang="en-US" dirty="0" smtClean="0"/>
              <a:t>Special thanks to my co-authors: </a:t>
            </a:r>
            <a:r>
              <a:rPr lang="en-US" b="1" dirty="0" smtClean="0"/>
              <a:t>Aidan Hogan, </a:t>
            </a:r>
            <a:r>
              <a:rPr lang="en-US" b="1" dirty="0" err="1" smtClean="0"/>
              <a:t>Jürgen</a:t>
            </a:r>
            <a:r>
              <a:rPr lang="en-US" b="1" dirty="0" smtClean="0"/>
              <a:t> </a:t>
            </a:r>
            <a:r>
              <a:rPr lang="en-US" b="1" dirty="0" err="1" smtClean="0"/>
              <a:t>Umbrich</a:t>
            </a:r>
            <a:r>
              <a:rPr lang="en-US" b="1" dirty="0" smtClean="0"/>
              <a:t>, Stefan </a:t>
            </a:r>
            <a:r>
              <a:rPr lang="en-US" b="1" dirty="0" err="1" smtClean="0"/>
              <a:t>Bischof</a:t>
            </a:r>
            <a:r>
              <a:rPr lang="en-US" b="1" dirty="0" smtClean="0"/>
              <a:t>, Andreas Harth</a:t>
            </a:r>
            <a:r>
              <a:rPr lang="en-US" b="1" smtClean="0"/>
              <a:t>,</a:t>
            </a:r>
            <a:r>
              <a:rPr lang="en-US" b="1" smtClean="0"/>
              <a:t> Birte</a:t>
            </a:r>
            <a:r>
              <a:rPr lang="en-US" b="1" dirty="0" smtClean="0"/>
              <a:t> </a:t>
            </a:r>
            <a:r>
              <a:rPr lang="en-US" b="1" dirty="0" err="1" smtClean="0"/>
              <a:t>Glimm</a:t>
            </a:r>
            <a:r>
              <a:rPr lang="en-US" b="1" dirty="0" smtClean="0"/>
              <a:t>, Markus </a:t>
            </a:r>
            <a:r>
              <a:rPr lang="en-US" b="1" dirty="0" err="1" smtClean="0"/>
              <a:t>Krötzsch</a:t>
            </a:r>
            <a:r>
              <a:rPr lang="en-US" dirty="0" smtClean="0"/>
              <a:t>, etc.</a:t>
            </a:r>
            <a:endParaRPr lang="en-US" dirty="0"/>
          </a:p>
        </p:txBody>
      </p:sp>
      <p:pic>
        <p:nvPicPr>
          <p:cNvPr id="7" name="Picture 60" descr="Siemens_petrol_RGB_for 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649621" y="6276847"/>
            <a:ext cx="15049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9697" y="6126118"/>
            <a:ext cx="1407103" cy="450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4406900"/>
            <a:ext cx="8568952" cy="1362075"/>
          </a:xfrm>
        </p:spPr>
        <p:txBody>
          <a:bodyPr/>
          <a:lstStyle/>
          <a:p>
            <a:r>
              <a:rPr lang="en-IE" sz="3600" b="0" cap="none" dirty="0" smtClean="0">
                <a:ea typeface="+mn-ea"/>
                <a:cs typeface="Calibri"/>
              </a:rPr>
              <a:t>Intuition: </a:t>
            </a:r>
            <a:r>
              <a:rPr lang="en-IE" sz="3600" dirty="0" smtClean="0"/>
              <a:t>MAYBE LINKED DATA only NEEDS a </a:t>
            </a:r>
            <a:r>
              <a:rPr lang="en-IE" sz="2400" dirty="0" smtClean="0"/>
              <a:t>LITTLE</a:t>
            </a:r>
            <a:r>
              <a:rPr lang="en-IE" sz="3600" dirty="0" smtClean="0"/>
              <a:t> OWL…</a:t>
            </a:r>
            <a:endParaRPr lang="en-IE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55576" y="4509120"/>
            <a:ext cx="7772400" cy="1500187"/>
          </a:xfrm>
        </p:spPr>
        <p:txBody>
          <a:bodyPr/>
          <a:lstStyle/>
          <a:p>
            <a:r>
              <a:rPr lang="en-IE" b="1" dirty="0" smtClean="0"/>
              <a:t>(…for now)</a:t>
            </a:r>
            <a:r>
              <a:rPr lang="en-IE" dirty="0" smtClean="0">
                <a:cs typeface="Calibri"/>
              </a:rPr>
              <a:t> </a:t>
            </a:r>
            <a:r>
              <a:rPr lang="en-IE" b="1" dirty="0" smtClean="0"/>
              <a:t>										[Hendler, ‘98]</a:t>
            </a:r>
            <a:endParaRPr lang="en-IE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5227104" y="1338745"/>
            <a:ext cx="2763364" cy="1900810"/>
            <a:chOff x="5227104" y="1338745"/>
            <a:chExt cx="2763364" cy="1900810"/>
          </a:xfrm>
        </p:grpSpPr>
        <p:pic>
          <p:nvPicPr>
            <p:cNvPr id="2088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1338745"/>
              <a:ext cx="1186220" cy="1900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5" descr="http://mrclearningzone.wikispaces.com/file/view/working-gears-and-cogs.gif/152006391/62x36/working-gears-and-cogs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7104" y="1556792"/>
              <a:ext cx="1530693" cy="1032669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27" descr="lod-datasets_2010-09-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819557"/>
            <a:ext cx="4515492" cy="293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19481" y="252798"/>
            <a:ext cx="1091449" cy="365125"/>
          </a:xfrm>
        </p:spPr>
        <p:txBody>
          <a:bodyPr/>
          <a:lstStyle/>
          <a:p>
            <a:fld id="{26439136-F6C2-F248-9BA6-94172D654A3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044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How much OWL is used in Linked Data? </a:t>
            </a:r>
            <a:r>
              <a:rPr lang="en-IE" sz="2800" dirty="0" smtClean="0">
                <a:solidFill>
                  <a:prstClr val="black"/>
                </a:solidFill>
              </a:rPr>
              <a:t>[LDOW’12]</a:t>
            </a:r>
            <a:endParaRPr lang="en-IE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989112"/>
            <a:ext cx="8964488" cy="5110162"/>
          </a:xfrm>
        </p:spPr>
        <p:txBody>
          <a:bodyPr>
            <a:normAutofit/>
          </a:bodyPr>
          <a:lstStyle/>
          <a:p>
            <a:r>
              <a:rPr lang="en-IE" sz="2800" dirty="0" smtClean="0"/>
              <a:t>RDF Schema features amongst the most prominently used</a:t>
            </a:r>
          </a:p>
          <a:p>
            <a:r>
              <a:rPr lang="en-IE" sz="2800" dirty="0" smtClean="0"/>
              <a:t>OWL 2 features not yet used prominently</a:t>
            </a:r>
          </a:p>
          <a:p>
            <a:endParaRPr lang="en-IE" sz="2800" dirty="0" smtClean="0"/>
          </a:p>
          <a:p>
            <a:endParaRPr lang="en-IE" sz="2800" dirty="0" smtClean="0"/>
          </a:p>
          <a:p>
            <a:pPr>
              <a:buNone/>
            </a:pPr>
            <a:r>
              <a:rPr lang="en-IE" sz="2800" dirty="0" smtClean="0"/>
              <a:t>In all fairness: </a:t>
            </a:r>
          </a:p>
          <a:p>
            <a:pPr>
              <a:buNone/>
            </a:pPr>
            <a:r>
              <a:rPr lang="en-IE" sz="2800" dirty="0" smtClean="0"/>
              <a:t>	This is only a snapshot…</a:t>
            </a:r>
          </a:p>
          <a:p>
            <a:pPr>
              <a:buNone/>
            </a:pPr>
            <a:r>
              <a:rPr lang="en-IE" sz="2800" dirty="0" smtClean="0"/>
              <a:t>	… some OWL2 features could be quite useful to enrich current Linked Data vocabularies, see also [RR’09]</a:t>
            </a:r>
          </a:p>
          <a:p>
            <a:pPr marL="0" indent="0">
              <a:buNone/>
            </a:pPr>
            <a:endParaRPr lang="en-IE" sz="2800" b="1" dirty="0" smtClean="0">
              <a:solidFill>
                <a:srgbClr val="00DEB4"/>
              </a:solidFill>
            </a:endParaRPr>
          </a:p>
          <a:p>
            <a:pPr lvl="1"/>
            <a:endParaRPr lang="en-IE" sz="24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19481" y="252798"/>
            <a:ext cx="1091449" cy="365125"/>
          </a:xfrm>
        </p:spPr>
        <p:txBody>
          <a:bodyPr/>
          <a:lstStyle/>
          <a:p>
            <a:fld id="{26439136-F6C2-F248-9BA6-94172D654A3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75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5075"/>
            <a:ext cx="8229600" cy="1138783"/>
          </a:xfrm>
        </p:spPr>
        <p:txBody>
          <a:bodyPr>
            <a:noAutofit/>
          </a:bodyPr>
          <a:lstStyle/>
          <a:p>
            <a:r>
              <a:rPr lang="en-US" sz="2800" dirty="0" smtClean="0"/>
              <a:t>We presented this 3 years ago at ESWC… still only little OWL2 adoption in LOD </a:t>
            </a:r>
            <a:r>
              <a:rPr lang="en-US" sz="2800" dirty="0" err="1" smtClean="0"/>
              <a:t>vocabs</a:t>
            </a:r>
            <a:r>
              <a:rPr lang="en-US" sz="2800" dirty="0" smtClean="0"/>
              <a:t> since then…</a:t>
            </a:r>
            <a:endParaRPr lang="en-US" sz="2800" dirty="0"/>
          </a:p>
        </p:txBody>
      </p:sp>
      <p:pic>
        <p:nvPicPr>
          <p:cNvPr id="6" name="Content Placeholder 5" descr="Screen Shot 2013-05-26 at 23.32.48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7771" r="-17771"/>
          <a:stretch>
            <a:fillRect/>
          </a:stretch>
        </p:blipFill>
        <p:spPr>
          <a:xfrm>
            <a:off x="-219363" y="1023708"/>
            <a:ext cx="9627747" cy="529489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136-F6C2-F248-9BA6-94172D654A31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Examples…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2313" y="2851737"/>
            <a:ext cx="742394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rIns="0">
            <a:spAutoFit/>
          </a:bodyPr>
          <a:lstStyle/>
          <a:p>
            <a:pPr lvl="1">
              <a:buNone/>
            </a:pPr>
            <a:r>
              <a:rPr lang="en-US" sz="1600" b="1" dirty="0" smtClean="0">
                <a:latin typeface="Arial"/>
                <a:cs typeface="Arial"/>
              </a:rPr>
              <a:t>Corollary2:  </a:t>
            </a:r>
            <a:r>
              <a:rPr lang="en-US" sz="1600" dirty="0" smtClean="0">
                <a:latin typeface="Arial"/>
                <a:cs typeface="Arial"/>
              </a:rPr>
              <a:t>	… publishers still manage to make mistakes.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819481" y="252798"/>
            <a:ext cx="1091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39136-F6C2-F248-9BA6-94172D654A31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ea typeface="ＭＳ Ｐゴシック" pitchFamily="-105" charset="-128"/>
                <a:cs typeface="ＭＳ Ｐゴシック" pitchFamily="-105" charset="-128"/>
              </a:rPr>
              <a:t>Inconsistencies/wrong inferences on Web Data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76200" y="1268413"/>
            <a:ext cx="8763000" cy="4675187"/>
          </a:xfrm>
        </p:spPr>
        <p:txBody>
          <a:bodyPr/>
          <a:lstStyle/>
          <a:p>
            <a:pPr>
              <a:buFont typeface="Wingdings" pitchFamily="-105" charset="2"/>
              <a:buNone/>
            </a:pP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4 main conjectures for possible reasons:</a:t>
            </a:r>
          </a:p>
          <a:p>
            <a:pPr>
              <a:buNone/>
            </a:pPr>
            <a:endParaRPr lang="en-US" sz="2800" dirty="0" smtClean="0">
              <a:ea typeface="ＭＳ Ｐゴシック" pitchFamily="-105" charset="-128"/>
              <a:cs typeface="ＭＳ Ｐゴシック" pitchFamily="-105" charset="-128"/>
            </a:endParaRPr>
          </a:p>
          <a:p>
            <a:pPr lvl="1"/>
            <a:r>
              <a:rPr lang="en-US" sz="2400" dirty="0" smtClean="0"/>
              <a:t>Publishers deliberately publish spoilt data (“SPAM”)</a:t>
            </a:r>
          </a:p>
          <a:p>
            <a:pPr lvl="1"/>
            <a:r>
              <a:rPr lang="en-US" sz="2400" dirty="0" smtClean="0"/>
              <a:t>Opinions differ</a:t>
            </a:r>
          </a:p>
          <a:p>
            <a:pPr lvl="1"/>
            <a:r>
              <a:rPr lang="en-US" sz="2400" dirty="0" smtClean="0"/>
              <a:t>“URI-sense” ambiguities</a:t>
            </a:r>
          </a:p>
          <a:p>
            <a:pPr lvl="1"/>
            <a:r>
              <a:rPr lang="en-US" sz="2400" b="1" dirty="0" smtClean="0"/>
              <a:t>Accidently </a:t>
            </a:r>
            <a:r>
              <a:rPr lang="en-US" sz="2400" dirty="0" smtClean="0"/>
              <a:t>wrong/inconsistent</a:t>
            </a:r>
          </a:p>
          <a:p>
            <a:pPr lvl="1"/>
            <a:endParaRPr lang="en-US" dirty="0" smtClean="0"/>
          </a:p>
          <a:p>
            <a:pPr lvl="1"/>
            <a:endParaRPr lang="en-US" b="1" dirty="0" smtClean="0"/>
          </a:p>
        </p:txBody>
      </p:sp>
      <p:sp>
        <p:nvSpPr>
          <p:cNvPr id="46085" name="Down Arrow 7"/>
          <p:cNvSpPr>
            <a:spLocks noChangeArrowheads="1"/>
          </p:cNvSpPr>
          <p:nvPr/>
        </p:nvSpPr>
        <p:spPr bwMode="auto">
          <a:xfrm>
            <a:off x="8030573" y="2590800"/>
            <a:ext cx="228600" cy="1219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086" name="TextBox 8"/>
          <p:cNvSpPr txBox="1">
            <a:spLocks noChangeArrowheads="1"/>
          </p:cNvSpPr>
          <p:nvPr/>
        </p:nvSpPr>
        <p:spPr bwMode="auto">
          <a:xfrm>
            <a:off x="7310138" y="2209800"/>
            <a:ext cx="16605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Least </a:t>
            </a:r>
            <a:r>
              <a:rPr lang="en-US" dirty="0" smtClean="0">
                <a:solidFill>
                  <a:srgbClr val="000000"/>
                </a:solidFill>
              </a:rPr>
              <a:t>common?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087" name="TextBox 9"/>
          <p:cNvSpPr txBox="1">
            <a:spLocks noChangeArrowheads="1"/>
          </p:cNvSpPr>
          <p:nvPr/>
        </p:nvSpPr>
        <p:spPr bwMode="auto">
          <a:xfrm>
            <a:off x="7321683" y="3886200"/>
            <a:ext cx="16571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Most </a:t>
            </a:r>
            <a:r>
              <a:rPr lang="en-US" dirty="0" smtClean="0">
                <a:solidFill>
                  <a:srgbClr val="000000"/>
                </a:solidFill>
              </a:rPr>
              <a:t>common?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19481" y="252798"/>
            <a:ext cx="1091449" cy="365125"/>
          </a:xfrm>
        </p:spPr>
        <p:txBody>
          <a:bodyPr/>
          <a:lstStyle/>
          <a:p>
            <a:fld id="{26439136-F6C2-F248-9BA6-94172D654A31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458200" cy="838200"/>
          </a:xfrm>
        </p:spPr>
        <p:txBody>
          <a:bodyPr/>
          <a:lstStyle/>
          <a:p>
            <a:pPr marL="24161750" indent="-24161750"/>
            <a:r>
              <a:rPr lang="en-US" sz="2400" smtClean="0">
                <a:ea typeface="ＭＳ Ｐゴシック" pitchFamily="-105" charset="-128"/>
                <a:cs typeface="ＭＳ Ｐゴシック" pitchFamily="-105" charset="-128"/>
              </a:rPr>
              <a:t>Publishers deliberately publish spoilt data (“SPAM”)</a:t>
            </a:r>
            <a:br>
              <a:rPr lang="en-US" sz="2400" smtClean="0">
                <a:ea typeface="ＭＳ Ｐゴシック" pitchFamily="-105" charset="-128"/>
                <a:cs typeface="ＭＳ Ｐゴシック" pitchFamily="-105" charset="-128"/>
              </a:rPr>
            </a:br>
            <a:endParaRPr lang="en-US" sz="240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Examples:</a:t>
            </a:r>
          </a:p>
          <a:p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owl:differentFrom</a:t>
            </a:r>
            <a:r>
              <a:rPr lang="en-US" dirty="0" smtClean="0"/>
              <a:t>  a .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foaf:knows</a:t>
            </a:r>
            <a:r>
              <a:rPr lang="en-US" dirty="0" smtClean="0"/>
              <a:t> </a:t>
            </a:r>
            <a:r>
              <a:rPr lang="en-US" dirty="0" err="1" smtClean="0"/>
              <a:t>rdfs:subPropertyOf</a:t>
            </a:r>
            <a:r>
              <a:rPr lang="en-US" dirty="0" smtClean="0"/>
              <a:t> </a:t>
            </a:r>
            <a:r>
              <a:rPr lang="en-US" dirty="0" err="1" smtClean="0"/>
              <a:t>owl:sameAs</a:t>
            </a:r>
            <a:r>
              <a:rPr lang="en-US" dirty="0" smtClean="0"/>
              <a:t> .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http://www.polleres.net/nasty.rdf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Can occur for “</a:t>
            </a:r>
            <a:r>
              <a:rPr lang="en-US" dirty="0" err="1" smtClean="0">
                <a:ea typeface="ＭＳ Ｐゴシック" pitchFamily="-105" charset="-128"/>
                <a:cs typeface="ＭＳ Ｐゴシック" pitchFamily="-105" charset="-128"/>
              </a:rPr>
              <a:t>testdata</a:t>
            </a: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” being published, deliberate SPAM might become an issue, as the SW grows!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19481" y="252798"/>
            <a:ext cx="1091449" cy="365125"/>
          </a:xfrm>
        </p:spPr>
        <p:txBody>
          <a:bodyPr/>
          <a:lstStyle/>
          <a:p>
            <a:fld id="{26439136-F6C2-F248-9BA6-94172D654A31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4161750" indent="-24161750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Opinions differ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763000" cy="4675188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ea typeface="ＭＳ Ｐゴシック" pitchFamily="-105" charset="-128"/>
                <a:cs typeface="ＭＳ Ｐゴシック" pitchFamily="-105" charset="-128"/>
              </a:rPr>
              <a:t>Fictitous</a:t>
            </a: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 Example Ontology:</a:t>
            </a:r>
          </a:p>
          <a:p>
            <a:pPr>
              <a:buFont typeface="Wingdings" pitchFamily="-105" charset="2"/>
              <a:buNone/>
            </a:pPr>
            <a:r>
              <a:rPr lang="en-US" sz="1400" b="1" dirty="0" err="1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Originofthings.example.org</a:t>
            </a:r>
            <a:r>
              <a:rPr lang="en-US" sz="1400" dirty="0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:</a:t>
            </a:r>
          </a:p>
          <a:p>
            <a:pPr>
              <a:buFont typeface="Wingdings" pitchFamily="-105" charset="2"/>
              <a:buNone/>
            </a:pPr>
            <a:r>
              <a:rPr lang="en-US" sz="1400" dirty="0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		o1:surpremePower </a:t>
            </a:r>
            <a:r>
              <a:rPr lang="en-US" sz="1400" dirty="0" err="1" smtClean="0">
                <a:solidFill>
                  <a:srgbClr val="FF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owl:disjointWith</a:t>
            </a:r>
            <a:r>
              <a:rPr lang="en-US" sz="1400" dirty="0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 o1:naturalPhenomenom.</a:t>
            </a:r>
          </a:p>
          <a:p>
            <a:pPr>
              <a:buFont typeface="Wingdings" pitchFamily="-105" charset="2"/>
              <a:buNone/>
            </a:pPr>
            <a:r>
              <a:rPr lang="en-US" sz="1400" dirty="0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		o1:originsFrom </a:t>
            </a:r>
            <a:r>
              <a:rPr lang="en-US" sz="1400" dirty="0" err="1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rdf:type</a:t>
            </a:r>
            <a:r>
              <a:rPr lang="en-US" sz="1400" dirty="0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owl:functionalProperty</a:t>
            </a:r>
            <a:r>
              <a:rPr lang="en-US" sz="1400" dirty="0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.</a:t>
            </a:r>
          </a:p>
          <a:p>
            <a:pPr>
              <a:buFont typeface="Wingdings" pitchFamily="-105" charset="2"/>
              <a:buNone/>
            </a:pPr>
            <a:r>
              <a:rPr lang="en-US" sz="1400" dirty="0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 	 o1:god </a:t>
            </a:r>
            <a:r>
              <a:rPr lang="en-US" sz="1400" dirty="0" err="1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rdf:type</a:t>
            </a:r>
            <a:r>
              <a:rPr lang="en-US" sz="1400" dirty="0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 o1:surpremePower.</a:t>
            </a:r>
          </a:p>
          <a:p>
            <a:pPr>
              <a:buFont typeface="Wingdings" pitchFamily="-105" charset="2"/>
              <a:buNone/>
            </a:pPr>
            <a:r>
              <a:rPr lang="en-US" sz="1400" dirty="0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		o1:evolution </a:t>
            </a:r>
            <a:r>
              <a:rPr lang="en-US" sz="1400" dirty="0" err="1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rdf:type</a:t>
            </a:r>
            <a:r>
              <a:rPr lang="en-US" sz="1400" dirty="0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 o1:naturalPhenomenom.</a:t>
            </a:r>
          </a:p>
          <a:p>
            <a:pPr>
              <a:buFont typeface="Wingdings" pitchFamily="-105" charset="2"/>
              <a:buNone/>
            </a:pPr>
            <a:r>
              <a:rPr lang="en-US" sz="1400" dirty="0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	</a:t>
            </a:r>
          </a:p>
          <a:p>
            <a:pPr>
              <a:buFont typeface="Wingdings" pitchFamily="-105" charset="2"/>
              <a:buNone/>
            </a:pPr>
            <a:r>
              <a:rPr lang="en-US" sz="1400" b="1" dirty="0" err="1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darwin.example.org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:</a:t>
            </a:r>
          </a:p>
          <a:p>
            <a:pPr>
              <a:buFont typeface="Wingdings" pitchFamily="-105" charset="2"/>
              <a:buNone/>
            </a:pPr>
            <a:r>
              <a:rPr lang="en-US" sz="1400" dirty="0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    </a:t>
            </a:r>
            <a:r>
              <a:rPr lang="en-US" sz="1400" dirty="0" err="1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ex:mankind</a:t>
            </a:r>
            <a:r>
              <a:rPr lang="en-US" sz="1400" dirty="0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 o1:originsFrom o1:evolution .</a:t>
            </a:r>
          </a:p>
          <a:p>
            <a:pPr>
              <a:buFont typeface="Wingdings" pitchFamily="-105" charset="2"/>
              <a:buNone/>
            </a:pPr>
            <a:endParaRPr lang="en-US" sz="1400" dirty="0" smtClean="0">
              <a:solidFill>
                <a:srgbClr val="000000"/>
              </a:solidFill>
              <a:latin typeface="Courier New" pitchFamily="-105" charset="0"/>
              <a:ea typeface="Courier New" pitchFamily="-105" charset="0"/>
              <a:cs typeface="Courier New" pitchFamily="-105" charset="0"/>
            </a:endParaRPr>
          </a:p>
          <a:p>
            <a:pPr>
              <a:buFont typeface="Wingdings" pitchFamily="-105" charset="2"/>
              <a:buNone/>
            </a:pPr>
            <a:endParaRPr lang="en-US" sz="1400" dirty="0" smtClean="0">
              <a:solidFill>
                <a:srgbClr val="000000"/>
              </a:solidFill>
              <a:latin typeface="Courier New" pitchFamily="-105" charset="0"/>
              <a:ea typeface="Courier New" pitchFamily="-105" charset="0"/>
              <a:cs typeface="Courier New" pitchFamily="-105" charset="0"/>
            </a:endParaRPr>
          </a:p>
          <a:p>
            <a:pPr>
              <a:buFont typeface="Wingdings" pitchFamily="-105" charset="2"/>
              <a:buNone/>
            </a:pPr>
            <a:r>
              <a:rPr lang="en-US" sz="1400" b="1" dirty="0" err="1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creationism.example.org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:</a:t>
            </a:r>
          </a:p>
          <a:p>
            <a:pPr>
              <a:buFont typeface="Wingdings" pitchFamily="-105" charset="2"/>
              <a:buNone/>
            </a:pPr>
            <a:r>
              <a:rPr lang="en-US" sz="1400" dirty="0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    </a:t>
            </a:r>
            <a:r>
              <a:rPr lang="en-US" sz="1400" dirty="0" err="1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ex:mankind</a:t>
            </a:r>
            <a:r>
              <a:rPr lang="en-US" sz="1400" dirty="0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 o1:originsFrom o1:god</a:t>
            </a:r>
          </a:p>
          <a:p>
            <a:pPr>
              <a:buFont typeface="Wingdings" pitchFamily="-105" charset="2"/>
              <a:buNone/>
            </a:pPr>
            <a:endParaRPr lang="en-US" sz="1400" b="1" dirty="0" smtClean="0">
              <a:solidFill>
                <a:srgbClr val="000000"/>
              </a:solidFill>
              <a:latin typeface="Courier New" pitchFamily="-105" charset="0"/>
              <a:ea typeface="Courier New" pitchFamily="-105" charset="0"/>
              <a:cs typeface="Courier New" pitchFamily="-105" charset="0"/>
            </a:endParaRPr>
          </a:p>
          <a:p>
            <a:pPr>
              <a:buFont typeface="Wingdings" pitchFamily="-105" charset="2"/>
              <a:buNone/>
            </a:pPr>
            <a:r>
              <a:rPr lang="en-US" sz="1400" b="1" dirty="0" err="1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FlyingSpaghettimonster.org</a:t>
            </a:r>
            <a:endParaRPr lang="en-US" sz="1400" b="1" dirty="0" smtClean="0">
              <a:solidFill>
                <a:srgbClr val="000000"/>
              </a:solidFill>
              <a:latin typeface="Courier New" pitchFamily="-105" charset="0"/>
              <a:ea typeface="Courier New" pitchFamily="-105" charset="0"/>
              <a:cs typeface="Courier New" pitchFamily="-105" charset="0"/>
            </a:endParaRPr>
          </a:p>
          <a:p>
            <a:pPr>
              <a:buFont typeface="Wingdings" pitchFamily="-105" charset="2"/>
              <a:buNone/>
            </a:pPr>
            <a:r>
              <a:rPr lang="en-US" sz="1400" dirty="0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fsm:theSpaghettiMonster</a:t>
            </a:r>
            <a:r>
              <a:rPr lang="en-US" sz="1400" dirty="0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rdf:type</a:t>
            </a:r>
            <a:r>
              <a:rPr lang="en-US" sz="1400" dirty="0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surpremePower</a:t>
            </a:r>
            <a:r>
              <a:rPr lang="en-US" sz="1400" dirty="0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.</a:t>
            </a:r>
          </a:p>
          <a:p>
            <a:pPr>
              <a:buFont typeface="Wingdings" pitchFamily="-105" charset="2"/>
              <a:buNone/>
            </a:pPr>
            <a:r>
              <a:rPr lang="en-US" sz="1400" dirty="0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ex:mankind</a:t>
            </a:r>
            <a:r>
              <a:rPr lang="en-US" sz="1400" dirty="0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 o1:originsFrom </a:t>
            </a:r>
            <a:r>
              <a:rPr lang="en-US" sz="1400" dirty="0" err="1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fsm:theSpaghettiMonster</a:t>
            </a:r>
            <a:r>
              <a:rPr lang="en-US" sz="1400" dirty="0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.</a:t>
            </a:r>
          </a:p>
        </p:txBody>
      </p:sp>
      <p:pic>
        <p:nvPicPr>
          <p:cNvPr id="5" name="Picture 4" descr="Picture 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3048000"/>
            <a:ext cx="1803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icture 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5105400"/>
            <a:ext cx="201771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icture 6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962400"/>
            <a:ext cx="1516063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“URI-sense” ambiguities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-105" charset="2"/>
              <a:buNone/>
            </a:pPr>
            <a:r>
              <a:rPr lang="en-US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&lt;http://www.polleres.net&gt;</a:t>
            </a:r>
          </a:p>
          <a:p>
            <a:pPr>
              <a:buFont typeface="Wingdings" pitchFamily="-105" charset="2"/>
              <a:buNone/>
            </a:pPr>
            <a:r>
              <a:rPr lang="en-US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    foaf:knows &lt;http://apassant.net&gt;</a:t>
            </a:r>
          </a:p>
          <a:p>
            <a:pPr>
              <a:buFont typeface="Wingdings" pitchFamily="-105" charset="2"/>
              <a:buNone/>
            </a:pPr>
            <a:endParaRPr lang="en-US" smtClean="0">
              <a:solidFill>
                <a:srgbClr val="000000"/>
              </a:solidFill>
              <a:latin typeface="Courier New" pitchFamily="-105" charset="0"/>
              <a:ea typeface="Courier New" pitchFamily="-105" charset="0"/>
              <a:cs typeface="Courier New" pitchFamily="-105" charset="0"/>
            </a:endParaRPr>
          </a:p>
          <a:p>
            <a:pPr>
              <a:buFont typeface="Wingdings" pitchFamily="-105" charset="2"/>
              <a:buNone/>
            </a:pPr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	i.e., why do I have to use a different URI for myself and my homepage?</a:t>
            </a:r>
          </a:p>
          <a:p>
            <a:pPr>
              <a:buFont typeface="Wingdings" pitchFamily="-105" charset="2"/>
              <a:buNone/>
            </a:pPr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  <a:p>
            <a:pPr>
              <a:buFont typeface="Wingdings" pitchFamily="-105" charset="2"/>
              <a:buNone/>
            </a:pPr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	Many people don’t understand/like this and make mistakes. </a:t>
            </a:r>
          </a:p>
          <a:p>
            <a:pPr>
              <a:buFont typeface="Wingdings" pitchFamily="-105" charset="2"/>
              <a:buNone/>
            </a:pPr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  <a:p>
            <a:pPr>
              <a:buFont typeface="Wingdings" pitchFamily="-105" charset="2"/>
              <a:buNone/>
            </a:pPr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	But is this really a mistake or a design error?</a:t>
            </a:r>
          </a:p>
          <a:p>
            <a:pPr>
              <a:buFont typeface="Wingdings" pitchFamily="-105" charset="2"/>
              <a:buNone/>
            </a:pPr>
            <a:endParaRPr lang="en-US" smtClean="0">
              <a:solidFill>
                <a:srgbClr val="000000"/>
              </a:solidFill>
              <a:latin typeface="Courier New" pitchFamily="-105" charset="0"/>
              <a:ea typeface="Courier New" pitchFamily="-105" charset="0"/>
              <a:cs typeface="Courier New" pitchFamily="-105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19481" y="252798"/>
            <a:ext cx="1091449" cy="365125"/>
          </a:xfrm>
        </p:spPr>
        <p:txBody>
          <a:bodyPr/>
          <a:lstStyle/>
          <a:p>
            <a:fld id="{26439136-F6C2-F248-9BA6-94172D654A31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Accidentially inconsistent data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265545" y="1066800"/>
            <a:ext cx="8878455" cy="4675188"/>
          </a:xfrm>
        </p:spPr>
        <p:txBody>
          <a:bodyPr>
            <a:normAutofit/>
          </a:bodyPr>
          <a:lstStyle/>
          <a:p>
            <a:pPr>
              <a:buFont typeface="Wingdings" pitchFamily="-105" charset="2"/>
              <a:buNone/>
            </a:pPr>
            <a:r>
              <a:rPr lang="en-US" sz="2000" dirty="0" smtClean="0">
                <a:ea typeface="ＭＳ Ｐゴシック" pitchFamily="-105" charset="-128"/>
                <a:cs typeface="ＭＳ Ｐゴシック" pitchFamily="-105" charset="-128"/>
              </a:rPr>
              <a:t> This appeared a while ago in our crawls:</a:t>
            </a:r>
          </a:p>
          <a:p>
            <a:pPr>
              <a:buFont typeface="Wingdings" pitchFamily="-105" charset="2"/>
              <a:buNone/>
            </a:pPr>
            <a:endParaRPr lang="en-US" sz="1600" i="1" dirty="0" smtClean="0">
              <a:ea typeface="ＭＳ Ｐゴシック" pitchFamily="-105" charset="-128"/>
              <a:cs typeface="ＭＳ Ｐゴシック" pitchFamily="-105" charset="-128"/>
            </a:endParaRPr>
          </a:p>
          <a:p>
            <a:pPr>
              <a:buFont typeface="Wingdings" pitchFamily="-105" charset="2"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Source1 (faulty):</a:t>
            </a:r>
          </a:p>
          <a:p>
            <a:pPr>
              <a:buFont typeface="Wingdings" pitchFamily="-105" charset="2"/>
              <a:buNone/>
            </a:pPr>
            <a:r>
              <a:rPr lang="en-US" sz="1600" dirty="0" err="1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TimBL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foaf:homepage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 &lt;http://www.w3.org&gt;</a:t>
            </a:r>
          </a:p>
          <a:p>
            <a:pPr>
              <a:buFont typeface="Wingdings" pitchFamily="-105" charset="2"/>
              <a:buNone/>
            </a:pPr>
            <a:r>
              <a:rPr lang="en-US" sz="1600" dirty="0" err="1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TimBL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foaf:Person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.</a:t>
            </a:r>
          </a:p>
          <a:p>
            <a:pPr>
              <a:buFont typeface="Wingdings" pitchFamily="-105" charset="2"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W3.org:</a:t>
            </a:r>
          </a:p>
          <a:p>
            <a:pPr>
              <a:buFont typeface="Wingdings" pitchFamily="-105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W3C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foaf:homepage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 &lt;http://www.w3.org&gt;</a:t>
            </a:r>
          </a:p>
          <a:p>
            <a:pPr>
              <a:buFont typeface="Wingdings" pitchFamily="-105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W3C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foaf:Organisation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.</a:t>
            </a:r>
          </a:p>
          <a:p>
            <a:pPr>
              <a:buFont typeface="Wingdings" pitchFamily="-105" charset="2"/>
              <a:buNone/>
            </a:pPr>
            <a:endParaRPr lang="en-US" sz="1600" dirty="0" smtClean="0">
              <a:solidFill>
                <a:srgbClr val="000000"/>
              </a:solidFill>
              <a:latin typeface="Courier New" pitchFamily="-105" charset="0"/>
              <a:ea typeface="Courier New" pitchFamily="-105" charset="0"/>
              <a:cs typeface="Courier New" pitchFamily="-105" charset="0"/>
            </a:endParaRPr>
          </a:p>
          <a:p>
            <a:pPr>
              <a:buFont typeface="Wingdings" pitchFamily="-105" charset="2"/>
              <a:buNone/>
            </a:pPr>
            <a:endParaRPr lang="en-US" sz="1600" dirty="0" smtClean="0">
              <a:solidFill>
                <a:srgbClr val="000000"/>
              </a:solidFill>
              <a:latin typeface="Courier New" pitchFamily="-105" charset="0"/>
              <a:ea typeface="Courier New" pitchFamily="-105" charset="0"/>
              <a:cs typeface="Courier New" pitchFamily="-105" charset="0"/>
            </a:endParaRPr>
          </a:p>
          <a:p>
            <a:pPr>
              <a:buFont typeface="Wingdings" pitchFamily="-105" charset="2"/>
              <a:buNone/>
            </a:pPr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	</a:t>
            </a:r>
            <a:r>
              <a:rPr lang="en-US" sz="1600" i="1" dirty="0" smtClean="0">
                <a:ea typeface="ＭＳ Ｐゴシック" pitchFamily="-105" charset="-128"/>
                <a:cs typeface="ＭＳ Ｐゴシック" pitchFamily="-105" charset="-128"/>
              </a:rPr>
              <a:t>Did occur in our Web crawls at some point, sometimes people don’t have the right semantics in mind!</a:t>
            </a:r>
          </a:p>
          <a:p>
            <a:endParaRPr lang="en-US" sz="2000" dirty="0" smtClean="0"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n-US" sz="2000" dirty="0" smtClean="0">
                <a:ea typeface="ＭＳ Ｐゴシック" pitchFamily="-105" charset="-128"/>
                <a:cs typeface="ＭＳ Ｐゴシック" pitchFamily="-105" charset="-128"/>
              </a:rPr>
              <a:t>Suspiciously  resembles problems with e.g. flawed HTML … browsers, normal search engines still have to deal with it...</a:t>
            </a:r>
            <a:endParaRPr lang="en-US" sz="2000" dirty="0" smtClean="0">
              <a:ea typeface="ＭＳ Ｐゴシック" pitchFamily="-105" charset="-128"/>
              <a:cs typeface="ＭＳ Ｐゴシック" pitchFamily="-105" charset="-128"/>
              <a:sym typeface="Wingdings" pitchFamily="-105" charset="2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19481" y="252798"/>
            <a:ext cx="1091449" cy="365125"/>
          </a:xfrm>
        </p:spPr>
        <p:txBody>
          <a:bodyPr/>
          <a:lstStyle/>
          <a:p>
            <a:fld id="{26439136-F6C2-F248-9BA6-94172D654A31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862888" cy="838200"/>
          </a:xfrm>
        </p:spPr>
        <p:txBody>
          <a:bodyPr/>
          <a:lstStyle/>
          <a:p>
            <a:r>
              <a:rPr lang="en-US" sz="2800" smtClean="0">
                <a:ea typeface="ＭＳ Ｐゴシック" pitchFamily="-105" charset="-128"/>
                <a:cs typeface="ＭＳ Ｐゴシック" pitchFamily="-105" charset="-128"/>
              </a:rPr>
              <a:t>Accidently wrong (non-inconsistent data)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108364"/>
            <a:ext cx="8229600" cy="528291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FOAF Ontology: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Wingdings" pitchFamily="-105" charset="2"/>
              <a:buNone/>
            </a:pPr>
            <a:r>
              <a:rPr lang="en-US" dirty="0" smtClean="0"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 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Wingdings" pitchFamily="-105" charset="2"/>
              <a:buNone/>
            </a:pPr>
            <a:r>
              <a:rPr lang="en-US" dirty="0" err="1" smtClean="0"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foaf:mbox</a:t>
            </a:r>
            <a:r>
              <a:rPr lang="en-US" dirty="0" smtClean="0"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 </a:t>
            </a:r>
            <a:r>
              <a:rPr lang="en-US" dirty="0" err="1" smtClean="0"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rdf:type</a:t>
            </a:r>
            <a:r>
              <a:rPr lang="en-US" dirty="0" smtClean="0"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 </a:t>
            </a:r>
            <a:r>
              <a:rPr lang="en-US" dirty="0" err="1" smtClean="0"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owl:InverseFunctionalProperty</a:t>
            </a:r>
            <a:r>
              <a:rPr lang="en-US" dirty="0" smtClean="0"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 .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Wingdings" pitchFamily="-105" charset="2"/>
              <a:buNone/>
            </a:pPr>
            <a:endParaRPr lang="en-US" dirty="0" smtClean="0"/>
          </a:p>
          <a:p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Careless FOAF exporters produce something like this for any empty email address:</a:t>
            </a:r>
          </a:p>
          <a:p>
            <a:pPr>
              <a:buFont typeface="Wingdings" pitchFamily="-105" charset="2"/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ex:alice</a:t>
            </a:r>
            <a:r>
              <a:rPr lang="en-US" dirty="0" smtClean="0">
                <a:solidFill>
                  <a:schemeClr val="tx1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foaf:mbox</a:t>
            </a:r>
            <a:r>
              <a:rPr lang="en-US" dirty="0" smtClean="0">
                <a:solidFill>
                  <a:schemeClr val="tx1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 “mailto:” </a:t>
            </a:r>
          </a:p>
          <a:p>
            <a:pPr>
              <a:buFont typeface="Wingdings" pitchFamily="-105" charset="2"/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ex:bob</a:t>
            </a:r>
            <a:r>
              <a:rPr lang="en-US" dirty="0" smtClean="0">
                <a:solidFill>
                  <a:schemeClr val="tx1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foaf:mbox</a:t>
            </a:r>
            <a:r>
              <a:rPr lang="en-US" dirty="0" smtClean="0">
                <a:solidFill>
                  <a:schemeClr val="tx1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 “mailto:” </a:t>
            </a:r>
          </a:p>
          <a:p>
            <a:pPr>
              <a:buFont typeface="Wingdings" pitchFamily="-105" charset="2"/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-105" charset="0"/>
                <a:ea typeface="Courier New" pitchFamily="-105" charset="0"/>
                <a:cs typeface="Courier New" pitchFamily="-105" charset="0"/>
              </a:rPr>
              <a:t>  …</a:t>
            </a:r>
            <a:endParaRPr lang="en-US" dirty="0" smtClean="0">
              <a:solidFill>
                <a:schemeClr val="tx1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>
              <a:buFont typeface="Wingdings" pitchFamily="-105" charset="2"/>
              <a:buNone/>
            </a:pPr>
            <a:endParaRPr lang="en-US" dirty="0" smtClean="0">
              <a:solidFill>
                <a:srgbClr val="FF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>
              <a:buFont typeface="Wingdings" pitchFamily="-105" charset="2"/>
              <a:buNone/>
            </a:pPr>
            <a:r>
              <a:rPr lang="en-US" dirty="0" smtClean="0">
                <a:solidFill>
                  <a:srgbClr val="FF0000"/>
                </a:solidFill>
                <a:ea typeface="ＭＳ Ｐゴシック" pitchFamily="-105" charset="-128"/>
                <a:cs typeface="ＭＳ Ｐゴシック" pitchFamily="-105" charset="-128"/>
              </a:rPr>
              <a:t>Consequence: </a:t>
            </a:r>
            <a:r>
              <a:rPr lang="en-US" dirty="0" err="1" smtClean="0">
                <a:solidFill>
                  <a:srgbClr val="FF0000"/>
                </a:solidFill>
                <a:ea typeface="ＭＳ Ｐゴシック" pitchFamily="-105" charset="-128"/>
                <a:cs typeface="ＭＳ Ｐゴシック" pitchFamily="-105" charset="-128"/>
              </a:rPr>
              <a:t>InverseFunctionalProperty</a:t>
            </a:r>
            <a:r>
              <a:rPr lang="en-US" dirty="0" smtClean="0">
                <a:solidFill>
                  <a:srgbClr val="FF0000"/>
                </a:solidFill>
                <a:ea typeface="ＭＳ Ｐゴシック" pitchFamily="-105" charset="-128"/>
                <a:cs typeface="ＭＳ Ｐゴシック" pitchFamily="-105" charset="-128"/>
              </a:rPr>
              <a:t> reasoning on Web Data potentially equates too many things! Dangerous! </a:t>
            </a:r>
          </a:p>
          <a:p>
            <a:pPr>
              <a:buFont typeface="Wingdings" pitchFamily="-105" charset="2"/>
              <a:buNone/>
            </a:pPr>
            <a:endParaRPr lang="en-US" dirty="0" smtClean="0">
              <a:solidFill>
                <a:srgbClr val="FF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>
              <a:buFont typeface="Wingdings" pitchFamily="-105" charset="2"/>
              <a:buNone/>
            </a:pPr>
            <a:r>
              <a:rPr lang="en-US" dirty="0" smtClean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Not all of these were real examples, of course, for a more systematic analysis of Linked Data conformance, see [JWS’12a,LDOW’10]</a:t>
            </a:r>
          </a:p>
          <a:p>
            <a:pPr>
              <a:buFont typeface="Wingdings" pitchFamily="-105" charset="2"/>
              <a:buNone/>
            </a:pPr>
            <a:endParaRPr lang="en-US" dirty="0" smtClean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BTW, Didn’t even mention ill-typed </a:t>
            </a:r>
            <a:r>
              <a:rPr lang="en-US" dirty="0" err="1" smtClean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datatype</a:t>
            </a:r>
            <a:r>
              <a:rPr lang="en-US" dirty="0" smtClean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 literals here (</a:t>
            </a:r>
            <a:r>
              <a:rPr lang="en-US" dirty="0" smtClean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very </a:t>
            </a:r>
            <a:r>
              <a:rPr lang="en-US" dirty="0" smtClean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common…)</a:t>
            </a:r>
          </a:p>
          <a:p>
            <a:pPr>
              <a:buFont typeface="Wingdings" pitchFamily="-105" charset="2"/>
              <a:buNone/>
            </a:pPr>
            <a:endParaRPr lang="en-US" dirty="0" smtClean="0">
              <a:solidFill>
                <a:schemeClr val="tx1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342900" lvl="1" indent="-342900"/>
            <a:endParaRPr lang="en-US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19481" y="252798"/>
            <a:ext cx="1091449" cy="365125"/>
          </a:xfrm>
        </p:spPr>
        <p:txBody>
          <a:bodyPr/>
          <a:lstStyle/>
          <a:p>
            <a:fld id="{26439136-F6C2-F248-9BA6-94172D654A31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3-01-22 at 20.34.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3" y="3833698"/>
            <a:ext cx="9105900" cy="673100"/>
          </a:xfrm>
          <a:prstGeom prst="rect">
            <a:avLst/>
          </a:prstGeom>
        </p:spPr>
      </p:pic>
      <p:pic>
        <p:nvPicPr>
          <p:cNvPr id="7" name="Picture 6" descr="Screen Shot 2013-01-22 at 20.34.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4897075"/>
            <a:ext cx="9105900" cy="673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start from the beginning…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1434"/>
            <a:ext cx="9144000" cy="4899112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de-DE" sz="1600" i="1" dirty="0" smtClean="0"/>
              <a:t>			</a:t>
            </a:r>
            <a:r>
              <a:rPr lang="en-US" sz="1600" i="1" dirty="0" smtClean="0"/>
              <a:t>  “If </a:t>
            </a:r>
            <a:r>
              <a:rPr lang="en-US" sz="1600" b="1" i="1" dirty="0" smtClean="0"/>
              <a:t>HTML </a:t>
            </a:r>
            <a:r>
              <a:rPr lang="en-US" sz="1600" i="1" dirty="0" smtClean="0"/>
              <a:t>and the </a:t>
            </a:r>
            <a:r>
              <a:rPr lang="en-US" sz="1600" b="1" i="1" dirty="0" smtClean="0"/>
              <a:t>Web </a:t>
            </a:r>
            <a:r>
              <a:rPr lang="en-US" sz="1600" i="1" dirty="0" smtClean="0"/>
              <a:t>made all the online documents look like one huge </a:t>
            </a:r>
            <a:r>
              <a:rPr lang="en-US" sz="1600" b="1" i="1" dirty="0" smtClean="0"/>
              <a:t>book</a:t>
            </a:r>
            <a:r>
              <a:rPr lang="en-US" sz="1600" i="1" dirty="0" smtClean="0"/>
              <a:t>, 			  		    </a:t>
            </a:r>
            <a:r>
              <a:rPr lang="en-US" sz="1600" b="1" i="1" dirty="0" smtClean="0"/>
              <a:t>RDF</a:t>
            </a:r>
            <a:r>
              <a:rPr lang="en-US" sz="1600" i="1" dirty="0" smtClean="0"/>
              <a:t>, </a:t>
            </a:r>
            <a:r>
              <a:rPr lang="en-US" sz="1600" b="1" i="1" dirty="0" smtClean="0"/>
              <a:t>schema </a:t>
            </a:r>
            <a:r>
              <a:rPr lang="en-US" sz="1600" i="1" dirty="0" smtClean="0"/>
              <a:t>and </a:t>
            </a:r>
            <a:r>
              <a:rPr lang="en-US" sz="1600" b="1" i="1" dirty="0" smtClean="0"/>
              <a:t>inference </a:t>
            </a:r>
            <a:r>
              <a:rPr lang="en-US" sz="1600" i="1" dirty="0" smtClean="0"/>
              <a:t>languages will make all the data in the world look like 		  		   one huge </a:t>
            </a:r>
            <a:r>
              <a:rPr lang="en-US" sz="1600" b="1" i="1" dirty="0" smtClean="0"/>
              <a:t>database</a:t>
            </a:r>
            <a:r>
              <a:rPr lang="en-US" sz="1600" i="1" dirty="0" smtClean="0"/>
              <a:t>”</a:t>
            </a:r>
            <a:r>
              <a:rPr lang="en-US" sz="1600" dirty="0" smtClean="0"/>
              <a:t>     			 </a:t>
            </a:r>
            <a:r>
              <a:rPr lang="en-US" sz="1600" i="1" dirty="0" smtClean="0"/>
              <a:t>Tim Berners-Lee, Weaving the Web, 1999</a:t>
            </a:r>
            <a:r>
              <a:rPr lang="en-US" sz="1600" dirty="0" smtClean="0"/>
              <a:t>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Great! We have 2013, this should work by now, shouldn‘t it? Let‘s try that on </a:t>
            </a:r>
            <a:r>
              <a:rPr lang="en-US" sz="1800" dirty="0" err="1" smtClean="0"/>
              <a:t>google</a:t>
            </a:r>
            <a:r>
              <a:rPr lang="en-US" sz="1800" dirty="0" smtClean="0"/>
              <a:t>!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b="1" dirty="0" smtClean="0"/>
              <a:t>Scenario: </a:t>
            </a:r>
            <a:r>
              <a:rPr lang="en-US" sz="1800" dirty="0" smtClean="0"/>
              <a:t>“</a:t>
            </a:r>
            <a:r>
              <a:rPr lang="en-US" sz="1800" i="1" dirty="0" smtClean="0"/>
              <a:t>Market research” on the Web, (no FOAF today, sorry)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		            </a:t>
            </a:r>
            <a:r>
              <a:rPr lang="en-US" sz="1600" dirty="0" smtClean="0"/>
              <a:t>“Latest news on NYT about technology companies </a:t>
            </a:r>
          </a:p>
          <a:p>
            <a:pPr>
              <a:buNone/>
            </a:pPr>
            <a:r>
              <a:rPr lang="en-US" sz="1600" dirty="0" smtClean="0"/>
              <a:t>				       with a revenue greater than 10B EUR”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			“Which city of Montpellier and Vienna has the higher population density?”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136-F6C2-F248-9BA6-94172D654A3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" y="969673"/>
            <a:ext cx="1388018" cy="104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RDFAlerts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Checks and analyses common mistakes</a:t>
            </a:r>
          </a:p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  <a:p>
            <a:pPr lvl="1">
              <a:buFont typeface="Wingdings" pitchFamily="-105" charset="2"/>
              <a:buNone/>
            </a:pPr>
            <a:r>
              <a:rPr lang="en-US" smtClean="0"/>
              <a:t>               http://swse.deri.org/RDFAlerts/</a:t>
            </a:r>
          </a:p>
          <a:p>
            <a:pPr lvl="1">
              <a:buFont typeface="Wingdings" pitchFamily="-105" charset="2"/>
              <a:buNone/>
            </a:pPr>
            <a:endParaRPr lang="en-US" smtClean="0"/>
          </a:p>
          <a:p>
            <a:pPr lvl="1">
              <a:buFont typeface="Wingdings" pitchFamily="-105" charset="2"/>
              <a:buNone/>
            </a:pPr>
            <a:endParaRPr lang="en-US" smtClean="0"/>
          </a:p>
          <a:p>
            <a:pPr lvl="1">
              <a:buFont typeface="Wingdings" pitchFamily="-105" charset="2"/>
              <a:buNone/>
            </a:pPr>
            <a:r>
              <a:rPr lang="en-US" smtClean="0"/>
              <a:t>Short Demo.</a:t>
            </a:r>
          </a:p>
          <a:p>
            <a:pPr lvl="1">
              <a:buFont typeface="Wingdings" pitchFamily="-105" charset="2"/>
              <a:buNone/>
            </a:pPr>
            <a:endParaRPr lang="en-US" smtClean="0"/>
          </a:p>
          <a:p>
            <a:pPr lvl="1">
              <a:buFont typeface="Wingdings" pitchFamily="-105" charset="2"/>
              <a:buNone/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68313" y="6391275"/>
            <a:ext cx="2133600" cy="360363"/>
          </a:xfrm>
          <a:prstGeom prst="rect">
            <a:avLst/>
          </a:prstGeom>
          <a:noFill/>
        </p:spPr>
        <p:txBody>
          <a:bodyPr/>
          <a:lstStyle/>
          <a:p>
            <a:fld id="{0FE7C360-6C22-224E-9D39-ADF6F7DE73E0}" type="slidenum">
              <a:rPr lang="en-IE" smtClean="0">
                <a:latin typeface="Lucida Sans" pitchFamily="-105" charset="0"/>
              </a:rPr>
              <a:pPr/>
              <a:t>30</a:t>
            </a:fld>
            <a:r>
              <a:rPr lang="en-IE" smtClean="0">
                <a:latin typeface="Lucida Sans" pitchFamily="-105" charset="0"/>
              </a:rPr>
              <a:t> </a:t>
            </a:r>
            <a:endParaRPr lang="en-IE" smtClean="0">
              <a:solidFill>
                <a:schemeClr val="tx1"/>
              </a:solidFill>
              <a:latin typeface="Lucida Sans" pitchFamily="-105" charset="0"/>
            </a:endParaRPr>
          </a:p>
        </p:txBody>
      </p:sp>
      <p:pic>
        <p:nvPicPr>
          <p:cNvPr id="98309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82994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creen shot 2009-11-24 at 16.44.4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49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992080" y="1150703"/>
            <a:ext cx="3159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http://swse.deri.org/RDFAlerts/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50085" y="1127613"/>
            <a:ext cx="8963891" cy="7381511"/>
            <a:chOff x="779234" y="1581314"/>
            <a:chExt cx="8364766" cy="6386671"/>
          </a:xfrm>
        </p:grpSpPr>
        <p:pic>
          <p:nvPicPr>
            <p:cNvPr id="10" name="Picture 9" descr="Screen Shot 2013-05-26 at 20.45.44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9234" y="1581314"/>
              <a:ext cx="8364766" cy="6386671"/>
            </a:xfrm>
            <a:prstGeom prst="rect">
              <a:avLst/>
            </a:prstGeom>
          </p:spPr>
        </p:pic>
        <p:pic>
          <p:nvPicPr>
            <p:cNvPr id="11" name="Picture 10" descr="Screen Shot 2013-05-26 at 20.44.03.png"/>
            <p:cNvPicPr>
              <a:picLocks noChangeAspect="1"/>
            </p:cNvPicPr>
            <p:nvPr/>
          </p:nvPicPr>
          <p:blipFill>
            <a:blip r:embed="rId6"/>
            <a:srcRect r="5721"/>
            <a:stretch>
              <a:fillRect/>
            </a:stretch>
          </p:blipFill>
          <p:spPr>
            <a:xfrm>
              <a:off x="1524000" y="5187725"/>
              <a:ext cx="7025169" cy="1412668"/>
            </a:xfrm>
            <a:prstGeom prst="rect">
              <a:avLst/>
            </a:prstGeom>
          </p:spPr>
        </p:pic>
      </p:grp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19481" y="252798"/>
            <a:ext cx="1091449" cy="365125"/>
          </a:xfrm>
        </p:spPr>
        <p:txBody>
          <a:bodyPr/>
          <a:lstStyle/>
          <a:p>
            <a:fld id="{26439136-F6C2-F248-9BA6-94172D654A31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173"/>
          <p:cNvSpPr/>
          <p:nvPr/>
        </p:nvSpPr>
        <p:spPr>
          <a:xfrm>
            <a:off x="0" y="5810605"/>
            <a:ext cx="9144000" cy="1060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21" y="0"/>
            <a:ext cx="8474364" cy="23163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Conclusion: This won’t scale to the Web…</a:t>
            </a:r>
            <a:endParaRPr lang="en-US" sz="3600" b="1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pPr>
              <a:buNone/>
            </a:pPr>
            <a:endParaRPr lang="en-US" sz="4400" dirty="0" smtClean="0"/>
          </a:p>
          <a:p>
            <a:pPr>
              <a:buNone/>
            </a:pPr>
            <a:endParaRPr lang="en-US" sz="4400" dirty="0" smtClean="0"/>
          </a:p>
          <a:p>
            <a:endParaRPr lang="en-US" sz="4400" dirty="0"/>
          </a:p>
        </p:txBody>
      </p:sp>
      <p:sp>
        <p:nvSpPr>
          <p:cNvPr id="165" name="Rounded Rectangle 164"/>
          <p:cNvSpPr/>
          <p:nvPr/>
        </p:nvSpPr>
        <p:spPr>
          <a:xfrm>
            <a:off x="2855531" y="4289883"/>
            <a:ext cx="2182565" cy="2560370"/>
          </a:xfrm>
          <a:prstGeom prst="roundRect">
            <a:avLst>
              <a:gd name="adj" fmla="val 9103"/>
            </a:avLst>
          </a:prstGeom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 smtClean="0"/>
          </a:p>
          <a:p>
            <a:pPr algn="ctr"/>
            <a:endParaRPr lang="en-IE" dirty="0" smtClean="0"/>
          </a:p>
          <a:p>
            <a:pPr algn="ctr"/>
            <a:endParaRPr lang="en-IE" dirty="0" smtClean="0"/>
          </a:p>
          <a:p>
            <a:pPr algn="ctr"/>
            <a:endParaRPr lang="en-IE" dirty="0" smtClean="0"/>
          </a:p>
          <a:p>
            <a:pPr algn="ctr"/>
            <a:endParaRPr lang="en-IE" dirty="0" smtClean="0"/>
          </a:p>
          <a:p>
            <a:pPr algn="ctr"/>
            <a:endParaRPr lang="en-IE" dirty="0" smtClean="0"/>
          </a:p>
          <a:p>
            <a:pPr algn="ctr"/>
            <a:endParaRPr lang="en-IE" dirty="0" smtClean="0"/>
          </a:p>
          <a:p>
            <a:pPr algn="ctr"/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136-F6C2-F248-9BA6-94172D654A3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09600" y="95050"/>
            <a:ext cx="8229600" cy="1138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88832" y="4068841"/>
            <a:ext cx="3171888" cy="2802110"/>
          </a:xfrm>
          <a:prstGeom prst="roundRect">
            <a:avLst>
              <a:gd name="adj" fmla="val 8509"/>
            </a:avLst>
          </a:prstGeom>
          <a:noFill/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Can 7"/>
          <p:cNvSpPr/>
          <p:nvPr/>
        </p:nvSpPr>
        <p:spPr>
          <a:xfrm>
            <a:off x="2873243" y="4618405"/>
            <a:ext cx="2164854" cy="2036521"/>
          </a:xfrm>
          <a:prstGeom prst="can">
            <a:avLst>
              <a:gd name="adj" fmla="val 22221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Bent Arrow 10"/>
          <p:cNvSpPr/>
          <p:nvPr/>
        </p:nvSpPr>
        <p:spPr>
          <a:xfrm flipV="1">
            <a:off x="1094781" y="4970389"/>
            <a:ext cx="1440158" cy="1296143"/>
          </a:xfrm>
          <a:prstGeom prst="bentArrow">
            <a:avLst>
              <a:gd name="adj1" fmla="val 22811"/>
              <a:gd name="adj2" fmla="val 38131"/>
              <a:gd name="adj3" fmla="val 25000"/>
              <a:gd name="adj4" fmla="val 59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604146" y="4553674"/>
            <a:ext cx="1275259" cy="791840"/>
            <a:chOff x="1201046" y="3429000"/>
            <a:chExt cx="1275259" cy="791840"/>
          </a:xfrm>
        </p:grpSpPr>
        <p:sp>
          <p:nvSpPr>
            <p:cNvPr id="16" name="Rectangle 15"/>
            <p:cNvSpPr/>
            <p:nvPr/>
          </p:nvSpPr>
          <p:spPr>
            <a:xfrm>
              <a:off x="1691681" y="3429000"/>
              <a:ext cx="280528" cy="3390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01046" y="3759175"/>
              <a:ext cx="12752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6D9F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Indexing</a:t>
              </a:r>
              <a:endParaRPr lang="en-IE" sz="2400" dirty="0">
                <a:solidFill>
                  <a:srgbClr val="C6D9F1"/>
                </a:solidFill>
              </a:endParaRPr>
            </a:p>
          </p:txBody>
        </p:sp>
      </p:grpSp>
      <p:grpSp>
        <p:nvGrpSpPr>
          <p:cNvPr id="6" name="Group 36"/>
          <p:cNvGrpSpPr/>
          <p:nvPr/>
        </p:nvGrpSpPr>
        <p:grpSpPr>
          <a:xfrm>
            <a:off x="613681" y="4068840"/>
            <a:ext cx="1291187" cy="853645"/>
            <a:chOff x="1222126" y="2640393"/>
            <a:chExt cx="1291187" cy="853645"/>
          </a:xfrm>
        </p:grpSpPr>
        <p:sp>
          <p:nvSpPr>
            <p:cNvPr id="38" name="Rectangle 37"/>
            <p:cNvSpPr/>
            <p:nvPr/>
          </p:nvSpPr>
          <p:spPr>
            <a:xfrm>
              <a:off x="1702143" y="2640393"/>
              <a:ext cx="280528" cy="4024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22126" y="3032373"/>
              <a:ext cx="12911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6D9F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Crawling</a:t>
              </a:r>
              <a:endParaRPr lang="en-IE" sz="2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6D9F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17"/>
          <p:cNvGrpSpPr/>
          <p:nvPr/>
        </p:nvGrpSpPr>
        <p:grpSpPr>
          <a:xfrm>
            <a:off x="72597" y="1765295"/>
            <a:ext cx="2462343" cy="1948917"/>
            <a:chOff x="669497" y="260648"/>
            <a:chExt cx="2462343" cy="1948917"/>
          </a:xfrm>
        </p:grpSpPr>
        <p:sp>
          <p:nvSpPr>
            <p:cNvPr id="19" name="Rounded Rectangle 18"/>
            <p:cNvSpPr/>
            <p:nvPr/>
          </p:nvSpPr>
          <p:spPr>
            <a:xfrm>
              <a:off x="669497" y="260648"/>
              <a:ext cx="2462343" cy="1948917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0" name="Folded Corner 29"/>
            <p:cNvSpPr/>
            <p:nvPr/>
          </p:nvSpPr>
          <p:spPr>
            <a:xfrm flipV="1">
              <a:off x="1142958" y="537574"/>
              <a:ext cx="576064" cy="803194"/>
            </a:xfrm>
            <a:prstGeom prst="foldedCorner">
              <a:avLst>
                <a:gd name="adj" fmla="val 35124"/>
              </a:avLst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8" name="Folded Corner 27"/>
            <p:cNvSpPr/>
            <p:nvPr/>
          </p:nvSpPr>
          <p:spPr>
            <a:xfrm flipV="1">
              <a:off x="852371" y="1080932"/>
              <a:ext cx="576064" cy="803194"/>
            </a:xfrm>
            <a:prstGeom prst="foldedCorner">
              <a:avLst>
                <a:gd name="adj" fmla="val 35124"/>
              </a:avLst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6" name="Folded Corner 25"/>
            <p:cNvSpPr/>
            <p:nvPr/>
          </p:nvSpPr>
          <p:spPr>
            <a:xfrm flipV="1">
              <a:off x="2317783" y="1107349"/>
              <a:ext cx="576064" cy="803194"/>
            </a:xfrm>
            <a:prstGeom prst="foldedCorner">
              <a:avLst>
                <a:gd name="adj" fmla="val 35124"/>
              </a:avLst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4" name="Folded Corner 23"/>
            <p:cNvSpPr/>
            <p:nvPr/>
          </p:nvSpPr>
          <p:spPr>
            <a:xfrm flipV="1">
              <a:off x="2358821" y="411591"/>
              <a:ext cx="576064" cy="803194"/>
            </a:xfrm>
            <a:prstGeom prst="foldedCorner">
              <a:avLst>
                <a:gd name="adj" fmla="val 35124"/>
              </a:avLst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cxnSp>
        <p:nvCxnSpPr>
          <p:cNvPr id="41" name="Straight Arrow Connector 40"/>
          <p:cNvCxnSpPr>
            <a:endCxn id="44" idx="1"/>
          </p:cNvCxnSpPr>
          <p:nvPr/>
        </p:nvCxnSpPr>
        <p:spPr bwMode="auto">
          <a:xfrm rot="5400000">
            <a:off x="592044" y="2471149"/>
            <a:ext cx="338153" cy="294879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81776" y="2769215"/>
            <a:ext cx="217855" cy="125983"/>
          </a:xfrm>
          <a:prstGeom prst="ellipse">
            <a:avLst/>
          </a:prstGeom>
          <a:solidFill>
            <a:srgbClr val="E0AEA2"/>
          </a:solidFill>
          <a:ln w="9525">
            <a:noFill/>
            <a:round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2068025" y="2010888"/>
            <a:ext cx="217855" cy="125983"/>
          </a:xfrm>
          <a:prstGeom prst="ellipse">
            <a:avLst/>
          </a:prstGeom>
          <a:solidFill>
            <a:srgbClr val="E0AEA2"/>
          </a:solidFill>
          <a:ln w="9525">
            <a:noFill/>
            <a:round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cxnSp>
        <p:nvCxnSpPr>
          <p:cNvPr id="60" name="Straight Arrow Connector 59"/>
          <p:cNvCxnSpPr>
            <a:stCxn id="101" idx="4"/>
            <a:endCxn id="102" idx="1"/>
          </p:cNvCxnSpPr>
          <p:nvPr/>
        </p:nvCxnSpPr>
        <p:spPr bwMode="auto">
          <a:xfrm rot="16200000" flipH="1">
            <a:off x="792850" y="2201089"/>
            <a:ext cx="84688" cy="197090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64" name="Oval 16"/>
          <p:cNvSpPr>
            <a:spLocks noChangeArrowheads="1"/>
          </p:cNvSpPr>
          <p:nvPr/>
        </p:nvSpPr>
        <p:spPr bwMode="auto">
          <a:xfrm>
            <a:off x="1782172" y="2733898"/>
            <a:ext cx="217855" cy="107533"/>
          </a:xfrm>
          <a:prstGeom prst="ellipse">
            <a:avLst/>
          </a:prstGeom>
          <a:solidFill>
            <a:srgbClr val="E0AEA2"/>
          </a:solidFill>
          <a:ln w="9525">
            <a:noFill/>
            <a:round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cxnSp>
        <p:nvCxnSpPr>
          <p:cNvPr id="65" name="Straight Arrow Connector 64"/>
          <p:cNvCxnSpPr>
            <a:stCxn id="64" idx="7"/>
            <a:endCxn id="52" idx="4"/>
          </p:cNvCxnSpPr>
          <p:nvPr/>
        </p:nvCxnSpPr>
        <p:spPr bwMode="auto">
          <a:xfrm rot="5400000" flipH="1" flipV="1">
            <a:off x="1766151" y="2338844"/>
            <a:ext cx="612775" cy="208830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67" name="Oval 16"/>
          <p:cNvSpPr>
            <a:spLocks noChangeArrowheads="1"/>
          </p:cNvSpPr>
          <p:nvPr/>
        </p:nvSpPr>
        <p:spPr bwMode="auto">
          <a:xfrm>
            <a:off x="318492" y="3022198"/>
            <a:ext cx="174384" cy="125983"/>
          </a:xfrm>
          <a:prstGeom prst="ellipse">
            <a:avLst/>
          </a:prstGeom>
          <a:solidFill>
            <a:srgbClr val="E0AEA2"/>
          </a:solidFill>
          <a:ln w="9525">
            <a:noFill/>
            <a:round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68" name="Oval 16"/>
          <p:cNvSpPr>
            <a:spLocks noChangeArrowheads="1"/>
          </p:cNvSpPr>
          <p:nvPr/>
        </p:nvSpPr>
        <p:spPr bwMode="auto">
          <a:xfrm>
            <a:off x="613681" y="3021181"/>
            <a:ext cx="185950" cy="121060"/>
          </a:xfrm>
          <a:prstGeom prst="ellipse">
            <a:avLst/>
          </a:prstGeom>
          <a:solidFill>
            <a:srgbClr val="E0AEA2"/>
          </a:solidFill>
          <a:ln w="9525">
            <a:noFill/>
            <a:round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69" name="Oval 16"/>
          <p:cNvSpPr>
            <a:spLocks noChangeArrowheads="1"/>
          </p:cNvSpPr>
          <p:nvPr/>
        </p:nvSpPr>
        <p:spPr bwMode="auto">
          <a:xfrm>
            <a:off x="1825643" y="2244404"/>
            <a:ext cx="174384" cy="125983"/>
          </a:xfrm>
          <a:prstGeom prst="ellipse">
            <a:avLst/>
          </a:prstGeom>
          <a:solidFill>
            <a:srgbClr val="E0AEA2"/>
          </a:solidFill>
          <a:ln w="9525">
            <a:noFill/>
            <a:round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70" name="Oval 16"/>
          <p:cNvSpPr>
            <a:spLocks noChangeArrowheads="1"/>
          </p:cNvSpPr>
          <p:nvPr/>
        </p:nvSpPr>
        <p:spPr bwMode="auto">
          <a:xfrm>
            <a:off x="2010772" y="2911698"/>
            <a:ext cx="217855" cy="107533"/>
          </a:xfrm>
          <a:prstGeom prst="ellipse">
            <a:avLst/>
          </a:prstGeom>
          <a:solidFill>
            <a:srgbClr val="E0AEA2"/>
          </a:solidFill>
          <a:ln w="9525">
            <a:noFill/>
            <a:round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71" name="Oval 16"/>
          <p:cNvSpPr>
            <a:spLocks noChangeArrowheads="1"/>
          </p:cNvSpPr>
          <p:nvPr/>
        </p:nvSpPr>
        <p:spPr bwMode="auto">
          <a:xfrm>
            <a:off x="302845" y="2626365"/>
            <a:ext cx="217855" cy="107533"/>
          </a:xfrm>
          <a:prstGeom prst="ellipse">
            <a:avLst/>
          </a:prstGeom>
          <a:solidFill>
            <a:srgbClr val="E0AEA2"/>
          </a:solidFill>
          <a:ln w="9525">
            <a:noFill/>
            <a:round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72" name="Oval 16"/>
          <p:cNvSpPr>
            <a:spLocks noChangeArrowheads="1"/>
          </p:cNvSpPr>
          <p:nvPr/>
        </p:nvSpPr>
        <p:spPr bwMode="auto">
          <a:xfrm>
            <a:off x="328203" y="2841431"/>
            <a:ext cx="217855" cy="107533"/>
          </a:xfrm>
          <a:prstGeom prst="ellipse">
            <a:avLst/>
          </a:prstGeom>
          <a:solidFill>
            <a:srgbClr val="E0AEA2"/>
          </a:solidFill>
          <a:ln w="9525">
            <a:noFill/>
            <a:round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73" name="Oval 16"/>
          <p:cNvSpPr>
            <a:spLocks noChangeArrowheads="1"/>
          </p:cNvSpPr>
          <p:nvPr/>
        </p:nvSpPr>
        <p:spPr bwMode="auto">
          <a:xfrm>
            <a:off x="1845672" y="3102198"/>
            <a:ext cx="217855" cy="107533"/>
          </a:xfrm>
          <a:prstGeom prst="ellipse">
            <a:avLst/>
          </a:prstGeom>
          <a:solidFill>
            <a:srgbClr val="E0AEA2"/>
          </a:solidFill>
          <a:ln w="9525">
            <a:noFill/>
            <a:round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cxnSp>
        <p:nvCxnSpPr>
          <p:cNvPr id="74" name="Straight Arrow Connector 73"/>
          <p:cNvCxnSpPr/>
          <p:nvPr/>
        </p:nvCxnSpPr>
        <p:spPr bwMode="auto">
          <a:xfrm rot="10800000">
            <a:off x="1891100" y="2841431"/>
            <a:ext cx="229424" cy="60616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7" name="Straight Arrow Connector 76"/>
          <p:cNvCxnSpPr>
            <a:stCxn id="70" idx="4"/>
            <a:endCxn id="73" idx="7"/>
          </p:cNvCxnSpPr>
          <p:nvPr/>
        </p:nvCxnSpPr>
        <p:spPr bwMode="auto">
          <a:xfrm rot="5400000">
            <a:off x="2026305" y="3024550"/>
            <a:ext cx="98715" cy="88077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0" name="Straight Arrow Connector 79"/>
          <p:cNvCxnSpPr>
            <a:stCxn id="64" idx="3"/>
          </p:cNvCxnSpPr>
          <p:nvPr/>
        </p:nvCxnSpPr>
        <p:spPr bwMode="auto">
          <a:xfrm rot="16200000" flipH="1">
            <a:off x="1714331" y="2925428"/>
            <a:ext cx="276515" cy="77024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3" name="Straight Arrow Connector 82"/>
          <p:cNvCxnSpPr>
            <a:stCxn id="52" idx="3"/>
            <a:endCxn id="69" idx="7"/>
          </p:cNvCxnSpPr>
          <p:nvPr/>
        </p:nvCxnSpPr>
        <p:spPr bwMode="auto">
          <a:xfrm rot="5400000">
            <a:off x="1964993" y="2127917"/>
            <a:ext cx="144433" cy="125440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6" name="Straight Arrow Connector 85"/>
          <p:cNvCxnSpPr>
            <a:stCxn id="72" idx="4"/>
            <a:endCxn id="67" idx="0"/>
          </p:cNvCxnSpPr>
          <p:nvPr/>
        </p:nvCxnSpPr>
        <p:spPr bwMode="auto">
          <a:xfrm rot="5400000">
            <a:off x="384791" y="2969858"/>
            <a:ext cx="73234" cy="31447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0" name="Straight Arrow Connector 89"/>
          <p:cNvCxnSpPr>
            <a:stCxn id="68" idx="0"/>
            <a:endCxn id="72" idx="5"/>
          </p:cNvCxnSpPr>
          <p:nvPr/>
        </p:nvCxnSpPr>
        <p:spPr bwMode="auto">
          <a:xfrm rot="16200000" flipV="1">
            <a:off x="566423" y="2880948"/>
            <a:ext cx="87965" cy="192502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3" name="Straight Arrow Connector 92"/>
          <p:cNvCxnSpPr>
            <a:stCxn id="44" idx="1"/>
            <a:endCxn id="71" idx="4"/>
          </p:cNvCxnSpPr>
          <p:nvPr/>
        </p:nvCxnSpPr>
        <p:spPr bwMode="auto">
          <a:xfrm rot="16200000" flipV="1">
            <a:off x="485844" y="2659828"/>
            <a:ext cx="53767" cy="201907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6" name="Straight Arrow Connector 95"/>
          <p:cNvCxnSpPr>
            <a:stCxn id="68" idx="7"/>
            <a:endCxn id="69" idx="3"/>
          </p:cNvCxnSpPr>
          <p:nvPr/>
        </p:nvCxnSpPr>
        <p:spPr bwMode="auto">
          <a:xfrm rot="5400000" flipH="1" flipV="1">
            <a:off x="968304" y="2156033"/>
            <a:ext cx="686973" cy="1078782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01" name="Oval 16"/>
          <p:cNvSpPr>
            <a:spLocks noChangeArrowheads="1"/>
          </p:cNvSpPr>
          <p:nvPr/>
        </p:nvSpPr>
        <p:spPr bwMode="auto">
          <a:xfrm>
            <a:off x="613681" y="2139919"/>
            <a:ext cx="245936" cy="117371"/>
          </a:xfrm>
          <a:prstGeom prst="ellipse">
            <a:avLst/>
          </a:prstGeom>
          <a:solidFill>
            <a:srgbClr val="008000">
              <a:alpha val="58000"/>
            </a:srgbClr>
          </a:solidFill>
          <a:ln w="9525">
            <a:noFill/>
            <a:round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sp>
        <p:nvSpPr>
          <p:cNvPr id="102" name="Oval 16"/>
          <p:cNvSpPr>
            <a:spLocks noChangeArrowheads="1"/>
          </p:cNvSpPr>
          <p:nvPr/>
        </p:nvSpPr>
        <p:spPr bwMode="auto">
          <a:xfrm>
            <a:off x="908559" y="2323528"/>
            <a:ext cx="171943" cy="125984"/>
          </a:xfrm>
          <a:prstGeom prst="ellipse">
            <a:avLst/>
          </a:prstGeom>
          <a:solidFill>
            <a:srgbClr val="008000">
              <a:alpha val="58000"/>
            </a:srgbClr>
          </a:solidFill>
          <a:ln w="9525">
            <a:noFill/>
            <a:round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grpSp>
        <p:nvGrpSpPr>
          <p:cNvPr id="10" name="Group 198"/>
          <p:cNvGrpSpPr/>
          <p:nvPr/>
        </p:nvGrpSpPr>
        <p:grpSpPr>
          <a:xfrm>
            <a:off x="5532280" y="5472509"/>
            <a:ext cx="2793462" cy="494180"/>
            <a:chOff x="6171059" y="5709055"/>
            <a:chExt cx="2793462" cy="494180"/>
          </a:xfrm>
        </p:grpSpPr>
        <p:sp>
          <p:nvSpPr>
            <p:cNvPr id="146" name="TextBox 145"/>
            <p:cNvSpPr txBox="1"/>
            <p:nvPr/>
          </p:nvSpPr>
          <p:spPr>
            <a:xfrm>
              <a:off x="6515100" y="5709055"/>
              <a:ext cx="24494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OWL inference…</a:t>
              </a:r>
              <a:endParaRPr lang="en-IE" sz="24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2" name="Left Arrow 171"/>
            <p:cNvSpPr/>
            <p:nvPr/>
          </p:nvSpPr>
          <p:spPr>
            <a:xfrm>
              <a:off x="6171059" y="5837416"/>
              <a:ext cx="297180" cy="365819"/>
            </a:xfrm>
            <a:prstGeom prst="leftArrow">
              <a:avLst>
                <a:gd name="adj1" fmla="val 32413"/>
                <a:gd name="adj2" fmla="val 43827"/>
              </a:avLst>
            </a:prstGeom>
            <a:solidFill>
              <a:srgbClr val="4F81BD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12" name="Group 196"/>
          <p:cNvGrpSpPr/>
          <p:nvPr/>
        </p:nvGrpSpPr>
        <p:grpSpPr>
          <a:xfrm>
            <a:off x="2952971" y="5448471"/>
            <a:ext cx="1899472" cy="1053203"/>
            <a:chOff x="3219671" y="5448471"/>
            <a:chExt cx="1899472" cy="1053203"/>
          </a:xfrm>
        </p:grpSpPr>
        <p:sp>
          <p:nvSpPr>
            <p:cNvPr id="176" name="Oval 16"/>
            <p:cNvSpPr>
              <a:spLocks noChangeArrowheads="1"/>
            </p:cNvSpPr>
            <p:nvPr/>
          </p:nvSpPr>
          <p:spPr bwMode="auto">
            <a:xfrm>
              <a:off x="4639961" y="5448471"/>
              <a:ext cx="217855" cy="125983"/>
            </a:xfrm>
            <a:prstGeom prst="ellipse">
              <a:avLst/>
            </a:prstGeom>
            <a:solidFill>
              <a:srgbClr val="E0AEA2"/>
            </a:solidFill>
            <a:ln w="9525">
              <a:noFill/>
              <a:round/>
              <a:headEnd/>
              <a:tailEnd/>
            </a:ln>
          </p:spPr>
          <p:txBody>
            <a:bodyPr lIns="0" rIns="0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77" name="Oval 16"/>
            <p:cNvSpPr>
              <a:spLocks noChangeArrowheads="1"/>
            </p:cNvSpPr>
            <p:nvPr/>
          </p:nvSpPr>
          <p:spPr bwMode="auto">
            <a:xfrm>
              <a:off x="4901288" y="5906273"/>
              <a:ext cx="217855" cy="125983"/>
            </a:xfrm>
            <a:prstGeom prst="ellipse">
              <a:avLst/>
            </a:prstGeom>
            <a:solidFill>
              <a:srgbClr val="E0AEA2"/>
            </a:solidFill>
            <a:ln w="9525">
              <a:noFill/>
              <a:round/>
              <a:headEnd/>
              <a:tailEnd/>
            </a:ln>
          </p:spPr>
          <p:txBody>
            <a:bodyPr lIns="0" rIns="0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78" name="Oval 16"/>
            <p:cNvSpPr>
              <a:spLocks noChangeArrowheads="1"/>
            </p:cNvSpPr>
            <p:nvPr/>
          </p:nvSpPr>
          <p:spPr bwMode="auto">
            <a:xfrm>
              <a:off x="3219671" y="6370272"/>
              <a:ext cx="217855" cy="125983"/>
            </a:xfrm>
            <a:prstGeom prst="ellipse">
              <a:avLst/>
            </a:prstGeom>
            <a:solidFill>
              <a:srgbClr val="E0AEA2"/>
            </a:solidFill>
            <a:ln w="9525">
              <a:noFill/>
              <a:round/>
              <a:headEnd/>
              <a:tailEnd/>
            </a:ln>
          </p:spPr>
          <p:txBody>
            <a:bodyPr lIns="0" rIns="0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cxnSp>
          <p:nvCxnSpPr>
            <p:cNvPr id="179" name="Straight Arrow Connector 178"/>
            <p:cNvCxnSpPr>
              <a:stCxn id="135" idx="2"/>
              <a:endCxn id="178" idx="6"/>
            </p:cNvCxnSpPr>
            <p:nvPr/>
          </p:nvCxnSpPr>
          <p:spPr bwMode="auto">
            <a:xfrm rot="10800000">
              <a:off x="3437527" y="6433265"/>
              <a:ext cx="208533" cy="68409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2" name="Straight Arrow Connector 181"/>
            <p:cNvCxnSpPr>
              <a:stCxn id="177" idx="2"/>
              <a:endCxn id="138" idx="5"/>
            </p:cNvCxnSpPr>
            <p:nvPr/>
          </p:nvCxnSpPr>
          <p:spPr bwMode="auto">
            <a:xfrm rot="10800000" flipV="1">
              <a:off x="4608058" y="5969264"/>
              <a:ext cx="293231" cy="133785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5" name="Straight Arrow Connector 184"/>
            <p:cNvCxnSpPr/>
            <p:nvPr/>
          </p:nvCxnSpPr>
          <p:spPr bwMode="auto">
            <a:xfrm rot="10800000" flipV="1">
              <a:off x="3737764" y="6058508"/>
              <a:ext cx="671642" cy="44541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8" name="Straight Arrow Connector 187"/>
            <p:cNvCxnSpPr>
              <a:stCxn id="176" idx="3"/>
            </p:cNvCxnSpPr>
            <p:nvPr/>
          </p:nvCxnSpPr>
          <p:spPr bwMode="auto">
            <a:xfrm rot="5400000">
              <a:off x="4497739" y="5381880"/>
              <a:ext cx="3" cy="348250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1" name="Straight Arrow Connector 190"/>
            <p:cNvCxnSpPr>
              <a:stCxn id="127" idx="4"/>
              <a:endCxn id="138" idx="1"/>
            </p:cNvCxnSpPr>
            <p:nvPr/>
          </p:nvCxnSpPr>
          <p:spPr bwMode="auto">
            <a:xfrm rot="16200000" flipH="1">
              <a:off x="3939285" y="5499242"/>
              <a:ext cx="413096" cy="616354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3" name="Group 197"/>
          <p:cNvGrpSpPr/>
          <p:nvPr/>
        </p:nvGrpSpPr>
        <p:grpSpPr>
          <a:xfrm>
            <a:off x="3303463" y="4792755"/>
            <a:ext cx="1069798" cy="1773271"/>
            <a:chOff x="3570163" y="4792755"/>
            <a:chExt cx="1069798" cy="1773271"/>
          </a:xfrm>
        </p:grpSpPr>
        <p:grpSp>
          <p:nvGrpSpPr>
            <p:cNvPr id="14" name="Group 131"/>
            <p:cNvGrpSpPr/>
            <p:nvPr/>
          </p:nvGrpSpPr>
          <p:grpSpPr>
            <a:xfrm>
              <a:off x="3570163" y="5918972"/>
              <a:ext cx="522351" cy="213521"/>
              <a:chOff x="4521504" y="3166732"/>
              <a:chExt cx="522351" cy="213521"/>
            </a:xfrm>
          </p:grpSpPr>
          <p:sp>
            <p:nvSpPr>
              <p:cNvPr id="117" name="Oval 16"/>
              <p:cNvSpPr>
                <a:spLocks noChangeArrowheads="1"/>
              </p:cNvSpPr>
              <p:nvPr/>
            </p:nvSpPr>
            <p:spPr bwMode="auto">
              <a:xfrm>
                <a:off x="4826000" y="3166732"/>
                <a:ext cx="217855" cy="125983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lIns="0" rIns="0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18" name="Oval 16"/>
              <p:cNvSpPr>
                <a:spLocks noChangeArrowheads="1"/>
              </p:cNvSpPr>
              <p:nvPr/>
            </p:nvSpPr>
            <p:spPr bwMode="auto">
              <a:xfrm>
                <a:off x="4521504" y="3254270"/>
                <a:ext cx="174384" cy="125983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lIns="0" rIns="0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cxnSp>
            <p:nvCxnSpPr>
              <p:cNvPr id="119" name="Straight Arrow Connector 118"/>
              <p:cNvCxnSpPr>
                <a:stCxn id="117" idx="2"/>
                <a:endCxn id="118" idx="6"/>
              </p:cNvCxnSpPr>
              <p:nvPr/>
            </p:nvCxnSpPr>
            <p:spPr bwMode="auto">
              <a:xfrm rot="10800000" flipV="1">
                <a:off x="4695888" y="3229724"/>
                <a:ext cx="130112" cy="87538"/>
              </a:xfrm>
              <a:prstGeom prst="straightConnector1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126" name="Oval 16"/>
            <p:cNvSpPr>
              <a:spLocks noChangeArrowheads="1"/>
            </p:cNvSpPr>
            <p:nvPr/>
          </p:nvSpPr>
          <p:spPr bwMode="auto">
            <a:xfrm>
              <a:off x="4105760" y="5476250"/>
              <a:ext cx="217855" cy="125983"/>
            </a:xfrm>
            <a:prstGeom prst="ellipse">
              <a:avLst/>
            </a:prstGeom>
            <a:solidFill>
              <a:srgbClr val="E0AEA2"/>
            </a:solidFill>
            <a:ln w="9525">
              <a:noFill/>
              <a:round/>
              <a:headEnd/>
              <a:tailEnd/>
            </a:ln>
          </p:spPr>
          <p:txBody>
            <a:bodyPr lIns="0" rIns="0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27" name="Oval 16"/>
            <p:cNvSpPr>
              <a:spLocks noChangeArrowheads="1"/>
            </p:cNvSpPr>
            <p:nvPr/>
          </p:nvSpPr>
          <p:spPr bwMode="auto">
            <a:xfrm>
              <a:off x="3750464" y="5474888"/>
              <a:ext cx="174384" cy="125983"/>
            </a:xfrm>
            <a:prstGeom prst="ellipse">
              <a:avLst/>
            </a:prstGeom>
            <a:solidFill>
              <a:srgbClr val="E0AEA2"/>
            </a:solidFill>
            <a:ln w="9525">
              <a:noFill/>
              <a:round/>
              <a:headEnd/>
              <a:tailEnd/>
            </a:ln>
          </p:spPr>
          <p:txBody>
            <a:bodyPr lIns="0" rIns="0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cxnSp>
          <p:nvCxnSpPr>
            <p:cNvPr id="128" name="Straight Arrow Connector 127"/>
            <p:cNvCxnSpPr>
              <a:stCxn id="126" idx="2"/>
              <a:endCxn id="127" idx="6"/>
            </p:cNvCxnSpPr>
            <p:nvPr/>
          </p:nvCxnSpPr>
          <p:spPr bwMode="auto">
            <a:xfrm rot="10800000">
              <a:off x="3924848" y="5537880"/>
              <a:ext cx="180912" cy="1362"/>
            </a:xfrm>
            <a:prstGeom prst="straightConnector1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grpSp>
          <p:nvGrpSpPr>
            <p:cNvPr id="15" name="Group 132"/>
            <p:cNvGrpSpPr/>
            <p:nvPr/>
          </p:nvGrpSpPr>
          <p:grpSpPr>
            <a:xfrm>
              <a:off x="3646059" y="6438681"/>
              <a:ext cx="573151" cy="127345"/>
              <a:chOff x="4470704" y="3165370"/>
              <a:chExt cx="573151" cy="127345"/>
            </a:xfrm>
          </p:grpSpPr>
          <p:sp>
            <p:nvSpPr>
              <p:cNvPr id="134" name="Oval 16"/>
              <p:cNvSpPr>
                <a:spLocks noChangeArrowheads="1"/>
              </p:cNvSpPr>
              <p:nvPr/>
            </p:nvSpPr>
            <p:spPr bwMode="auto">
              <a:xfrm>
                <a:off x="4826000" y="3166732"/>
                <a:ext cx="217855" cy="125983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lIns="0" rIns="0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35" name="Oval 16"/>
              <p:cNvSpPr>
                <a:spLocks noChangeArrowheads="1"/>
              </p:cNvSpPr>
              <p:nvPr/>
            </p:nvSpPr>
            <p:spPr bwMode="auto">
              <a:xfrm>
                <a:off x="4470704" y="3165370"/>
                <a:ext cx="174384" cy="125983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lIns="0" rIns="0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cxnSp>
            <p:nvCxnSpPr>
              <p:cNvPr id="136" name="Straight Arrow Connector 135"/>
              <p:cNvCxnSpPr>
                <a:stCxn id="134" idx="2"/>
                <a:endCxn id="135" idx="6"/>
              </p:cNvCxnSpPr>
              <p:nvPr/>
            </p:nvCxnSpPr>
            <p:spPr bwMode="auto">
              <a:xfrm rot="10800000">
                <a:off x="4645088" y="3228362"/>
                <a:ext cx="180912" cy="1362"/>
              </a:xfrm>
              <a:prstGeom prst="straightConnector1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18" name="Group 136"/>
            <p:cNvGrpSpPr/>
            <p:nvPr/>
          </p:nvGrpSpPr>
          <p:grpSpPr>
            <a:xfrm>
              <a:off x="3901710" y="5917955"/>
              <a:ext cx="738251" cy="203545"/>
              <a:chOff x="4305604" y="3089170"/>
              <a:chExt cx="738251" cy="203545"/>
            </a:xfrm>
          </p:grpSpPr>
          <p:sp>
            <p:nvSpPr>
              <p:cNvPr id="138" name="Oval 16"/>
              <p:cNvSpPr>
                <a:spLocks noChangeArrowheads="1"/>
              </p:cNvSpPr>
              <p:nvPr/>
            </p:nvSpPr>
            <p:spPr bwMode="auto">
              <a:xfrm>
                <a:off x="4826000" y="3166732"/>
                <a:ext cx="217855" cy="125983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lIns="0" rIns="0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39" name="Oval 16"/>
              <p:cNvSpPr>
                <a:spLocks noChangeArrowheads="1"/>
              </p:cNvSpPr>
              <p:nvPr/>
            </p:nvSpPr>
            <p:spPr bwMode="auto">
              <a:xfrm>
                <a:off x="4305604" y="3089170"/>
                <a:ext cx="174384" cy="125983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lIns="0" rIns="0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cxnSp>
            <p:nvCxnSpPr>
              <p:cNvPr id="140" name="Straight Arrow Connector 139"/>
              <p:cNvCxnSpPr>
                <a:stCxn id="138" idx="2"/>
                <a:endCxn id="139" idx="6"/>
              </p:cNvCxnSpPr>
              <p:nvPr/>
            </p:nvCxnSpPr>
            <p:spPr bwMode="auto">
              <a:xfrm rot="10800000">
                <a:off x="4479988" y="3152162"/>
                <a:ext cx="346012" cy="77562"/>
              </a:xfrm>
              <a:prstGeom prst="straightConnector1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20" name="Group 147"/>
            <p:cNvGrpSpPr/>
            <p:nvPr/>
          </p:nvGrpSpPr>
          <p:grpSpPr>
            <a:xfrm>
              <a:off x="4013887" y="4792755"/>
              <a:ext cx="401539" cy="202692"/>
              <a:chOff x="4013887" y="4792755"/>
              <a:chExt cx="401539" cy="202692"/>
            </a:xfrm>
          </p:grpSpPr>
          <p:cxnSp>
            <p:nvCxnSpPr>
              <p:cNvPr id="114" name="Straight Arrow Connector 113"/>
              <p:cNvCxnSpPr>
                <a:stCxn id="144" idx="6"/>
                <a:endCxn id="116" idx="1"/>
              </p:cNvCxnSpPr>
              <p:nvPr/>
            </p:nvCxnSpPr>
            <p:spPr bwMode="auto">
              <a:xfrm>
                <a:off x="4185830" y="4855747"/>
                <a:ext cx="82833" cy="32166"/>
              </a:xfrm>
              <a:prstGeom prst="straightConnector1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116" name="Oval 16"/>
              <p:cNvSpPr>
                <a:spLocks noChangeArrowheads="1"/>
              </p:cNvSpPr>
              <p:nvPr/>
            </p:nvSpPr>
            <p:spPr bwMode="auto">
              <a:xfrm>
                <a:off x="4243483" y="4869463"/>
                <a:ext cx="171943" cy="125984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lIns="0" rIns="0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144" name="Oval 16"/>
              <p:cNvSpPr>
                <a:spLocks noChangeArrowheads="1"/>
              </p:cNvSpPr>
              <p:nvPr/>
            </p:nvSpPr>
            <p:spPr bwMode="auto">
              <a:xfrm>
                <a:off x="4013887" y="4792755"/>
                <a:ext cx="171943" cy="125984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lIns="0" rIns="0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</p:grpSp>
        <p:cxnSp>
          <p:nvCxnSpPr>
            <p:cNvPr id="194" name="Straight Arrow Connector 193"/>
            <p:cNvCxnSpPr>
              <a:stCxn id="118" idx="4"/>
              <a:endCxn id="135" idx="0"/>
            </p:cNvCxnSpPr>
            <p:nvPr/>
          </p:nvCxnSpPr>
          <p:spPr bwMode="auto">
            <a:xfrm rot="16200000" flipH="1">
              <a:off x="3542209" y="6247639"/>
              <a:ext cx="306188" cy="75896"/>
            </a:xfrm>
            <a:prstGeom prst="straightConnector1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21" name="Group 31"/>
          <p:cNvGrpSpPr/>
          <p:nvPr/>
        </p:nvGrpSpPr>
        <p:grpSpPr>
          <a:xfrm>
            <a:off x="94533" y="2386521"/>
            <a:ext cx="2227121" cy="3767070"/>
            <a:chOff x="611561" y="958074"/>
            <a:chExt cx="2376264" cy="3767070"/>
          </a:xfrm>
        </p:grpSpPr>
        <p:sp>
          <p:nvSpPr>
            <p:cNvPr id="33" name="Arc 32"/>
            <p:cNvSpPr/>
            <p:nvPr/>
          </p:nvSpPr>
          <p:spPr>
            <a:xfrm>
              <a:off x="687341" y="1875606"/>
              <a:ext cx="1040329" cy="1892447"/>
            </a:xfrm>
            <a:prstGeom prst="arc">
              <a:avLst>
                <a:gd name="adj1" fmla="val 16238635"/>
                <a:gd name="adj2" fmla="val 187897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4" name="Arc 33"/>
            <p:cNvSpPr/>
            <p:nvPr/>
          </p:nvSpPr>
          <p:spPr>
            <a:xfrm flipH="1">
              <a:off x="1922956" y="1866194"/>
              <a:ext cx="959824" cy="1892447"/>
            </a:xfrm>
            <a:prstGeom prst="arc">
              <a:avLst>
                <a:gd name="adj1" fmla="val 16238635"/>
                <a:gd name="adj2" fmla="val 187897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5" name="Arc 34"/>
            <p:cNvSpPr/>
            <p:nvPr/>
          </p:nvSpPr>
          <p:spPr>
            <a:xfrm>
              <a:off x="611561" y="958074"/>
              <a:ext cx="1184345" cy="3767070"/>
            </a:xfrm>
            <a:prstGeom prst="arc">
              <a:avLst>
                <a:gd name="adj1" fmla="val 16908234"/>
                <a:gd name="adj2" fmla="val 187897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6" name="Arc 35"/>
            <p:cNvSpPr/>
            <p:nvPr/>
          </p:nvSpPr>
          <p:spPr>
            <a:xfrm flipH="1">
              <a:off x="1847117" y="958074"/>
              <a:ext cx="1140708" cy="3767070"/>
            </a:xfrm>
            <a:prstGeom prst="arc">
              <a:avLst>
                <a:gd name="adj1" fmla="val 16233451"/>
                <a:gd name="adj2" fmla="val 187897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pic>
        <p:nvPicPr>
          <p:cNvPr id="254" name="Picture 253"/>
          <p:cNvPicPr>
            <a:picLocks noChangeAspect="1"/>
          </p:cNvPicPr>
          <p:nvPr/>
        </p:nvPicPr>
        <p:blipFill>
          <a:blip r:embed="rId3"/>
          <a:srcRect t="85336"/>
          <a:stretch>
            <a:fillRect/>
          </a:stretch>
        </p:blipFill>
        <p:spPr>
          <a:xfrm>
            <a:off x="2652798" y="3312295"/>
            <a:ext cx="2808233" cy="268449"/>
          </a:xfrm>
          <a:prstGeom prst="rect">
            <a:avLst/>
          </a:prstGeom>
        </p:spPr>
      </p:pic>
      <p:sp>
        <p:nvSpPr>
          <p:cNvPr id="255" name="Rectangle 254"/>
          <p:cNvSpPr/>
          <p:nvPr/>
        </p:nvSpPr>
        <p:spPr bwMode="auto">
          <a:xfrm>
            <a:off x="4906818" y="3278962"/>
            <a:ext cx="922642" cy="289848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SPARQL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6810581" y="6006510"/>
            <a:ext cx="91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How?</a:t>
            </a:r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2792725" y="3568810"/>
            <a:ext cx="616655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rIns="0">
            <a:spAutoFit/>
          </a:bodyPr>
          <a:lstStyle/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SELECT ?DM ?DV WHERE { </a:t>
            </a:r>
            <a:r>
              <a:rPr lang="en-US" sz="1600" dirty="0" err="1" smtClean="0">
                <a:latin typeface="Courier"/>
                <a:cs typeface="Courier"/>
              </a:rPr>
              <a:t>dbpedia:Montpellier</a:t>
            </a:r>
            <a:r>
              <a:rPr lang="en-US" sz="1600" dirty="0" smtClean="0">
                <a:latin typeface="Courier"/>
                <a:cs typeface="Courier"/>
              </a:rPr>
              <a:t> :</a:t>
            </a:r>
            <a:r>
              <a:rPr lang="en-US" sz="1600" dirty="0" err="1" smtClean="0">
                <a:latin typeface="Courier"/>
                <a:cs typeface="Courier"/>
              </a:rPr>
              <a:t>populationDensity</a:t>
            </a:r>
            <a:r>
              <a:rPr lang="en-US" sz="1600" dirty="0" smtClean="0">
                <a:latin typeface="Courier"/>
                <a:cs typeface="Courier"/>
              </a:rPr>
              <a:t> ?DM .</a:t>
            </a:r>
          </a:p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  </a:t>
            </a:r>
            <a:r>
              <a:rPr lang="en-US" sz="1600" dirty="0" err="1" smtClean="0">
                <a:latin typeface="Courier"/>
                <a:cs typeface="Courier"/>
              </a:rPr>
              <a:t>dbpedia:Vienna</a:t>
            </a:r>
            <a:r>
              <a:rPr lang="en-US" sz="1600" dirty="0" smtClean="0">
                <a:latin typeface="Courier"/>
                <a:cs typeface="Courier"/>
              </a:rPr>
              <a:t> :</a:t>
            </a:r>
            <a:r>
              <a:rPr lang="en-US" sz="1600" dirty="0" err="1" smtClean="0">
                <a:latin typeface="Courier"/>
                <a:cs typeface="Courier"/>
              </a:rPr>
              <a:t>populationDensity</a:t>
            </a:r>
            <a:r>
              <a:rPr lang="en-US" sz="1600" dirty="0" smtClean="0">
                <a:latin typeface="Courier"/>
                <a:cs typeface="Courier"/>
              </a:rPr>
              <a:t> ?DV . 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9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5396" name="cdtText Box 125 Id51817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1650" y="6497638"/>
            <a:ext cx="61023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0" rIns="396000" bIns="111600" anchor="b"/>
          <a:lstStyle/>
          <a:p>
            <a:pPr algn="l" eaLnBrk="0" hangingPunct="0">
              <a:spcBef>
                <a:spcPct val="0"/>
              </a:spcBef>
              <a:buFont typeface="Wingdings" pitchFamily="2" charset="2"/>
              <a:buNone/>
            </a:pPr>
            <a:endParaRPr lang="de-DE" sz="500" b="0" noProof="1">
              <a:solidFill>
                <a:srgbClr val="000000"/>
              </a:solidFill>
            </a:endParaRPr>
          </a:p>
        </p:txBody>
      </p:sp>
      <p:sp>
        <p:nvSpPr>
          <p:cNvPr id="955399" name="Rectangle 7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3999" cy="742950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to possibly avoid nasty inferences?</a:t>
            </a:r>
            <a:endParaRPr lang="en-US" sz="3600" b="0" dirty="0"/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5" cstate="print">
            <a:lum bright="40000" contrast="-57000"/>
          </a:blip>
          <a:srcRect/>
          <a:stretch>
            <a:fillRect/>
          </a:stretch>
        </p:blipFill>
        <p:spPr bwMode="auto">
          <a:xfrm>
            <a:off x="395536" y="1268760"/>
            <a:ext cx="2907913" cy="2808312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6585266" y="205322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Article</a:t>
            </a:r>
            <a:endParaRPr lang="en-US" b="1" dirty="0"/>
          </a:p>
        </p:txBody>
      </p:sp>
      <p:pic>
        <p:nvPicPr>
          <p:cNvPr id="60" name="Picture 7" descr="http://epp.eurostat.ec.europa.eu/portal/page/portal/PGP_ADM_IMAGES/PGE_IMAGES_TEMPLATES/logo.png"/>
          <p:cNvPicPr>
            <a:picLocks noChangeAspect="1" noChangeArrowheads="1"/>
          </p:cNvPicPr>
          <p:nvPr/>
        </p:nvPicPr>
        <p:blipFill>
          <a:blip r:embed="rId6" cstate="print">
            <a:lum bright="47000" contrast="-65000"/>
          </a:blip>
          <a:srcRect/>
          <a:stretch>
            <a:fillRect/>
          </a:stretch>
        </p:blipFill>
        <p:spPr bwMode="auto">
          <a:xfrm>
            <a:off x="5508104" y="1556792"/>
            <a:ext cx="3635896" cy="822622"/>
          </a:xfrm>
          <a:prstGeom prst="rect">
            <a:avLst/>
          </a:prstGeom>
          <a:noFill/>
        </p:spPr>
      </p:pic>
      <p:grpSp>
        <p:nvGrpSpPr>
          <p:cNvPr id="4" name="Group 106"/>
          <p:cNvGrpSpPr/>
          <p:nvPr/>
        </p:nvGrpSpPr>
        <p:grpSpPr>
          <a:xfrm>
            <a:off x="665745" y="2060848"/>
            <a:ext cx="3431358" cy="1830734"/>
            <a:chOff x="665745" y="2606378"/>
            <a:chExt cx="3431358" cy="1830734"/>
          </a:xfrm>
        </p:grpSpPr>
        <p:sp>
          <p:nvSpPr>
            <p:cNvPr id="83" name="Rectangle 82"/>
            <p:cNvSpPr/>
            <p:nvPr/>
          </p:nvSpPr>
          <p:spPr>
            <a:xfrm>
              <a:off x="824449" y="4091216"/>
              <a:ext cx="60426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sz="1400" dirty="0" smtClean="0"/>
                <a:t>414.65</a:t>
              </a:r>
              <a:endParaRPr lang="en-US" sz="1600" dirty="0"/>
            </a:p>
          </p:txBody>
        </p:sp>
        <p:grpSp>
          <p:nvGrpSpPr>
            <p:cNvPr id="5" name="Group 104"/>
            <p:cNvGrpSpPr/>
            <p:nvPr/>
          </p:nvGrpSpPr>
          <p:grpSpPr>
            <a:xfrm>
              <a:off x="665745" y="2606378"/>
              <a:ext cx="3431358" cy="1830734"/>
              <a:chOff x="665745" y="2606378"/>
              <a:chExt cx="3431358" cy="1830734"/>
            </a:xfrm>
          </p:grpSpPr>
          <p:cxnSp>
            <p:nvCxnSpPr>
              <p:cNvPr id="63" name="Straight Arrow Connector 62"/>
              <p:cNvCxnSpPr/>
              <p:nvPr/>
            </p:nvCxnSpPr>
            <p:spPr bwMode="auto">
              <a:xfrm>
                <a:off x="2483768" y="2636912"/>
                <a:ext cx="144016" cy="7920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4" name="Oval 16"/>
              <p:cNvSpPr>
                <a:spLocks noChangeArrowheads="1"/>
              </p:cNvSpPr>
              <p:nvPr/>
            </p:nvSpPr>
            <p:spPr bwMode="auto">
              <a:xfrm>
                <a:off x="2023154" y="3429000"/>
                <a:ext cx="1032511" cy="432048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lIns="72000" tIns="0">
                <a:prstTxWarp prst="textNoShape">
                  <a:avLst/>
                </a:prstTxWarp>
              </a:bodyPr>
              <a:lstStyle/>
              <a:p>
                <a:r>
                  <a:rPr lang="en-US" sz="1200" dirty="0" err="1" smtClean="0"/>
                  <a:t>dbpedia:Austria</a:t>
                </a:r>
                <a:endParaRPr lang="en-US" sz="1200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195736" y="2924944"/>
                <a:ext cx="655628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 smtClean="0"/>
                  <a:t>country</a:t>
                </a:r>
                <a:endParaRPr lang="en-US" sz="1600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65745" y="3429000"/>
                <a:ext cx="762966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 smtClean="0"/>
                  <a:t>“Vienna”</a:t>
                </a:r>
                <a:endParaRPr lang="en-US" sz="1600" dirty="0"/>
              </a:p>
            </p:txBody>
          </p:sp>
          <p:cxnSp>
            <p:nvCxnSpPr>
              <p:cNvPr id="71" name="Straight Arrow Connector 70"/>
              <p:cNvCxnSpPr>
                <a:endCxn id="70" idx="0"/>
              </p:cNvCxnSpPr>
              <p:nvPr/>
            </p:nvCxnSpPr>
            <p:spPr bwMode="auto">
              <a:xfrm flipH="1">
                <a:off x="1047228" y="2636912"/>
                <a:ext cx="860476" cy="7920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74" name="Rectangle 73"/>
              <p:cNvSpPr/>
              <p:nvPr/>
            </p:nvSpPr>
            <p:spPr>
              <a:xfrm>
                <a:off x="1295611" y="2852936"/>
                <a:ext cx="468077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 smtClean="0"/>
                  <a:t>name</a:t>
                </a:r>
                <a:endParaRPr lang="en-US" sz="1600" dirty="0"/>
              </a:p>
            </p:txBody>
          </p:sp>
          <p:cxnSp>
            <p:nvCxnSpPr>
              <p:cNvPr id="76" name="Straight Arrow Connector 75"/>
              <p:cNvCxnSpPr/>
              <p:nvPr/>
            </p:nvCxnSpPr>
            <p:spPr bwMode="auto">
              <a:xfrm flipH="1">
                <a:off x="1215270" y="2636912"/>
                <a:ext cx="908458" cy="1431776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77" name="Rectangle 76"/>
              <p:cNvSpPr/>
              <p:nvPr/>
            </p:nvSpPr>
            <p:spPr>
              <a:xfrm>
                <a:off x="1475656" y="3213556"/>
                <a:ext cx="468077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400" dirty="0" smtClean="0"/>
                  <a:t>area</a:t>
                </a:r>
                <a:endParaRPr lang="en-US" sz="1600" dirty="0"/>
              </a:p>
            </p:txBody>
          </p:sp>
          <p:cxnSp>
            <p:nvCxnSpPr>
              <p:cNvPr id="100" name="Straight Arrow Connector 99"/>
              <p:cNvCxnSpPr/>
              <p:nvPr/>
            </p:nvCxnSpPr>
            <p:spPr bwMode="auto">
              <a:xfrm>
                <a:off x="2940215" y="2606378"/>
                <a:ext cx="623673" cy="1616239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03" name="Rectangle 102"/>
              <p:cNvSpPr/>
              <p:nvPr/>
            </p:nvSpPr>
            <p:spPr>
              <a:xfrm>
                <a:off x="2915816" y="3069540"/>
                <a:ext cx="936104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400" dirty="0" smtClean="0"/>
                  <a:t>population</a:t>
                </a:r>
                <a:endParaRPr lang="en-US" sz="1600" dirty="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160999" y="4221668"/>
                <a:ext cx="936104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400" dirty="0" smtClean="0"/>
                  <a:t>1714142</a:t>
                </a:r>
                <a:endParaRPr lang="en-US" sz="1600" dirty="0"/>
              </a:p>
            </p:txBody>
          </p:sp>
        </p:grpSp>
      </p:grpSp>
      <p:grpSp>
        <p:nvGrpSpPr>
          <p:cNvPr id="6" name="Group 105"/>
          <p:cNvGrpSpPr/>
          <p:nvPr/>
        </p:nvGrpSpPr>
        <p:grpSpPr>
          <a:xfrm>
            <a:off x="5806417" y="2132856"/>
            <a:ext cx="3111126" cy="1766773"/>
            <a:chOff x="5806417" y="2708920"/>
            <a:chExt cx="3111126" cy="1766773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>
              <a:off x="7236296" y="2708920"/>
              <a:ext cx="1080120" cy="10801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rot="5400000">
              <a:off x="5718387" y="3024703"/>
              <a:ext cx="1152128" cy="5816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8" name="Rectangle 67"/>
            <p:cNvSpPr/>
            <p:nvPr/>
          </p:nvSpPr>
          <p:spPr>
            <a:xfrm>
              <a:off x="7668344" y="3140968"/>
              <a:ext cx="407163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 smtClean="0"/>
                <a:t>label</a:t>
              </a:r>
              <a:endParaRPr lang="en-US" sz="16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316416" y="3789040"/>
              <a:ext cx="601127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 smtClean="0"/>
                <a:t>“Wien”</a:t>
              </a:r>
              <a:endParaRPr lang="en-US" sz="16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8002200" y="4229472"/>
              <a:ext cx="6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endParaRPr lang="en-US" sz="16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806417" y="3170922"/>
              <a:ext cx="126946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 smtClean="0"/>
                <a:t>eurostat:EN5101I</a:t>
              </a:r>
              <a:endParaRPr lang="en-US" sz="1600" dirty="0"/>
            </a:p>
          </p:txBody>
        </p:sp>
      </p:grpSp>
      <p:sp>
        <p:nvSpPr>
          <p:cNvPr id="72" name="Rectangle 71"/>
          <p:cNvSpPr/>
          <p:nvPr/>
        </p:nvSpPr>
        <p:spPr>
          <a:xfrm>
            <a:off x="3944907" y="3769295"/>
            <a:ext cx="5199093" cy="307777"/>
          </a:xfrm>
          <a:prstGeom prst="rect">
            <a:avLst/>
          </a:prstGeom>
          <a:solidFill>
            <a:schemeClr val="accent3">
              <a:lumMod val="75000"/>
              <a:alpha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rIns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eurostat:EN5101I   </a:t>
            </a:r>
            <a:r>
              <a:rPr lang="en-US" sz="1400" dirty="0" err="1" smtClean="0">
                <a:solidFill>
                  <a:srgbClr val="FF0000"/>
                </a:solidFill>
              </a:rPr>
              <a:t>rdfs:subPropertyOf</a:t>
            </a:r>
            <a:r>
              <a:rPr lang="en-US" sz="1400" dirty="0" smtClean="0">
                <a:solidFill>
                  <a:srgbClr val="FF0000"/>
                </a:solidFill>
              </a:rPr>
              <a:t>       </a:t>
            </a:r>
            <a:r>
              <a:rPr lang="en-US" sz="1400" dirty="0" err="1" smtClean="0">
                <a:solidFill>
                  <a:srgbClr val="000000"/>
                </a:solidFill>
              </a:rPr>
              <a:t>dbpedia:populationDensity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303449" y="6389916"/>
            <a:ext cx="0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endParaRPr lang="en-US" sz="1600" dirty="0"/>
          </a:p>
        </p:txBody>
      </p:sp>
      <p:sp>
        <p:nvSpPr>
          <p:cNvPr id="79" name="Rectangle 78"/>
          <p:cNvSpPr/>
          <p:nvPr/>
        </p:nvSpPr>
        <p:spPr>
          <a:xfrm>
            <a:off x="5544268" y="3274531"/>
            <a:ext cx="7759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3855.25</a:t>
            </a:r>
            <a:endParaRPr lang="en-US" sz="1400" dirty="0"/>
          </a:p>
        </p:txBody>
      </p:sp>
      <p:cxnSp>
        <p:nvCxnSpPr>
          <p:cNvPr id="80" name="Straight Arrow Connector 79"/>
          <p:cNvCxnSpPr>
            <a:stCxn id="86" idx="2"/>
            <a:endCxn id="72" idx="0"/>
          </p:cNvCxnSpPr>
          <p:nvPr/>
        </p:nvCxnSpPr>
        <p:spPr bwMode="auto">
          <a:xfrm rot="16200000" flipH="1">
            <a:off x="6013306" y="3238146"/>
            <a:ext cx="958993" cy="103304"/>
          </a:xfrm>
          <a:prstGeom prst="straightConnector1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28313" y="4292000"/>
            <a:ext cx="3093324" cy="1454147"/>
            <a:chOff x="19078" y="4673600"/>
            <a:chExt cx="3093324" cy="1454147"/>
          </a:xfrm>
        </p:grpSpPr>
        <p:grpSp>
          <p:nvGrpSpPr>
            <p:cNvPr id="46" name="Group 58"/>
            <p:cNvGrpSpPr/>
            <p:nvPr/>
          </p:nvGrpSpPr>
          <p:grpSpPr>
            <a:xfrm>
              <a:off x="19078" y="4673600"/>
              <a:ext cx="3093324" cy="1454147"/>
              <a:chOff x="19078" y="3219453"/>
              <a:chExt cx="3093324" cy="1454147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25401" y="3219453"/>
                <a:ext cx="3087001" cy="1454147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Arrow Connector 50"/>
              <p:cNvCxnSpPr>
                <a:stCxn id="67" idx="0"/>
                <a:endCxn id="58" idx="3"/>
              </p:cNvCxnSpPr>
              <p:nvPr/>
            </p:nvCxnSpPr>
            <p:spPr bwMode="auto">
              <a:xfrm rot="5400000" flipH="1" flipV="1">
                <a:off x="1495803" y="3631779"/>
                <a:ext cx="415641" cy="538162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7" name="TextBox 56"/>
              <p:cNvSpPr txBox="1"/>
              <p:nvPr/>
            </p:nvSpPr>
            <p:spPr>
              <a:xfrm>
                <a:off x="19078" y="3665351"/>
                <a:ext cx="13655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fakedbpedia.org</a:t>
                </a:r>
                <a:endParaRPr lang="en-US" sz="1400" dirty="0"/>
              </a:p>
            </p:txBody>
          </p:sp>
          <p:sp>
            <p:nvSpPr>
              <p:cNvPr id="58" name="Oval 16"/>
              <p:cNvSpPr>
                <a:spLocks noChangeArrowheads="1"/>
              </p:cNvSpPr>
              <p:nvPr/>
            </p:nvSpPr>
            <p:spPr bwMode="auto">
              <a:xfrm>
                <a:off x="1781521" y="3302794"/>
                <a:ext cx="1305481" cy="457200"/>
              </a:xfrm>
              <a:prstGeom prst="ellipse">
                <a:avLst/>
              </a:prstGeom>
              <a:solidFill>
                <a:srgbClr val="008000">
                  <a:alpha val="4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lIns="0" rIns="0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917523" y="3340894"/>
                <a:ext cx="105929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err="1" smtClean="0">
                    <a:solidFill>
                      <a:srgbClr val="FF0000"/>
                    </a:solidFill>
                  </a:rPr>
                  <a:t>owl:sameAs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7" name="Oval 16"/>
              <p:cNvSpPr>
                <a:spLocks noChangeArrowheads="1"/>
              </p:cNvSpPr>
              <p:nvPr/>
            </p:nvSpPr>
            <p:spPr bwMode="auto">
              <a:xfrm>
                <a:off x="241300" y="4108680"/>
                <a:ext cx="2386484" cy="457200"/>
              </a:xfrm>
              <a:prstGeom prst="ellipse">
                <a:avLst/>
              </a:prstGeom>
              <a:solidFill>
                <a:srgbClr val="008000">
                  <a:alpha val="4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lIns="0" rIns="0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92100" y="4150378"/>
                <a:ext cx="216736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1400" dirty="0" err="1" smtClean="0">
                    <a:solidFill>
                      <a:srgbClr val="FF0000"/>
                    </a:solidFill>
                  </a:rPr>
                  <a:t>dbpedia:populationDensity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1475656" y="5278114"/>
              <a:ext cx="139245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 err="1" smtClean="0">
                  <a:solidFill>
                    <a:srgbClr val="FF0000"/>
                  </a:solidFill>
                </a:rPr>
                <a:t>rdfs:subPropertyOf</a:t>
              </a:r>
              <a:endParaRPr lang="en-US" sz="1400" dirty="0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207830" y="4725770"/>
              <a:ext cx="453735" cy="453735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  <a:latin typeface="Arial Narrow"/>
                  <a:cs typeface="Arial Narrow"/>
                </a:rPr>
                <a:t>SPAM</a:t>
              </a:r>
              <a:endParaRPr lang="en-US" sz="1000" b="1" dirty="0">
                <a:solidFill>
                  <a:schemeClr val="tx1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3851921" y="1268760"/>
            <a:ext cx="5359924" cy="3219443"/>
          </a:xfrm>
          <a:prstGeom prst="rect">
            <a:avLst/>
          </a:prstGeom>
          <a:noFill/>
          <a:ln w="28575" cmpd="sng">
            <a:solidFill>
              <a:srgbClr val="008000">
                <a:alpha val="38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9"/>
          <p:cNvGrpSpPr/>
          <p:nvPr/>
        </p:nvGrpSpPr>
        <p:grpSpPr>
          <a:xfrm>
            <a:off x="1403648" y="1659334"/>
            <a:ext cx="6552727" cy="504056"/>
            <a:chOff x="1052790" y="3955637"/>
            <a:chExt cx="6743470" cy="504056"/>
          </a:xfrm>
        </p:grpSpPr>
        <p:cxnSp>
          <p:nvCxnSpPr>
            <p:cNvPr id="52" name="Straight Arrow Connector 51"/>
            <p:cNvCxnSpPr>
              <a:stCxn id="54" idx="6"/>
              <a:endCxn id="56" idx="2"/>
            </p:cNvCxnSpPr>
            <p:nvPr/>
          </p:nvCxnSpPr>
          <p:spPr bwMode="auto">
            <a:xfrm>
              <a:off x="2905392" y="4193977"/>
              <a:ext cx="2519539" cy="1368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3" name="Group 48"/>
            <p:cNvGrpSpPr/>
            <p:nvPr/>
          </p:nvGrpSpPr>
          <p:grpSpPr>
            <a:xfrm>
              <a:off x="1052790" y="3955637"/>
              <a:ext cx="6743470" cy="504056"/>
              <a:chOff x="1052790" y="4333660"/>
              <a:chExt cx="6743470" cy="504056"/>
            </a:xfrm>
          </p:grpSpPr>
          <p:sp>
            <p:nvSpPr>
              <p:cNvPr id="54" name="Oval 16"/>
              <p:cNvSpPr>
                <a:spLocks noChangeArrowheads="1"/>
              </p:cNvSpPr>
              <p:nvPr/>
            </p:nvSpPr>
            <p:spPr bwMode="auto">
              <a:xfrm>
                <a:off x="1052790" y="4343400"/>
                <a:ext cx="1852602" cy="457200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lIns="0" rIns="0">
                <a:prstTxWarp prst="textNoShape">
                  <a:avLst/>
                </a:prstTxWarp>
              </a:bodyPr>
              <a:lstStyle/>
              <a:p>
                <a:r>
                  <a:rPr lang="en-US" sz="1200" dirty="0" err="1" smtClean="0">
                    <a:solidFill>
                      <a:srgbClr val="000000"/>
                    </a:solidFill>
                  </a:rPr>
                  <a:t>dbpedia:Vienna</a:t>
                </a:r>
                <a:endParaRPr lang="en-US" sz="1200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079780" y="4334240"/>
                <a:ext cx="1678213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>
                <a:spAutoFit/>
              </a:bodyPr>
              <a:lstStyle/>
              <a:p>
                <a:r>
                  <a:rPr lang="en-US" sz="1400" dirty="0" err="1" smtClean="0">
                    <a:solidFill>
                      <a:srgbClr val="FF0000"/>
                    </a:solidFill>
                  </a:rPr>
                  <a:t>owl:sameAs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Oval 16"/>
              <p:cNvSpPr>
                <a:spLocks noChangeArrowheads="1"/>
              </p:cNvSpPr>
              <p:nvPr/>
            </p:nvSpPr>
            <p:spPr bwMode="auto">
              <a:xfrm>
                <a:off x="5424931" y="4333660"/>
                <a:ext cx="2371329" cy="504056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tIns="72000">
                <a:prstTxWarp prst="textNoShape">
                  <a:avLst/>
                </a:prstTxWarp>
              </a:bodyPr>
              <a:lstStyle/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eurostat:AT001C</a:t>
                </a:r>
                <a:endParaRPr lang="en-US" sz="1200" dirty="0"/>
              </a:p>
            </p:txBody>
          </p:sp>
        </p:grpSp>
      </p:grpSp>
      <p:sp>
        <p:nvSpPr>
          <p:cNvPr id="87" name="Rounded Rectangle 86"/>
          <p:cNvSpPr/>
          <p:nvPr/>
        </p:nvSpPr>
        <p:spPr>
          <a:xfrm>
            <a:off x="3239842" y="4535846"/>
            <a:ext cx="5972003" cy="1210301"/>
          </a:xfrm>
          <a:prstGeom prst="roundRect">
            <a:avLst>
              <a:gd name="adj" fmla="val 384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sz="195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Scalable Authoritative  OWL Reasoning </a:t>
            </a:r>
            <a:r>
              <a:rPr lang="en-IE" sz="1950" dirty="0" smtClean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[IJSWIS’09] to the rescue!</a:t>
            </a:r>
          </a:p>
          <a:p>
            <a:endParaRPr lang="en-IE" dirty="0" smtClean="0">
              <a:ln w="12700">
                <a:noFill/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563889" y="5269095"/>
            <a:ext cx="5465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 Goal:make inference </a:t>
            </a:r>
            <a:r>
              <a:rPr lang="en-IE" b="1" dirty="0" smtClean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robust </a:t>
            </a:r>
            <a:r>
              <a:rPr lang="en-IE" dirty="0" smtClean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&amp; </a:t>
            </a:r>
            <a:r>
              <a:rPr lang="en-IE" b="1" dirty="0" smtClean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scalable</a:t>
            </a:r>
            <a:r>
              <a:rPr lang="en-IE" dirty="0" smtClean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to Web data.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pic>
        <p:nvPicPr>
          <p:cNvPr id="89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9997" y="2060848"/>
            <a:ext cx="654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0" name="Group 89"/>
          <p:cNvGrpSpPr/>
          <p:nvPr/>
        </p:nvGrpSpPr>
        <p:grpSpPr>
          <a:xfrm>
            <a:off x="-11545" y="4195170"/>
            <a:ext cx="3137362" cy="1716117"/>
            <a:chOff x="11545" y="4576155"/>
            <a:chExt cx="3137362" cy="1716117"/>
          </a:xfrm>
        </p:grpSpPr>
        <p:sp>
          <p:nvSpPr>
            <p:cNvPr id="91" name="Rectangle 90"/>
            <p:cNvSpPr/>
            <p:nvPr/>
          </p:nvSpPr>
          <p:spPr>
            <a:xfrm>
              <a:off x="11545" y="4576155"/>
              <a:ext cx="3137362" cy="1716117"/>
            </a:xfrm>
            <a:prstGeom prst="rect">
              <a:avLst/>
            </a:prstGeom>
            <a:solidFill>
              <a:schemeClr val="bg1">
                <a:lumMod val="95000"/>
                <a:alpha val="6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91"/>
            <p:cNvSpPr/>
            <p:nvPr/>
          </p:nvSpPr>
          <p:spPr>
            <a:xfrm>
              <a:off x="94674" y="4693920"/>
              <a:ext cx="721025" cy="4855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93" name="Picture 7" descr="error_button.gif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0090" y="4673600"/>
              <a:ext cx="609600" cy="568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" name="Rectangle 61"/>
          <p:cNvSpPr/>
          <p:nvPr/>
        </p:nvSpPr>
        <p:spPr>
          <a:xfrm>
            <a:off x="1720055" y="5780782"/>
            <a:ext cx="7423945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rIns="0">
            <a:spAutoFit/>
          </a:bodyPr>
          <a:lstStyle/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SELECT ?DM ?DV </a:t>
            </a:r>
          </a:p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WHERE { </a:t>
            </a:r>
            <a:r>
              <a:rPr lang="en-US" sz="1600" dirty="0" err="1" smtClean="0">
                <a:latin typeface="Courier"/>
                <a:cs typeface="Courier"/>
              </a:rPr>
              <a:t>dbpedia:Montpellier</a:t>
            </a:r>
            <a:r>
              <a:rPr lang="en-US" sz="1600" dirty="0" smtClean="0">
                <a:latin typeface="Courier"/>
                <a:cs typeface="Courier"/>
              </a:rPr>
              <a:t> :</a:t>
            </a:r>
            <a:r>
              <a:rPr lang="en-US" sz="1600" dirty="0" err="1" smtClean="0">
                <a:latin typeface="Courier"/>
                <a:cs typeface="Courier"/>
              </a:rPr>
              <a:t>populationDensity</a:t>
            </a:r>
            <a:r>
              <a:rPr lang="en-US" sz="1600" dirty="0" smtClean="0">
                <a:latin typeface="Courier"/>
                <a:cs typeface="Courier"/>
              </a:rPr>
              <a:t> ?DM .</a:t>
            </a:r>
          </a:p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		 </a:t>
            </a:r>
            <a:r>
              <a:rPr lang="en-US" sz="1600" dirty="0" err="1" smtClean="0">
                <a:latin typeface="Courier"/>
                <a:cs typeface="Courier"/>
              </a:rPr>
              <a:t>dbpedia:Vienna</a:t>
            </a:r>
            <a:r>
              <a:rPr lang="en-US" sz="1600" dirty="0" smtClean="0">
                <a:latin typeface="Courier"/>
                <a:cs typeface="Courier"/>
              </a:rPr>
              <a:t> :</a:t>
            </a:r>
            <a:r>
              <a:rPr lang="en-US" sz="1600" dirty="0" err="1" smtClean="0">
                <a:latin typeface="Courier"/>
                <a:cs typeface="Courier"/>
              </a:rPr>
              <a:t>populationDensity</a:t>
            </a:r>
            <a:r>
              <a:rPr lang="en-US" sz="1600" dirty="0" smtClean="0">
                <a:latin typeface="Courier"/>
                <a:cs typeface="Courier"/>
              </a:rPr>
              <a:t> ?DV .</a:t>
            </a:r>
          </a:p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      }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91" y="-57350"/>
            <a:ext cx="8778009" cy="1138783"/>
          </a:xfrm>
        </p:spPr>
        <p:txBody>
          <a:bodyPr>
            <a:noAutofit/>
          </a:bodyPr>
          <a:lstStyle/>
          <a:p>
            <a:pPr eaLnBrk="1" hangingPunct="1"/>
            <a:r>
              <a:rPr lang="en-IE" sz="2800" dirty="0" smtClean="0">
                <a:solidFill>
                  <a:srgbClr val="FF0000"/>
                </a:solidFill>
                <a:ea typeface="ＭＳ Ｐゴシック" pitchFamily="11" charset="-128"/>
                <a:cs typeface="ＭＳ Ｐゴシック" pitchFamily="11" charset="-128"/>
              </a:rPr>
              <a:t>Scalabe </a:t>
            </a:r>
            <a:r>
              <a:rPr lang="en-IE" sz="2800" dirty="0" smtClean="0">
                <a:ea typeface="ＭＳ Ｐゴシック" pitchFamily="11" charset="-128"/>
                <a:cs typeface="ＭＳ Ｐゴシック" pitchFamily="11" charset="-128"/>
              </a:rPr>
              <a:t>Reasoning: Focus on Rules without ABox joins</a:t>
            </a:r>
            <a:endParaRPr lang="en-US" sz="2800" dirty="0">
              <a:ea typeface="ＭＳ Ｐゴシック" pitchFamily="11" charset="-128"/>
              <a:cs typeface="ＭＳ Ｐゴシック" pitchFamily="11" charset="-128"/>
            </a:endParaRPr>
          </a:p>
        </p:txBody>
      </p:sp>
      <p:pic>
        <p:nvPicPr>
          <p:cNvPr id="36867" name="Picture 4" descr="tablec"/>
          <p:cNvPicPr>
            <a:picLocks noChangeAspect="1" noChangeArrowheads="1"/>
          </p:cNvPicPr>
          <p:nvPr/>
        </p:nvPicPr>
        <p:blipFill>
          <a:blip r:embed="rId2"/>
          <a:srcRect l="5311" r="14162"/>
          <a:stretch>
            <a:fillRect/>
          </a:stretch>
        </p:blipFill>
        <p:spPr bwMode="auto">
          <a:xfrm>
            <a:off x="1909971" y="1196975"/>
            <a:ext cx="5364016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323850" y="5589588"/>
            <a:ext cx="86042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175125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IE" sz="1200" i="1" dirty="0" smtClean="0">
                <a:solidFill>
                  <a:schemeClr val="tx1"/>
                </a:solidFill>
                <a:latin typeface="Arial" pitchFamily="11" charset="0"/>
                <a:ea typeface="Arial" pitchFamily="11" charset="0"/>
                <a:cs typeface="Arial" pitchFamily="11" charset="0"/>
              </a:rPr>
              <a:t>From [ IJSWIS’09] The rules </a:t>
            </a:r>
            <a:r>
              <a:rPr lang="en-IE" sz="1200" i="1" dirty="0">
                <a:solidFill>
                  <a:schemeClr val="tx1"/>
                </a:solidFill>
                <a:latin typeface="Arial" pitchFamily="11" charset="0"/>
                <a:ea typeface="Arial" pitchFamily="11" charset="0"/>
                <a:cs typeface="Arial" pitchFamily="11" charset="0"/>
              </a:rPr>
              <a:t>applied including statements considered to be </a:t>
            </a:r>
            <a:r>
              <a:rPr lang="en-IE" sz="1200" i="1" u="sng" dirty="0">
                <a:solidFill>
                  <a:schemeClr val="tx1"/>
                </a:solidFill>
                <a:latin typeface="Arial" pitchFamily="11" charset="0"/>
                <a:ea typeface="Arial" pitchFamily="11" charset="0"/>
                <a:cs typeface="Arial" pitchFamily="11" charset="0"/>
              </a:rPr>
              <a:t>T-Box</a:t>
            </a:r>
            <a:r>
              <a:rPr lang="en-IE" sz="1200" i="1" dirty="0">
                <a:solidFill>
                  <a:schemeClr val="tx1"/>
                </a:solidFill>
                <a:latin typeface="Arial" pitchFamily="11" charset="0"/>
                <a:ea typeface="Arial" pitchFamily="11" charset="0"/>
                <a:cs typeface="Arial" pitchFamily="11" charset="0"/>
              </a:rPr>
              <a:t>, elements which must be </a:t>
            </a:r>
            <a:r>
              <a:rPr lang="en-IE" sz="1200" b="1" i="1" dirty="0">
                <a:solidFill>
                  <a:srgbClr val="00FF00"/>
                </a:solidFill>
                <a:latin typeface="Arial" pitchFamily="11" charset="0"/>
                <a:ea typeface="Arial" pitchFamily="11" charset="0"/>
                <a:cs typeface="Arial" pitchFamily="11" charset="0"/>
              </a:rPr>
              <a:t>authoritatively</a:t>
            </a:r>
            <a:r>
              <a:rPr lang="en-IE" sz="1200" i="1" dirty="0">
                <a:solidFill>
                  <a:schemeClr val="tx1"/>
                </a:solidFill>
                <a:latin typeface="Arial" pitchFamily="11" charset="0"/>
                <a:ea typeface="Arial" pitchFamily="11" charset="0"/>
                <a:cs typeface="Arial" pitchFamily="11" charset="0"/>
              </a:rPr>
              <a:t> spoken for (including for </a:t>
            </a:r>
            <a:r>
              <a:rPr lang="en-IE" sz="1200" i="1" dirty="0">
                <a:solidFill>
                  <a:srgbClr val="FF9900"/>
                </a:solidFill>
                <a:latin typeface="Arial" pitchFamily="11" charset="0"/>
                <a:ea typeface="Arial" pitchFamily="11" charset="0"/>
                <a:cs typeface="Arial" pitchFamily="11" charset="0"/>
              </a:rPr>
              <a:t>bnode OWL abstract syntax</a:t>
            </a:r>
            <a:r>
              <a:rPr lang="en-IE" sz="1200" i="1" dirty="0">
                <a:solidFill>
                  <a:schemeClr val="tx1"/>
                </a:solidFill>
                <a:latin typeface="Arial" pitchFamily="11" charset="0"/>
                <a:ea typeface="Arial" pitchFamily="11" charset="0"/>
                <a:cs typeface="Arial" pitchFamily="11" charset="0"/>
              </a:rPr>
              <a:t>), and output </a:t>
            </a:r>
            <a:r>
              <a:rPr lang="en-IE" sz="1200" i="1" dirty="0" smtClean="0">
                <a:solidFill>
                  <a:schemeClr val="tx1"/>
                </a:solidFill>
                <a:latin typeface="Arial" pitchFamily="11" charset="0"/>
                <a:ea typeface="Arial" pitchFamily="11" charset="0"/>
                <a:cs typeface="Arial" pitchFamily="11" charset="0"/>
              </a:rPr>
              <a:t>count.</a:t>
            </a:r>
          </a:p>
          <a:p>
            <a:pPr algn="ctr" defTabSz="4175125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IE" sz="1200" i="1" dirty="0" smtClean="0">
                <a:latin typeface="Arial" pitchFamily="11" charset="0"/>
                <a:ea typeface="Arial" pitchFamily="11" charset="0"/>
                <a:cs typeface="Arial" pitchFamily="11" charset="0"/>
              </a:rPr>
              <a:t>Abox inferences only! Can be distributed! Several Optimizations in [ISWC2010]</a:t>
            </a:r>
            <a:endParaRPr lang="en-IE" sz="1200" i="1" dirty="0" smtClean="0">
              <a:solidFill>
                <a:schemeClr val="tx1"/>
              </a:solidFill>
              <a:latin typeface="Arial" pitchFamily="11" charset="0"/>
              <a:ea typeface="Arial" pitchFamily="11" charset="0"/>
              <a:cs typeface="Arial" pitchFamily="11" charset="0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858818" y="2145145"/>
            <a:ext cx="4918363" cy="3048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19481" y="252798"/>
            <a:ext cx="1091449" cy="365125"/>
          </a:xfrm>
        </p:spPr>
        <p:txBody>
          <a:bodyPr/>
          <a:lstStyle/>
          <a:p>
            <a:fld id="{26439136-F6C2-F248-9BA6-94172D654A31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0"/>
            <a:ext cx="5905500" cy="836613"/>
          </a:xfrm>
        </p:spPr>
        <p:txBody>
          <a:bodyPr/>
          <a:lstStyle/>
          <a:p>
            <a:pPr eaLnBrk="1" hangingPunct="1"/>
            <a:r>
              <a:rPr lang="en-IE">
                <a:solidFill>
                  <a:srgbClr val="FF0000"/>
                </a:solidFill>
                <a:ea typeface="ＭＳ Ｐゴシック" pitchFamily="11" charset="-128"/>
                <a:cs typeface="ＭＳ Ｐゴシック" pitchFamily="11" charset="-128"/>
              </a:rPr>
              <a:t>Authoritative </a:t>
            </a:r>
            <a:r>
              <a:rPr lang="en-IE">
                <a:ea typeface="ＭＳ Ｐゴシック" pitchFamily="11" charset="-128"/>
                <a:cs typeface="ＭＳ Ｐゴシック" pitchFamily="11" charset="-128"/>
              </a:rPr>
              <a:t>Reasoning</a:t>
            </a:r>
            <a:endParaRPr lang="en-US">
              <a:ea typeface="ＭＳ Ｐゴシック" pitchFamily="11" charset="-128"/>
              <a:cs typeface="ＭＳ Ｐゴシック" pitchFamily="11" charset="-128"/>
            </a:endParaRPr>
          </a:p>
        </p:txBody>
      </p:sp>
      <p:sp>
        <p:nvSpPr>
          <p:cNvPr id="35843" name="Rectangle 6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7000"/>
              </a:lnSpc>
            </a:pPr>
            <a:r>
              <a:rPr lang="en-IE" sz="1800" dirty="0">
                <a:solidFill>
                  <a:schemeClr val="tx1"/>
                </a:solidFill>
                <a:ea typeface="ＭＳ Ｐゴシック" pitchFamily="11" charset="-128"/>
                <a:cs typeface="ＭＳ Ｐゴシック" pitchFamily="11" charset="-128"/>
              </a:rPr>
              <a:t>Document </a:t>
            </a:r>
            <a:r>
              <a:rPr lang="en-IE" sz="1800" b="1" dirty="0">
                <a:solidFill>
                  <a:schemeClr val="tx1"/>
                </a:solidFill>
                <a:ea typeface="ＭＳ Ｐゴシック" pitchFamily="11" charset="-128"/>
                <a:cs typeface="ＭＳ Ｐゴシック" pitchFamily="11" charset="-128"/>
              </a:rPr>
              <a:t>D</a:t>
            </a:r>
            <a:r>
              <a:rPr lang="en-IE" sz="1800" dirty="0">
                <a:solidFill>
                  <a:schemeClr val="tx1"/>
                </a:solidFill>
                <a:ea typeface="ＭＳ Ｐゴシック" pitchFamily="11" charset="-128"/>
                <a:cs typeface="ＭＳ Ｐゴシック" pitchFamily="11" charset="-128"/>
              </a:rPr>
              <a:t> authoritative for concept </a:t>
            </a:r>
            <a:r>
              <a:rPr lang="en-IE" sz="1800" b="1" dirty="0">
                <a:solidFill>
                  <a:srgbClr val="008000"/>
                </a:solidFill>
                <a:ea typeface="ＭＳ Ｐゴシック" pitchFamily="11" charset="-128"/>
                <a:cs typeface="ＭＳ Ｐゴシック" pitchFamily="11" charset="-128"/>
              </a:rPr>
              <a:t>C</a:t>
            </a:r>
            <a:r>
              <a:rPr lang="en-IE" sz="1800" dirty="0">
                <a:solidFill>
                  <a:schemeClr val="tx1"/>
                </a:solidFill>
                <a:ea typeface="ＭＳ Ｐゴシック" pitchFamily="11" charset="-128"/>
                <a:cs typeface="ＭＳ Ｐゴシック" pitchFamily="11" charset="-128"/>
              </a:rPr>
              <a:t> iff:</a:t>
            </a:r>
          </a:p>
          <a:p>
            <a:pPr lvl="1" eaLnBrk="1" hangingPunct="1">
              <a:lnSpc>
                <a:spcPct val="77000"/>
              </a:lnSpc>
            </a:pPr>
            <a:r>
              <a:rPr lang="en-IE" sz="1600" b="1" dirty="0">
                <a:solidFill>
                  <a:srgbClr val="008000"/>
                </a:solidFill>
              </a:rPr>
              <a:t>C</a:t>
            </a:r>
            <a:r>
              <a:rPr lang="en-IE" sz="1600" dirty="0"/>
              <a:t> not identified </a:t>
            </a:r>
            <a:r>
              <a:rPr lang="en-IE" sz="1600" dirty="0" smtClean="0"/>
              <a:t>by a </a:t>
            </a:r>
            <a:r>
              <a:rPr lang="en-IE" sz="1600" dirty="0"/>
              <a:t>URI</a:t>
            </a:r>
          </a:p>
          <a:p>
            <a:pPr lvl="2" eaLnBrk="1" hangingPunct="1">
              <a:lnSpc>
                <a:spcPct val="77000"/>
              </a:lnSpc>
            </a:pPr>
            <a:r>
              <a:rPr lang="en-IE" sz="1400" dirty="0">
                <a:ea typeface="ＭＳ Ｐゴシック" pitchFamily="11" charset="-128"/>
              </a:rPr>
              <a:t>OR</a:t>
            </a:r>
          </a:p>
          <a:p>
            <a:pPr lvl="1" eaLnBrk="1" hangingPunct="1">
              <a:lnSpc>
                <a:spcPct val="77000"/>
              </a:lnSpc>
            </a:pPr>
            <a:r>
              <a:rPr lang="en-IE" sz="1600" dirty="0"/>
              <a:t>De-referenced URI of </a:t>
            </a:r>
            <a:r>
              <a:rPr lang="en-IE" sz="1600" b="1" dirty="0">
                <a:solidFill>
                  <a:srgbClr val="008000"/>
                </a:solidFill>
              </a:rPr>
              <a:t>C</a:t>
            </a:r>
            <a:r>
              <a:rPr lang="en-IE" sz="1600" dirty="0"/>
              <a:t> coincides with or redirects to </a:t>
            </a:r>
            <a:r>
              <a:rPr lang="en-IE" sz="1600" b="1" dirty="0"/>
              <a:t>D</a:t>
            </a:r>
          </a:p>
          <a:p>
            <a:pPr lvl="1" eaLnBrk="1" hangingPunct="1">
              <a:lnSpc>
                <a:spcPct val="77000"/>
              </a:lnSpc>
            </a:pPr>
            <a:r>
              <a:rPr lang="en-IE" sz="1600" dirty="0">
                <a:solidFill>
                  <a:srgbClr val="008000"/>
                </a:solidFill>
              </a:rPr>
              <a:t>FOAF spec authoritative for </a:t>
            </a:r>
            <a:r>
              <a:rPr lang="en-IE" sz="1600" dirty="0">
                <a:solidFill>
                  <a:srgbClr val="008000"/>
                </a:solidFill>
                <a:latin typeface="Courier New" pitchFamily="11" charset="0"/>
              </a:rPr>
              <a:t>foaf:Person</a:t>
            </a:r>
            <a:r>
              <a:rPr lang="en-IE" sz="1600" dirty="0">
                <a:solidFill>
                  <a:srgbClr val="008000"/>
                </a:solidFill>
              </a:rPr>
              <a:t> </a:t>
            </a:r>
            <a:r>
              <a:rPr lang="en-US" sz="1600" dirty="0">
                <a:solidFill>
                  <a:srgbClr val="008000"/>
                </a:solidFill>
              </a:rPr>
              <a:t>✓ </a:t>
            </a:r>
            <a:endParaRPr lang="en-IE" sz="1600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77000"/>
              </a:lnSpc>
            </a:pPr>
            <a:r>
              <a:rPr lang="en-IE" sz="1600" dirty="0">
                <a:solidFill>
                  <a:srgbClr val="FF0000"/>
                </a:solidFill>
              </a:rPr>
              <a:t>MY</a:t>
            </a:r>
            <a:r>
              <a:rPr lang="en-IE" sz="1600" dirty="0" smtClean="0">
                <a:solidFill>
                  <a:srgbClr val="FF0000"/>
                </a:solidFill>
              </a:rPr>
              <a:t> Ont not </a:t>
            </a:r>
            <a:r>
              <a:rPr lang="en-IE" sz="1600" dirty="0">
                <a:solidFill>
                  <a:srgbClr val="FF0000"/>
                </a:solidFill>
              </a:rPr>
              <a:t>authoritative for </a:t>
            </a:r>
            <a:r>
              <a:rPr lang="en-IE" sz="1600" dirty="0">
                <a:solidFill>
                  <a:srgbClr val="FF0000"/>
                </a:solidFill>
                <a:latin typeface="Courier New" pitchFamily="11" charset="0"/>
              </a:rPr>
              <a:t>foaf:Person</a:t>
            </a:r>
            <a:r>
              <a:rPr lang="en-IE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✘</a:t>
            </a:r>
            <a:endParaRPr lang="en-IE" sz="1600" b="1" dirty="0"/>
          </a:p>
          <a:p>
            <a:pPr eaLnBrk="1" hangingPunct="1">
              <a:lnSpc>
                <a:spcPct val="77000"/>
              </a:lnSpc>
            </a:pPr>
            <a:endParaRPr lang="en-IE" sz="1800" dirty="0">
              <a:solidFill>
                <a:schemeClr val="tx1"/>
              </a:solidFill>
              <a:ea typeface="ＭＳ Ｐゴシック" pitchFamily="11" charset="-128"/>
              <a:cs typeface="ＭＳ Ｐゴシック" pitchFamily="11" charset="-128"/>
            </a:endParaRPr>
          </a:p>
          <a:p>
            <a:pPr eaLnBrk="1" hangingPunct="1">
              <a:lnSpc>
                <a:spcPct val="77000"/>
              </a:lnSpc>
            </a:pPr>
            <a:r>
              <a:rPr lang="en-IE" sz="1800" dirty="0">
                <a:solidFill>
                  <a:schemeClr val="tx1"/>
                </a:solidFill>
                <a:ea typeface="ＭＳ Ｐゴシック" pitchFamily="11" charset="-128"/>
                <a:cs typeface="ＭＳ Ｐゴシック" pitchFamily="11" charset="-128"/>
              </a:rPr>
              <a:t>Only </a:t>
            </a:r>
            <a:r>
              <a:rPr lang="en-IE" sz="1800" dirty="0">
                <a:ea typeface="ＭＳ Ｐゴシック" pitchFamily="11" charset="-128"/>
                <a:cs typeface="ＭＳ Ｐゴシック" pitchFamily="11" charset="-128"/>
              </a:rPr>
              <a:t>allow </a:t>
            </a:r>
            <a:r>
              <a:rPr lang="en-IE" sz="1800" dirty="0">
                <a:solidFill>
                  <a:schemeClr val="tx1"/>
                </a:solidFill>
                <a:ea typeface="ＭＳ Ｐゴシック" pitchFamily="11" charset="-128"/>
                <a:cs typeface="ＭＳ Ｐゴシック" pitchFamily="11" charset="-128"/>
              </a:rPr>
              <a:t>extension in authoritative documents</a:t>
            </a:r>
          </a:p>
          <a:p>
            <a:pPr lvl="1" eaLnBrk="1" hangingPunct="1">
              <a:lnSpc>
                <a:spcPct val="77000"/>
              </a:lnSpc>
            </a:pPr>
            <a:r>
              <a:rPr lang="en-IE" sz="1600" dirty="0">
                <a:solidFill>
                  <a:srgbClr val="008000"/>
                </a:solidFill>
                <a:latin typeface="Courier New" pitchFamily="11" charset="0"/>
              </a:rPr>
              <a:t>my:Person rdfs:subClassOf foaf:Person .</a:t>
            </a:r>
            <a:r>
              <a:rPr lang="en-IE" sz="1600" dirty="0">
                <a:solidFill>
                  <a:srgbClr val="008000"/>
                </a:solidFill>
              </a:rPr>
              <a:t> (MY</a:t>
            </a:r>
            <a:r>
              <a:rPr lang="en-IE" sz="1600" dirty="0" smtClean="0">
                <a:solidFill>
                  <a:srgbClr val="008000"/>
                </a:solidFill>
              </a:rPr>
              <a:t> Ont) </a:t>
            </a:r>
            <a:r>
              <a:rPr lang="en-US" sz="1600" dirty="0">
                <a:solidFill>
                  <a:srgbClr val="008000"/>
                </a:solidFill>
              </a:rPr>
              <a:t>✓</a:t>
            </a:r>
          </a:p>
          <a:p>
            <a:pPr eaLnBrk="1" hangingPunct="1">
              <a:lnSpc>
                <a:spcPct val="77000"/>
              </a:lnSpc>
            </a:pPr>
            <a:endParaRPr lang="en-IE" sz="1800" dirty="0">
              <a:solidFill>
                <a:srgbClr val="FF0000"/>
              </a:solidFill>
              <a:ea typeface="ＭＳ Ｐゴシック" pitchFamily="11" charset="-128"/>
              <a:cs typeface="ＭＳ Ｐゴシック" pitchFamily="11" charset="-128"/>
            </a:endParaRPr>
          </a:p>
          <a:p>
            <a:pPr eaLnBrk="1" hangingPunct="1">
              <a:lnSpc>
                <a:spcPct val="77000"/>
              </a:lnSpc>
            </a:pPr>
            <a:r>
              <a:rPr lang="en-IE" sz="1800" dirty="0">
                <a:solidFill>
                  <a:srgbClr val="FF0000"/>
                </a:solidFill>
                <a:ea typeface="ＭＳ Ｐゴシック" pitchFamily="11" charset="-128"/>
                <a:cs typeface="ＭＳ Ｐゴシック" pitchFamily="11" charset="-128"/>
              </a:rPr>
              <a:t>BUT: </a:t>
            </a:r>
            <a:r>
              <a:rPr lang="en-IE" sz="1800" dirty="0">
                <a:solidFill>
                  <a:srgbClr val="000000"/>
                </a:solidFill>
                <a:ea typeface="ＭＳ Ｐゴシック" pitchFamily="11" charset="-128"/>
                <a:cs typeface="ＭＳ Ｐゴシック" pitchFamily="11" charset="-128"/>
              </a:rPr>
              <a:t>Reduce obscure memberships</a:t>
            </a:r>
          </a:p>
          <a:p>
            <a:pPr lvl="1" eaLnBrk="1" hangingPunct="1">
              <a:lnSpc>
                <a:spcPct val="77000"/>
              </a:lnSpc>
            </a:pPr>
            <a:r>
              <a:rPr lang="en-IE" sz="1600" dirty="0">
                <a:solidFill>
                  <a:srgbClr val="FF0000"/>
                </a:solidFill>
                <a:latin typeface="Courier New" pitchFamily="11" charset="0"/>
              </a:rPr>
              <a:t>foaf:Person rdfs:subClassOf my:Person .</a:t>
            </a:r>
            <a:r>
              <a:rPr lang="en-IE" sz="1600" dirty="0">
                <a:solidFill>
                  <a:srgbClr val="FF0000"/>
                </a:solidFill>
              </a:rPr>
              <a:t> (MY</a:t>
            </a:r>
            <a:r>
              <a:rPr lang="en-IE" sz="1600" dirty="0" smtClean="0">
                <a:solidFill>
                  <a:srgbClr val="FF0000"/>
                </a:solidFill>
              </a:rPr>
              <a:t> Ont) </a:t>
            </a:r>
            <a:r>
              <a:rPr lang="en-US" sz="1600" dirty="0">
                <a:solidFill>
                  <a:srgbClr val="FF0000"/>
                </a:solidFill>
              </a:rPr>
              <a:t>✘</a:t>
            </a:r>
          </a:p>
          <a:p>
            <a:pPr eaLnBrk="1" hangingPunct="1">
              <a:lnSpc>
                <a:spcPct val="77000"/>
              </a:lnSpc>
            </a:pPr>
            <a:endParaRPr lang="en-IE" sz="1800" dirty="0">
              <a:ea typeface="ＭＳ Ｐゴシック" pitchFamily="11" charset="-128"/>
              <a:cs typeface="ＭＳ Ｐゴシック" pitchFamily="11" charset="-128"/>
            </a:endParaRPr>
          </a:p>
          <a:p>
            <a:pPr eaLnBrk="1" hangingPunct="1">
              <a:lnSpc>
                <a:spcPct val="77000"/>
              </a:lnSpc>
            </a:pPr>
            <a:r>
              <a:rPr lang="en-US" sz="1800" dirty="0">
                <a:solidFill>
                  <a:schemeClr val="tx1"/>
                </a:solidFill>
                <a:ea typeface="ＭＳ Ｐゴシック" pitchFamily="11" charset="-128"/>
                <a:cs typeface="ＭＳ Ｐゴシック" pitchFamily="11" charset="-128"/>
              </a:rPr>
              <a:t>S</a:t>
            </a:r>
            <a:r>
              <a:rPr lang="en-IE" sz="1800" dirty="0">
                <a:solidFill>
                  <a:schemeClr val="tx1"/>
                </a:solidFill>
                <a:ea typeface="ＭＳ Ｐゴシック" pitchFamily="11" charset="-128"/>
                <a:cs typeface="ＭＳ Ｐゴシック" pitchFamily="11" charset="-128"/>
              </a:rPr>
              <a:t>imilarly for other T-Box statements.</a:t>
            </a:r>
          </a:p>
          <a:p>
            <a:pPr eaLnBrk="1" hangingPunct="1">
              <a:lnSpc>
                <a:spcPct val="77000"/>
              </a:lnSpc>
            </a:pPr>
            <a:endParaRPr lang="en-IE" sz="1800" dirty="0">
              <a:ea typeface="ＭＳ Ｐゴシック" pitchFamily="11" charset="-128"/>
              <a:cs typeface="ＭＳ Ｐゴシック" pitchFamily="11" charset="-128"/>
            </a:endParaRPr>
          </a:p>
          <a:p>
            <a:pPr eaLnBrk="1" hangingPunct="1">
              <a:lnSpc>
                <a:spcPct val="77000"/>
              </a:lnSpc>
            </a:pPr>
            <a:r>
              <a:rPr lang="en-IE" sz="1800" dirty="0">
                <a:ea typeface="ＭＳ Ｐゴシック" pitchFamily="11" charset="-128"/>
                <a:cs typeface="ＭＳ Ｐゴシック" pitchFamily="11" charset="-128"/>
              </a:rPr>
              <a:t>In-memory T-Box stores authoritative values for rule execution</a:t>
            </a:r>
          </a:p>
          <a:p>
            <a:pPr lvl="1" eaLnBrk="1" hangingPunct="1">
              <a:lnSpc>
                <a:spcPct val="77000"/>
              </a:lnSpc>
            </a:pPr>
            <a:endParaRPr lang="en-IE" sz="1600" dirty="0"/>
          </a:p>
          <a:p>
            <a:pPr eaLnBrk="1" hangingPunct="1">
              <a:lnSpc>
                <a:spcPct val="77000"/>
              </a:lnSpc>
            </a:pPr>
            <a:endParaRPr lang="en-IE" sz="1800" dirty="0">
              <a:ea typeface="ＭＳ Ｐゴシック" pitchFamily="11" charset="-128"/>
              <a:cs typeface="ＭＳ Ｐゴシック" pitchFamily="11" charset="-128"/>
            </a:endParaRPr>
          </a:p>
          <a:p>
            <a:pPr eaLnBrk="1" hangingPunct="1">
              <a:lnSpc>
                <a:spcPct val="77000"/>
              </a:lnSpc>
            </a:pPr>
            <a:endParaRPr lang="en-IE" sz="1800" dirty="0">
              <a:ea typeface="ＭＳ Ｐゴシック" pitchFamily="11" charset="-128"/>
              <a:cs typeface="ＭＳ Ｐゴシック" pitchFamily="11" charset="-128"/>
            </a:endParaRPr>
          </a:p>
          <a:p>
            <a:pPr eaLnBrk="1" hangingPunct="1">
              <a:lnSpc>
                <a:spcPct val="77000"/>
              </a:lnSpc>
            </a:pPr>
            <a:endParaRPr lang="en-US" sz="1800" dirty="0">
              <a:ea typeface="ＭＳ Ｐゴシック" pitchFamily="11" charset="-128"/>
              <a:cs typeface="ＭＳ Ｐゴシック" pitchFamily="11" charset="-128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026574" y="1219200"/>
            <a:ext cx="2273158" cy="3429000"/>
            <a:chOff x="7026625" y="1219200"/>
            <a:chExt cx="2272817" cy="3429000"/>
          </a:xfrm>
        </p:grpSpPr>
        <p:pic>
          <p:nvPicPr>
            <p:cNvPr id="5" name="Picture 4" descr="Picture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88214" y="1219200"/>
              <a:ext cx="1679323" cy="1295400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Bent Arrow 5"/>
            <p:cNvSpPr/>
            <p:nvPr/>
          </p:nvSpPr>
          <p:spPr bwMode="auto">
            <a:xfrm flipH="1" flipV="1">
              <a:off x="7696143" y="2895600"/>
              <a:ext cx="1066640" cy="1752600"/>
            </a:xfrm>
            <a:prstGeom prst="bentArrow">
              <a:avLst>
                <a:gd name="adj1" fmla="val 9921"/>
                <a:gd name="adj2" fmla="val 13492"/>
                <a:gd name="adj3" fmla="val 21825"/>
                <a:gd name="adj4" fmla="val 43750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8" name="TextBox 6"/>
            <p:cNvSpPr txBox="1">
              <a:spLocks noChangeArrowheads="1"/>
            </p:cNvSpPr>
            <p:nvPr/>
          </p:nvSpPr>
          <p:spPr bwMode="auto">
            <a:xfrm>
              <a:off x="7026625" y="2514600"/>
              <a:ext cx="227281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i="1" dirty="0" smtClean="0">
                  <a:solidFill>
                    <a:srgbClr val="000000"/>
                  </a:solidFill>
                  <a:latin typeface="Lucida Sans"/>
                  <a:ea typeface="Lucida Blackletter" pitchFamily="11" charset="0"/>
                  <a:cs typeface="Lucida Sans"/>
                </a:rPr>
                <a:t>Ontology “Hijacking”</a:t>
              </a:r>
              <a:endParaRPr lang="en-US" sz="1600" i="1" dirty="0">
                <a:solidFill>
                  <a:srgbClr val="000000"/>
                </a:solidFill>
                <a:latin typeface="Lucida Sans"/>
                <a:ea typeface="Lucida Blackletter" pitchFamily="11" charset="0"/>
                <a:cs typeface="Lucida Sans"/>
              </a:endParaRPr>
            </a:p>
          </p:txBody>
        </p:sp>
      </p:grp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19481" y="252798"/>
            <a:ext cx="1091449" cy="365125"/>
          </a:xfrm>
        </p:spPr>
        <p:txBody>
          <a:bodyPr/>
          <a:lstStyle/>
          <a:p>
            <a:fld id="{26439136-F6C2-F248-9BA6-94172D654A31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icture 250" descr="Screen shot 2011-03-06 at 18.01.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617" y="1691131"/>
            <a:ext cx="3868383" cy="2855618"/>
          </a:xfrm>
          <a:prstGeom prst="rect">
            <a:avLst/>
          </a:prstGeom>
        </p:spPr>
      </p:pic>
      <p:sp>
        <p:nvSpPr>
          <p:cNvPr id="174" name="Rectangle 173"/>
          <p:cNvSpPr/>
          <p:nvPr/>
        </p:nvSpPr>
        <p:spPr>
          <a:xfrm>
            <a:off x="0" y="5810605"/>
            <a:ext cx="9144000" cy="1060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48" name="Group 247"/>
          <p:cNvGrpSpPr/>
          <p:nvPr/>
        </p:nvGrpSpPr>
        <p:grpSpPr>
          <a:xfrm>
            <a:off x="5118422" y="5243124"/>
            <a:ext cx="490948" cy="1275519"/>
            <a:chOff x="5385122" y="5243124"/>
            <a:chExt cx="490948" cy="1275519"/>
          </a:xfrm>
        </p:grpSpPr>
        <p:grpSp>
          <p:nvGrpSpPr>
            <p:cNvPr id="235" name="Group 234"/>
            <p:cNvGrpSpPr/>
            <p:nvPr/>
          </p:nvGrpSpPr>
          <p:grpSpPr>
            <a:xfrm>
              <a:off x="5385122" y="5243124"/>
              <a:ext cx="484881" cy="331330"/>
              <a:chOff x="5448622" y="5243124"/>
              <a:chExt cx="484881" cy="331330"/>
            </a:xfrm>
          </p:grpSpPr>
          <p:sp>
            <p:nvSpPr>
              <p:cNvPr id="220" name="Can 219"/>
              <p:cNvSpPr/>
              <p:nvPr/>
            </p:nvSpPr>
            <p:spPr>
              <a:xfrm>
                <a:off x="5448622" y="5243124"/>
                <a:ext cx="484881" cy="331330"/>
              </a:xfrm>
              <a:prstGeom prst="can">
                <a:avLst>
                  <a:gd name="adj" fmla="val 26793"/>
                </a:avLst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grpSp>
            <p:nvGrpSpPr>
              <p:cNvPr id="229" name="Group 228"/>
              <p:cNvGrpSpPr/>
              <p:nvPr/>
            </p:nvGrpSpPr>
            <p:grpSpPr>
              <a:xfrm>
                <a:off x="5487087" y="5338855"/>
                <a:ext cx="401539" cy="202692"/>
                <a:chOff x="5588687" y="4983255"/>
                <a:chExt cx="401539" cy="202692"/>
              </a:xfrm>
            </p:grpSpPr>
            <p:cxnSp>
              <p:nvCxnSpPr>
                <p:cNvPr id="226" name="Straight Arrow Connector 225"/>
                <p:cNvCxnSpPr>
                  <a:stCxn id="228" idx="6"/>
                  <a:endCxn id="227" idx="1"/>
                </p:cNvCxnSpPr>
                <p:nvPr/>
              </p:nvCxnSpPr>
              <p:spPr bwMode="auto">
                <a:xfrm>
                  <a:off x="5760630" y="5046247"/>
                  <a:ext cx="82833" cy="32166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sp>
              <p:nvSpPr>
                <p:cNvPr id="227" name="Oval 16"/>
                <p:cNvSpPr>
                  <a:spLocks noChangeArrowheads="1"/>
                </p:cNvSpPr>
                <p:nvPr/>
              </p:nvSpPr>
              <p:spPr bwMode="auto">
                <a:xfrm>
                  <a:off x="5818283" y="5059963"/>
                  <a:ext cx="171943" cy="125984"/>
                </a:xfrm>
                <a:prstGeom prst="ellipse">
                  <a:avLst/>
                </a:prstGeom>
                <a:solidFill>
                  <a:srgbClr val="008000">
                    <a:alpha val="7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rIns="0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  <p:sp>
              <p:nvSpPr>
                <p:cNvPr id="228" name="Oval 16"/>
                <p:cNvSpPr>
                  <a:spLocks noChangeArrowheads="1"/>
                </p:cNvSpPr>
                <p:nvPr/>
              </p:nvSpPr>
              <p:spPr bwMode="auto">
                <a:xfrm>
                  <a:off x="5588687" y="4983255"/>
                  <a:ext cx="171943" cy="125984"/>
                </a:xfrm>
                <a:prstGeom prst="ellipse">
                  <a:avLst/>
                </a:prstGeom>
                <a:solidFill>
                  <a:srgbClr val="008000">
                    <a:alpha val="7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rIns="0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</p:grpSp>
        </p:grpSp>
        <p:grpSp>
          <p:nvGrpSpPr>
            <p:cNvPr id="236" name="Group 235"/>
            <p:cNvGrpSpPr/>
            <p:nvPr/>
          </p:nvGrpSpPr>
          <p:grpSpPr>
            <a:xfrm>
              <a:off x="5391045" y="5712608"/>
              <a:ext cx="484881" cy="331330"/>
              <a:chOff x="5448622" y="5243124"/>
              <a:chExt cx="484881" cy="331330"/>
            </a:xfrm>
          </p:grpSpPr>
          <p:sp>
            <p:nvSpPr>
              <p:cNvPr id="237" name="Can 236"/>
              <p:cNvSpPr/>
              <p:nvPr/>
            </p:nvSpPr>
            <p:spPr>
              <a:xfrm>
                <a:off x="5448622" y="5243124"/>
                <a:ext cx="484881" cy="331330"/>
              </a:xfrm>
              <a:prstGeom prst="can">
                <a:avLst>
                  <a:gd name="adj" fmla="val 26793"/>
                </a:avLst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grpSp>
            <p:nvGrpSpPr>
              <p:cNvPr id="238" name="Group 228"/>
              <p:cNvGrpSpPr/>
              <p:nvPr/>
            </p:nvGrpSpPr>
            <p:grpSpPr>
              <a:xfrm>
                <a:off x="5487087" y="5338855"/>
                <a:ext cx="401539" cy="202692"/>
                <a:chOff x="5588687" y="4983255"/>
                <a:chExt cx="401539" cy="202692"/>
              </a:xfrm>
            </p:grpSpPr>
            <p:cxnSp>
              <p:nvCxnSpPr>
                <p:cNvPr id="239" name="Straight Arrow Connector 238"/>
                <p:cNvCxnSpPr>
                  <a:stCxn id="241" idx="6"/>
                  <a:endCxn id="240" idx="1"/>
                </p:cNvCxnSpPr>
                <p:nvPr/>
              </p:nvCxnSpPr>
              <p:spPr bwMode="auto">
                <a:xfrm>
                  <a:off x="5760630" y="5046247"/>
                  <a:ext cx="82833" cy="32166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sp>
              <p:nvSpPr>
                <p:cNvPr id="240" name="Oval 16"/>
                <p:cNvSpPr>
                  <a:spLocks noChangeArrowheads="1"/>
                </p:cNvSpPr>
                <p:nvPr/>
              </p:nvSpPr>
              <p:spPr bwMode="auto">
                <a:xfrm>
                  <a:off x="5818283" y="5059963"/>
                  <a:ext cx="171943" cy="125984"/>
                </a:xfrm>
                <a:prstGeom prst="ellipse">
                  <a:avLst/>
                </a:prstGeom>
                <a:solidFill>
                  <a:srgbClr val="008000">
                    <a:alpha val="7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rIns="0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  <p:sp>
              <p:nvSpPr>
                <p:cNvPr id="241" name="Oval 16"/>
                <p:cNvSpPr>
                  <a:spLocks noChangeArrowheads="1"/>
                </p:cNvSpPr>
                <p:nvPr/>
              </p:nvSpPr>
              <p:spPr bwMode="auto">
                <a:xfrm>
                  <a:off x="5588687" y="4983255"/>
                  <a:ext cx="171943" cy="125984"/>
                </a:xfrm>
                <a:prstGeom prst="ellipse">
                  <a:avLst/>
                </a:prstGeom>
                <a:solidFill>
                  <a:srgbClr val="008000">
                    <a:alpha val="7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rIns="0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</p:grpSp>
        </p:grpSp>
        <p:grpSp>
          <p:nvGrpSpPr>
            <p:cNvPr id="242" name="Group 241"/>
            <p:cNvGrpSpPr/>
            <p:nvPr/>
          </p:nvGrpSpPr>
          <p:grpSpPr>
            <a:xfrm>
              <a:off x="5391189" y="6187313"/>
              <a:ext cx="484881" cy="331330"/>
              <a:chOff x="5448622" y="5243124"/>
              <a:chExt cx="484881" cy="331330"/>
            </a:xfrm>
          </p:grpSpPr>
          <p:sp>
            <p:nvSpPr>
              <p:cNvPr id="243" name="Can 242"/>
              <p:cNvSpPr/>
              <p:nvPr/>
            </p:nvSpPr>
            <p:spPr>
              <a:xfrm>
                <a:off x="5448622" y="5243124"/>
                <a:ext cx="484881" cy="331330"/>
              </a:xfrm>
              <a:prstGeom prst="can">
                <a:avLst>
                  <a:gd name="adj" fmla="val 26793"/>
                </a:avLst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grpSp>
            <p:nvGrpSpPr>
              <p:cNvPr id="244" name="Group 228"/>
              <p:cNvGrpSpPr/>
              <p:nvPr/>
            </p:nvGrpSpPr>
            <p:grpSpPr>
              <a:xfrm>
                <a:off x="5487087" y="5338855"/>
                <a:ext cx="401539" cy="202692"/>
                <a:chOff x="5588687" y="4983255"/>
                <a:chExt cx="401539" cy="202692"/>
              </a:xfrm>
            </p:grpSpPr>
            <p:cxnSp>
              <p:nvCxnSpPr>
                <p:cNvPr id="245" name="Straight Arrow Connector 244"/>
                <p:cNvCxnSpPr>
                  <a:stCxn id="247" idx="6"/>
                  <a:endCxn id="246" idx="1"/>
                </p:cNvCxnSpPr>
                <p:nvPr/>
              </p:nvCxnSpPr>
              <p:spPr bwMode="auto">
                <a:xfrm>
                  <a:off x="5760630" y="5046247"/>
                  <a:ext cx="82833" cy="32166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sp>
              <p:nvSpPr>
                <p:cNvPr id="246" name="Oval 16"/>
                <p:cNvSpPr>
                  <a:spLocks noChangeArrowheads="1"/>
                </p:cNvSpPr>
                <p:nvPr/>
              </p:nvSpPr>
              <p:spPr bwMode="auto">
                <a:xfrm>
                  <a:off x="5818283" y="5059963"/>
                  <a:ext cx="171943" cy="125984"/>
                </a:xfrm>
                <a:prstGeom prst="ellipse">
                  <a:avLst/>
                </a:prstGeom>
                <a:solidFill>
                  <a:srgbClr val="008000">
                    <a:alpha val="7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rIns="0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  <p:sp>
              <p:nvSpPr>
                <p:cNvPr id="247" name="Oval 16"/>
                <p:cNvSpPr>
                  <a:spLocks noChangeArrowheads="1"/>
                </p:cNvSpPr>
                <p:nvPr/>
              </p:nvSpPr>
              <p:spPr bwMode="auto">
                <a:xfrm>
                  <a:off x="5588687" y="4983255"/>
                  <a:ext cx="171943" cy="125984"/>
                </a:xfrm>
                <a:prstGeom prst="ellipse">
                  <a:avLst/>
                </a:prstGeom>
                <a:solidFill>
                  <a:srgbClr val="008000">
                    <a:alpha val="7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rIns="0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</p:grp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1"/>
            <a:ext cx="8915400" cy="53593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… based on these insights we have implemented SWSE </a:t>
            </a:r>
            <a:r>
              <a:rPr lang="en-US" sz="2400" b="1" dirty="0" smtClean="0"/>
              <a:t>[JWS’11]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65" name="Rounded Rectangle 164"/>
          <p:cNvSpPr/>
          <p:nvPr/>
        </p:nvSpPr>
        <p:spPr>
          <a:xfrm>
            <a:off x="2855531" y="4289883"/>
            <a:ext cx="2182565" cy="2560370"/>
          </a:xfrm>
          <a:prstGeom prst="roundRect">
            <a:avLst>
              <a:gd name="adj" fmla="val 9103"/>
            </a:avLst>
          </a:prstGeom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On disk</a:t>
            </a:r>
          </a:p>
          <a:p>
            <a:pPr algn="ctr"/>
            <a:endParaRPr lang="en-IE" dirty="0" smtClean="0"/>
          </a:p>
          <a:p>
            <a:pPr algn="ctr"/>
            <a:endParaRPr lang="en-IE" dirty="0" smtClean="0"/>
          </a:p>
          <a:p>
            <a:pPr algn="ctr"/>
            <a:endParaRPr lang="en-IE" dirty="0" smtClean="0"/>
          </a:p>
          <a:p>
            <a:pPr algn="ctr"/>
            <a:endParaRPr lang="en-IE" dirty="0" smtClean="0"/>
          </a:p>
          <a:p>
            <a:pPr algn="ctr"/>
            <a:endParaRPr lang="en-IE" dirty="0" smtClean="0"/>
          </a:p>
          <a:p>
            <a:pPr algn="ctr"/>
            <a:endParaRPr lang="en-IE" dirty="0" smtClean="0"/>
          </a:p>
          <a:p>
            <a:pPr algn="ctr"/>
            <a:endParaRPr lang="en-IE" dirty="0" smtClean="0"/>
          </a:p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-57349"/>
            <a:ext cx="7899400" cy="895550"/>
          </a:xfrm>
        </p:spPr>
        <p:txBody>
          <a:bodyPr>
            <a:normAutofit/>
          </a:bodyPr>
          <a:lstStyle/>
          <a:p>
            <a:pPr marL="742950" marR="0" lvl="1" indent="-28575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en-US" sz="2800" dirty="0" smtClean="0"/>
              <a:t>A Semantic Web Search Engine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136-F6C2-F248-9BA6-94172D654A3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09600" y="95050"/>
            <a:ext cx="8229600" cy="1138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88832" y="4068841"/>
            <a:ext cx="3171888" cy="2802110"/>
          </a:xfrm>
          <a:prstGeom prst="roundRect">
            <a:avLst>
              <a:gd name="adj" fmla="val 8509"/>
            </a:avLst>
          </a:prstGeom>
          <a:noFill/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Can 7"/>
          <p:cNvSpPr/>
          <p:nvPr/>
        </p:nvSpPr>
        <p:spPr>
          <a:xfrm>
            <a:off x="2873243" y="6006855"/>
            <a:ext cx="2164854" cy="648071"/>
          </a:xfrm>
          <a:prstGeom prst="can">
            <a:avLst>
              <a:gd name="adj" fmla="val 50000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Can 8"/>
          <p:cNvSpPr/>
          <p:nvPr/>
        </p:nvSpPr>
        <p:spPr>
          <a:xfrm>
            <a:off x="2873243" y="5539242"/>
            <a:ext cx="2164854" cy="648071"/>
          </a:xfrm>
          <a:prstGeom prst="can">
            <a:avLst>
              <a:gd name="adj" fmla="val 50000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Can 9"/>
          <p:cNvSpPr/>
          <p:nvPr/>
        </p:nvSpPr>
        <p:spPr>
          <a:xfrm>
            <a:off x="2881803" y="5070751"/>
            <a:ext cx="2164854" cy="648071"/>
          </a:xfrm>
          <a:prstGeom prst="can">
            <a:avLst>
              <a:gd name="adj" fmla="val 50000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Bent Arrow 10"/>
          <p:cNvSpPr/>
          <p:nvPr/>
        </p:nvSpPr>
        <p:spPr>
          <a:xfrm flipV="1">
            <a:off x="1094781" y="4970389"/>
            <a:ext cx="1440158" cy="1296143"/>
          </a:xfrm>
          <a:prstGeom prst="bentArrow">
            <a:avLst>
              <a:gd name="adj1" fmla="val 22811"/>
              <a:gd name="adj2" fmla="val 38131"/>
              <a:gd name="adj3" fmla="val 25000"/>
              <a:gd name="adj4" fmla="val 59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4146" y="4553674"/>
            <a:ext cx="1275259" cy="791840"/>
            <a:chOff x="1201046" y="3429000"/>
            <a:chExt cx="1275259" cy="791840"/>
          </a:xfrm>
        </p:grpSpPr>
        <p:sp>
          <p:nvSpPr>
            <p:cNvPr id="16" name="Rectangle 15"/>
            <p:cNvSpPr/>
            <p:nvPr/>
          </p:nvSpPr>
          <p:spPr>
            <a:xfrm>
              <a:off x="1691681" y="3429000"/>
              <a:ext cx="280528" cy="3390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01046" y="3759175"/>
              <a:ext cx="12752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6D9F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Indexing</a:t>
              </a:r>
              <a:endParaRPr lang="en-IE" sz="2400" dirty="0">
                <a:solidFill>
                  <a:srgbClr val="C6D9F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13681" y="4068840"/>
            <a:ext cx="1291187" cy="853645"/>
            <a:chOff x="1222126" y="2640393"/>
            <a:chExt cx="1291187" cy="853645"/>
          </a:xfrm>
        </p:grpSpPr>
        <p:sp>
          <p:nvSpPr>
            <p:cNvPr id="38" name="Rectangle 37"/>
            <p:cNvSpPr/>
            <p:nvPr/>
          </p:nvSpPr>
          <p:spPr>
            <a:xfrm>
              <a:off x="1702143" y="2640393"/>
              <a:ext cx="280528" cy="4024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22126" y="3032373"/>
              <a:ext cx="12911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6D9F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Crawling</a:t>
              </a:r>
              <a:endParaRPr lang="en-IE" sz="2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6D9F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597" y="1765295"/>
            <a:ext cx="2462343" cy="1948917"/>
            <a:chOff x="669497" y="260648"/>
            <a:chExt cx="2462343" cy="1948917"/>
          </a:xfrm>
        </p:grpSpPr>
        <p:sp>
          <p:nvSpPr>
            <p:cNvPr id="19" name="Rounded Rectangle 18"/>
            <p:cNvSpPr/>
            <p:nvPr/>
          </p:nvSpPr>
          <p:spPr>
            <a:xfrm>
              <a:off x="669497" y="260648"/>
              <a:ext cx="2462343" cy="1948917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0" name="Folded Corner 29"/>
            <p:cNvSpPr/>
            <p:nvPr/>
          </p:nvSpPr>
          <p:spPr>
            <a:xfrm flipV="1">
              <a:off x="1142958" y="537574"/>
              <a:ext cx="576064" cy="803194"/>
            </a:xfrm>
            <a:prstGeom prst="foldedCorner">
              <a:avLst>
                <a:gd name="adj" fmla="val 35124"/>
              </a:avLst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8" name="Folded Corner 27"/>
            <p:cNvSpPr/>
            <p:nvPr/>
          </p:nvSpPr>
          <p:spPr>
            <a:xfrm flipV="1">
              <a:off x="852371" y="1080932"/>
              <a:ext cx="576064" cy="803194"/>
            </a:xfrm>
            <a:prstGeom prst="foldedCorner">
              <a:avLst>
                <a:gd name="adj" fmla="val 35124"/>
              </a:avLst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6" name="Folded Corner 25"/>
            <p:cNvSpPr/>
            <p:nvPr/>
          </p:nvSpPr>
          <p:spPr>
            <a:xfrm flipV="1">
              <a:off x="2317783" y="1107349"/>
              <a:ext cx="576064" cy="803194"/>
            </a:xfrm>
            <a:prstGeom prst="foldedCorner">
              <a:avLst>
                <a:gd name="adj" fmla="val 35124"/>
              </a:avLst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4" name="Folded Corner 23"/>
            <p:cNvSpPr/>
            <p:nvPr/>
          </p:nvSpPr>
          <p:spPr>
            <a:xfrm flipV="1">
              <a:off x="2358821" y="411591"/>
              <a:ext cx="576064" cy="803194"/>
            </a:xfrm>
            <a:prstGeom prst="foldedCorner">
              <a:avLst>
                <a:gd name="adj" fmla="val 35124"/>
              </a:avLst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cxnSp>
        <p:nvCxnSpPr>
          <p:cNvPr id="41" name="Straight Arrow Connector 40"/>
          <p:cNvCxnSpPr>
            <a:endCxn id="44" idx="1"/>
          </p:cNvCxnSpPr>
          <p:nvPr/>
        </p:nvCxnSpPr>
        <p:spPr bwMode="auto">
          <a:xfrm rot="5400000">
            <a:off x="592044" y="2471149"/>
            <a:ext cx="338153" cy="294879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81776" y="2769215"/>
            <a:ext cx="217855" cy="125983"/>
          </a:xfrm>
          <a:prstGeom prst="ellipse">
            <a:avLst/>
          </a:prstGeom>
          <a:solidFill>
            <a:srgbClr val="E0AEA2"/>
          </a:solidFill>
          <a:ln w="9525">
            <a:noFill/>
            <a:round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2068025" y="2010888"/>
            <a:ext cx="217855" cy="125983"/>
          </a:xfrm>
          <a:prstGeom prst="ellipse">
            <a:avLst/>
          </a:prstGeom>
          <a:solidFill>
            <a:srgbClr val="E0AEA2"/>
          </a:solidFill>
          <a:ln w="9525">
            <a:noFill/>
            <a:round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cxnSp>
        <p:nvCxnSpPr>
          <p:cNvPr id="60" name="Straight Arrow Connector 59"/>
          <p:cNvCxnSpPr>
            <a:stCxn id="101" idx="4"/>
            <a:endCxn id="102" idx="1"/>
          </p:cNvCxnSpPr>
          <p:nvPr/>
        </p:nvCxnSpPr>
        <p:spPr bwMode="auto">
          <a:xfrm rot="16200000" flipH="1">
            <a:off x="792850" y="2201089"/>
            <a:ext cx="84688" cy="197090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64" name="Oval 16"/>
          <p:cNvSpPr>
            <a:spLocks noChangeArrowheads="1"/>
          </p:cNvSpPr>
          <p:nvPr/>
        </p:nvSpPr>
        <p:spPr bwMode="auto">
          <a:xfrm>
            <a:off x="1782172" y="2733898"/>
            <a:ext cx="217855" cy="107533"/>
          </a:xfrm>
          <a:prstGeom prst="ellipse">
            <a:avLst/>
          </a:prstGeom>
          <a:solidFill>
            <a:srgbClr val="E0AEA2"/>
          </a:solidFill>
          <a:ln w="9525">
            <a:noFill/>
            <a:round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cxnSp>
        <p:nvCxnSpPr>
          <p:cNvPr id="65" name="Straight Arrow Connector 64"/>
          <p:cNvCxnSpPr>
            <a:stCxn id="64" idx="7"/>
            <a:endCxn id="52" idx="4"/>
          </p:cNvCxnSpPr>
          <p:nvPr/>
        </p:nvCxnSpPr>
        <p:spPr bwMode="auto">
          <a:xfrm rot="5400000" flipH="1" flipV="1">
            <a:off x="1766151" y="2338844"/>
            <a:ext cx="612775" cy="208830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67" name="Oval 16"/>
          <p:cNvSpPr>
            <a:spLocks noChangeArrowheads="1"/>
          </p:cNvSpPr>
          <p:nvPr/>
        </p:nvSpPr>
        <p:spPr bwMode="auto">
          <a:xfrm>
            <a:off x="318492" y="3022198"/>
            <a:ext cx="174384" cy="125983"/>
          </a:xfrm>
          <a:prstGeom prst="ellipse">
            <a:avLst/>
          </a:prstGeom>
          <a:solidFill>
            <a:srgbClr val="E0AEA2"/>
          </a:solidFill>
          <a:ln w="9525">
            <a:noFill/>
            <a:round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68" name="Oval 16"/>
          <p:cNvSpPr>
            <a:spLocks noChangeArrowheads="1"/>
          </p:cNvSpPr>
          <p:nvPr/>
        </p:nvSpPr>
        <p:spPr bwMode="auto">
          <a:xfrm>
            <a:off x="613681" y="3021181"/>
            <a:ext cx="185950" cy="121060"/>
          </a:xfrm>
          <a:prstGeom prst="ellipse">
            <a:avLst/>
          </a:prstGeom>
          <a:solidFill>
            <a:srgbClr val="E0AEA2"/>
          </a:solidFill>
          <a:ln w="9525">
            <a:noFill/>
            <a:round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69" name="Oval 16"/>
          <p:cNvSpPr>
            <a:spLocks noChangeArrowheads="1"/>
          </p:cNvSpPr>
          <p:nvPr/>
        </p:nvSpPr>
        <p:spPr bwMode="auto">
          <a:xfrm>
            <a:off x="1825643" y="2244404"/>
            <a:ext cx="174384" cy="125983"/>
          </a:xfrm>
          <a:prstGeom prst="ellipse">
            <a:avLst/>
          </a:prstGeom>
          <a:solidFill>
            <a:srgbClr val="E0AEA2"/>
          </a:solidFill>
          <a:ln w="9525">
            <a:noFill/>
            <a:round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70" name="Oval 16"/>
          <p:cNvSpPr>
            <a:spLocks noChangeArrowheads="1"/>
          </p:cNvSpPr>
          <p:nvPr/>
        </p:nvSpPr>
        <p:spPr bwMode="auto">
          <a:xfrm>
            <a:off x="2010772" y="2911698"/>
            <a:ext cx="217855" cy="107533"/>
          </a:xfrm>
          <a:prstGeom prst="ellipse">
            <a:avLst/>
          </a:prstGeom>
          <a:solidFill>
            <a:srgbClr val="E0AEA2"/>
          </a:solidFill>
          <a:ln w="9525">
            <a:noFill/>
            <a:round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71" name="Oval 16"/>
          <p:cNvSpPr>
            <a:spLocks noChangeArrowheads="1"/>
          </p:cNvSpPr>
          <p:nvPr/>
        </p:nvSpPr>
        <p:spPr bwMode="auto">
          <a:xfrm>
            <a:off x="302845" y="2626365"/>
            <a:ext cx="217855" cy="107533"/>
          </a:xfrm>
          <a:prstGeom prst="ellipse">
            <a:avLst/>
          </a:prstGeom>
          <a:solidFill>
            <a:srgbClr val="E0AEA2"/>
          </a:solidFill>
          <a:ln w="9525">
            <a:noFill/>
            <a:round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72" name="Oval 16"/>
          <p:cNvSpPr>
            <a:spLocks noChangeArrowheads="1"/>
          </p:cNvSpPr>
          <p:nvPr/>
        </p:nvSpPr>
        <p:spPr bwMode="auto">
          <a:xfrm>
            <a:off x="328203" y="2841431"/>
            <a:ext cx="217855" cy="107533"/>
          </a:xfrm>
          <a:prstGeom prst="ellipse">
            <a:avLst/>
          </a:prstGeom>
          <a:solidFill>
            <a:srgbClr val="E0AEA2"/>
          </a:solidFill>
          <a:ln w="9525">
            <a:noFill/>
            <a:round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73" name="Oval 16"/>
          <p:cNvSpPr>
            <a:spLocks noChangeArrowheads="1"/>
          </p:cNvSpPr>
          <p:nvPr/>
        </p:nvSpPr>
        <p:spPr bwMode="auto">
          <a:xfrm>
            <a:off x="1845672" y="3102198"/>
            <a:ext cx="217855" cy="107533"/>
          </a:xfrm>
          <a:prstGeom prst="ellipse">
            <a:avLst/>
          </a:prstGeom>
          <a:solidFill>
            <a:srgbClr val="E0AEA2"/>
          </a:solidFill>
          <a:ln w="9525">
            <a:noFill/>
            <a:round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cxnSp>
        <p:nvCxnSpPr>
          <p:cNvPr id="74" name="Straight Arrow Connector 73"/>
          <p:cNvCxnSpPr/>
          <p:nvPr/>
        </p:nvCxnSpPr>
        <p:spPr bwMode="auto">
          <a:xfrm rot="10800000">
            <a:off x="1891100" y="2841431"/>
            <a:ext cx="229424" cy="60616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7" name="Straight Arrow Connector 76"/>
          <p:cNvCxnSpPr>
            <a:stCxn id="70" idx="4"/>
            <a:endCxn id="73" idx="7"/>
          </p:cNvCxnSpPr>
          <p:nvPr/>
        </p:nvCxnSpPr>
        <p:spPr bwMode="auto">
          <a:xfrm rot="5400000">
            <a:off x="2026305" y="3024550"/>
            <a:ext cx="98715" cy="88077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0" name="Straight Arrow Connector 79"/>
          <p:cNvCxnSpPr>
            <a:stCxn id="64" idx="3"/>
          </p:cNvCxnSpPr>
          <p:nvPr/>
        </p:nvCxnSpPr>
        <p:spPr bwMode="auto">
          <a:xfrm rot="16200000" flipH="1">
            <a:off x="1714331" y="2925428"/>
            <a:ext cx="276515" cy="77024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3" name="Straight Arrow Connector 82"/>
          <p:cNvCxnSpPr>
            <a:stCxn id="52" idx="3"/>
            <a:endCxn id="69" idx="7"/>
          </p:cNvCxnSpPr>
          <p:nvPr/>
        </p:nvCxnSpPr>
        <p:spPr bwMode="auto">
          <a:xfrm rot="5400000">
            <a:off x="1964993" y="2127917"/>
            <a:ext cx="144433" cy="125440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6" name="Straight Arrow Connector 85"/>
          <p:cNvCxnSpPr>
            <a:stCxn id="72" idx="4"/>
            <a:endCxn id="67" idx="0"/>
          </p:cNvCxnSpPr>
          <p:nvPr/>
        </p:nvCxnSpPr>
        <p:spPr bwMode="auto">
          <a:xfrm rot="5400000">
            <a:off x="384791" y="2969858"/>
            <a:ext cx="73234" cy="31447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0" name="Straight Arrow Connector 89"/>
          <p:cNvCxnSpPr>
            <a:stCxn id="68" idx="0"/>
            <a:endCxn id="72" idx="5"/>
          </p:cNvCxnSpPr>
          <p:nvPr/>
        </p:nvCxnSpPr>
        <p:spPr bwMode="auto">
          <a:xfrm rot="16200000" flipV="1">
            <a:off x="566423" y="2880948"/>
            <a:ext cx="87965" cy="192502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3" name="Straight Arrow Connector 92"/>
          <p:cNvCxnSpPr>
            <a:stCxn id="44" idx="1"/>
            <a:endCxn id="71" idx="4"/>
          </p:cNvCxnSpPr>
          <p:nvPr/>
        </p:nvCxnSpPr>
        <p:spPr bwMode="auto">
          <a:xfrm rot="16200000" flipV="1">
            <a:off x="485844" y="2659828"/>
            <a:ext cx="53767" cy="201907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6" name="Straight Arrow Connector 95"/>
          <p:cNvCxnSpPr>
            <a:stCxn id="68" idx="7"/>
            <a:endCxn id="69" idx="3"/>
          </p:cNvCxnSpPr>
          <p:nvPr/>
        </p:nvCxnSpPr>
        <p:spPr bwMode="auto">
          <a:xfrm rot="5400000" flipH="1" flipV="1">
            <a:off x="968304" y="2156033"/>
            <a:ext cx="686973" cy="1078782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01" name="Oval 16"/>
          <p:cNvSpPr>
            <a:spLocks noChangeArrowheads="1"/>
          </p:cNvSpPr>
          <p:nvPr/>
        </p:nvSpPr>
        <p:spPr bwMode="auto">
          <a:xfrm>
            <a:off x="613681" y="2139919"/>
            <a:ext cx="245936" cy="117371"/>
          </a:xfrm>
          <a:prstGeom prst="ellipse">
            <a:avLst/>
          </a:prstGeom>
          <a:solidFill>
            <a:srgbClr val="008000">
              <a:alpha val="58000"/>
            </a:srgbClr>
          </a:solidFill>
          <a:ln w="9525">
            <a:noFill/>
            <a:round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sp>
        <p:nvSpPr>
          <p:cNvPr id="102" name="Oval 16"/>
          <p:cNvSpPr>
            <a:spLocks noChangeArrowheads="1"/>
          </p:cNvSpPr>
          <p:nvPr/>
        </p:nvSpPr>
        <p:spPr bwMode="auto">
          <a:xfrm>
            <a:off x="908559" y="2323528"/>
            <a:ext cx="171943" cy="125984"/>
          </a:xfrm>
          <a:prstGeom prst="ellipse">
            <a:avLst/>
          </a:prstGeom>
          <a:solidFill>
            <a:srgbClr val="008000">
              <a:alpha val="58000"/>
            </a:srgbClr>
          </a:solidFill>
          <a:ln w="9525">
            <a:noFill/>
            <a:round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sp>
        <p:nvSpPr>
          <p:cNvPr id="166" name="Rounded Rectangle 165"/>
          <p:cNvSpPr/>
          <p:nvPr/>
        </p:nvSpPr>
        <p:spPr>
          <a:xfrm>
            <a:off x="5050797" y="4289883"/>
            <a:ext cx="697223" cy="2560370"/>
          </a:xfrm>
          <a:prstGeom prst="roundRect">
            <a:avLst/>
          </a:prstGeom>
          <a:solidFill>
            <a:schemeClr val="lt1">
              <a:alpha val="46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RAM</a:t>
            </a:r>
          </a:p>
          <a:p>
            <a:pPr algn="ctr"/>
            <a:endParaRPr lang="en-IE" sz="1600" dirty="0" smtClean="0"/>
          </a:p>
          <a:p>
            <a:pPr algn="ctr"/>
            <a:endParaRPr lang="en-IE" dirty="0" smtClean="0"/>
          </a:p>
          <a:p>
            <a:pPr algn="ctr"/>
            <a:endParaRPr lang="en-IE" dirty="0" smtClean="0"/>
          </a:p>
          <a:p>
            <a:pPr algn="ctr"/>
            <a:endParaRPr lang="en-IE" dirty="0" smtClean="0"/>
          </a:p>
          <a:p>
            <a:pPr algn="ctr"/>
            <a:endParaRPr lang="en-IE" dirty="0" smtClean="0"/>
          </a:p>
          <a:p>
            <a:pPr algn="ctr"/>
            <a:endParaRPr lang="en-IE" dirty="0" smtClean="0"/>
          </a:p>
          <a:p>
            <a:pPr algn="ctr"/>
            <a:endParaRPr lang="en-IE" dirty="0" smtClean="0"/>
          </a:p>
          <a:p>
            <a:pPr algn="ctr"/>
            <a:endParaRPr lang="en-IE" dirty="0" smtClean="0"/>
          </a:p>
        </p:txBody>
      </p:sp>
      <p:grpSp>
        <p:nvGrpSpPr>
          <p:cNvPr id="199" name="Group 198"/>
          <p:cNvGrpSpPr/>
          <p:nvPr/>
        </p:nvGrpSpPr>
        <p:grpSpPr>
          <a:xfrm>
            <a:off x="5671820" y="5033613"/>
            <a:ext cx="2873601" cy="1569660"/>
            <a:chOff x="6090920" y="5033613"/>
            <a:chExt cx="2873601" cy="1569660"/>
          </a:xfrm>
        </p:grpSpPr>
        <p:sp>
          <p:nvSpPr>
            <p:cNvPr id="146" name="TextBox 145"/>
            <p:cNvSpPr txBox="1"/>
            <p:nvPr/>
          </p:nvSpPr>
          <p:spPr>
            <a:xfrm>
              <a:off x="6515100" y="5033613"/>
              <a:ext cx="24494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Scalable Authoritative</a:t>
              </a:r>
            </a:p>
            <a:p>
              <a:r>
                <a:rPr lang="en-IE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OWL Reasoner (SAOR)</a:t>
              </a:r>
              <a:endParaRPr lang="en-IE" sz="24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0" name="Left Arrow 169"/>
            <p:cNvSpPr/>
            <p:nvPr/>
          </p:nvSpPr>
          <p:spPr>
            <a:xfrm>
              <a:off x="6090920" y="5215586"/>
              <a:ext cx="297180" cy="365819"/>
            </a:xfrm>
            <a:prstGeom prst="leftArrow">
              <a:avLst>
                <a:gd name="adj1" fmla="val 32413"/>
                <a:gd name="adj2" fmla="val 43827"/>
              </a:avLst>
            </a:prstGeom>
            <a:solidFill>
              <a:srgbClr val="4F81BD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2" name="Left Arrow 171"/>
            <p:cNvSpPr/>
            <p:nvPr/>
          </p:nvSpPr>
          <p:spPr>
            <a:xfrm>
              <a:off x="6099810" y="5693422"/>
              <a:ext cx="297180" cy="365819"/>
            </a:xfrm>
            <a:prstGeom prst="leftArrow">
              <a:avLst>
                <a:gd name="adj1" fmla="val 32413"/>
                <a:gd name="adj2" fmla="val 43827"/>
              </a:avLst>
            </a:prstGeom>
            <a:solidFill>
              <a:srgbClr val="4F81BD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3" name="Left Arrow 172"/>
            <p:cNvSpPr/>
            <p:nvPr/>
          </p:nvSpPr>
          <p:spPr>
            <a:xfrm>
              <a:off x="6099810" y="6187313"/>
              <a:ext cx="297180" cy="365819"/>
            </a:xfrm>
            <a:prstGeom prst="leftArrow">
              <a:avLst>
                <a:gd name="adj1" fmla="val 32413"/>
                <a:gd name="adj2" fmla="val 43827"/>
              </a:avLst>
            </a:prstGeom>
            <a:solidFill>
              <a:srgbClr val="4F81BD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197" name="Group 196"/>
          <p:cNvGrpSpPr/>
          <p:nvPr/>
        </p:nvGrpSpPr>
        <p:grpSpPr>
          <a:xfrm>
            <a:off x="2952971" y="5448471"/>
            <a:ext cx="1899472" cy="1053203"/>
            <a:chOff x="3219671" y="5448471"/>
            <a:chExt cx="1899472" cy="1053203"/>
          </a:xfrm>
        </p:grpSpPr>
        <p:sp>
          <p:nvSpPr>
            <p:cNvPr id="176" name="Oval 16"/>
            <p:cNvSpPr>
              <a:spLocks noChangeArrowheads="1"/>
            </p:cNvSpPr>
            <p:nvPr/>
          </p:nvSpPr>
          <p:spPr bwMode="auto">
            <a:xfrm>
              <a:off x="4639961" y="5448471"/>
              <a:ext cx="217855" cy="125983"/>
            </a:xfrm>
            <a:prstGeom prst="ellipse">
              <a:avLst/>
            </a:prstGeom>
            <a:solidFill>
              <a:srgbClr val="E0AEA2"/>
            </a:solidFill>
            <a:ln w="9525">
              <a:noFill/>
              <a:round/>
              <a:headEnd/>
              <a:tailEnd/>
            </a:ln>
          </p:spPr>
          <p:txBody>
            <a:bodyPr lIns="0" rIns="0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77" name="Oval 16"/>
            <p:cNvSpPr>
              <a:spLocks noChangeArrowheads="1"/>
            </p:cNvSpPr>
            <p:nvPr/>
          </p:nvSpPr>
          <p:spPr bwMode="auto">
            <a:xfrm>
              <a:off x="4901288" y="5906273"/>
              <a:ext cx="217855" cy="125983"/>
            </a:xfrm>
            <a:prstGeom prst="ellipse">
              <a:avLst/>
            </a:prstGeom>
            <a:solidFill>
              <a:srgbClr val="E0AEA2"/>
            </a:solidFill>
            <a:ln w="9525">
              <a:noFill/>
              <a:round/>
              <a:headEnd/>
              <a:tailEnd/>
            </a:ln>
          </p:spPr>
          <p:txBody>
            <a:bodyPr lIns="0" rIns="0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78" name="Oval 16"/>
            <p:cNvSpPr>
              <a:spLocks noChangeArrowheads="1"/>
            </p:cNvSpPr>
            <p:nvPr/>
          </p:nvSpPr>
          <p:spPr bwMode="auto">
            <a:xfrm>
              <a:off x="3219671" y="6370272"/>
              <a:ext cx="217855" cy="125983"/>
            </a:xfrm>
            <a:prstGeom prst="ellipse">
              <a:avLst/>
            </a:prstGeom>
            <a:solidFill>
              <a:srgbClr val="E0AEA2"/>
            </a:solidFill>
            <a:ln w="9525">
              <a:noFill/>
              <a:round/>
              <a:headEnd/>
              <a:tailEnd/>
            </a:ln>
          </p:spPr>
          <p:txBody>
            <a:bodyPr lIns="0" rIns="0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cxnSp>
          <p:nvCxnSpPr>
            <p:cNvPr id="179" name="Straight Arrow Connector 178"/>
            <p:cNvCxnSpPr>
              <a:stCxn id="135" idx="2"/>
              <a:endCxn id="178" idx="6"/>
            </p:cNvCxnSpPr>
            <p:nvPr/>
          </p:nvCxnSpPr>
          <p:spPr bwMode="auto">
            <a:xfrm rot="10800000">
              <a:off x="3437527" y="6433265"/>
              <a:ext cx="208533" cy="68409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2" name="Straight Arrow Connector 181"/>
            <p:cNvCxnSpPr>
              <a:stCxn id="177" idx="2"/>
              <a:endCxn id="138" idx="5"/>
            </p:cNvCxnSpPr>
            <p:nvPr/>
          </p:nvCxnSpPr>
          <p:spPr bwMode="auto">
            <a:xfrm rot="10800000" flipV="1">
              <a:off x="4608058" y="5969264"/>
              <a:ext cx="293231" cy="133785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5" name="Straight Arrow Connector 184"/>
            <p:cNvCxnSpPr/>
            <p:nvPr/>
          </p:nvCxnSpPr>
          <p:spPr bwMode="auto">
            <a:xfrm rot="10800000" flipV="1">
              <a:off x="3737764" y="6058508"/>
              <a:ext cx="671642" cy="44541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8" name="Straight Arrow Connector 187"/>
            <p:cNvCxnSpPr>
              <a:stCxn id="176" idx="3"/>
            </p:cNvCxnSpPr>
            <p:nvPr/>
          </p:nvCxnSpPr>
          <p:spPr bwMode="auto">
            <a:xfrm rot="5400000">
              <a:off x="4497739" y="5381880"/>
              <a:ext cx="3" cy="348250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1" name="Straight Arrow Connector 190"/>
            <p:cNvCxnSpPr>
              <a:stCxn id="127" idx="4"/>
              <a:endCxn id="138" idx="1"/>
            </p:cNvCxnSpPr>
            <p:nvPr/>
          </p:nvCxnSpPr>
          <p:spPr bwMode="auto">
            <a:xfrm rot="16200000" flipH="1">
              <a:off x="3939285" y="5499242"/>
              <a:ext cx="413096" cy="616354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98" name="Group 197"/>
          <p:cNvGrpSpPr/>
          <p:nvPr/>
        </p:nvGrpSpPr>
        <p:grpSpPr>
          <a:xfrm>
            <a:off x="3303463" y="4792755"/>
            <a:ext cx="1069798" cy="1773271"/>
            <a:chOff x="3570163" y="4792755"/>
            <a:chExt cx="1069798" cy="1773271"/>
          </a:xfrm>
        </p:grpSpPr>
        <p:grpSp>
          <p:nvGrpSpPr>
            <p:cNvPr id="132" name="Group 131"/>
            <p:cNvGrpSpPr/>
            <p:nvPr/>
          </p:nvGrpSpPr>
          <p:grpSpPr>
            <a:xfrm>
              <a:off x="3570163" y="5918972"/>
              <a:ext cx="522351" cy="213521"/>
              <a:chOff x="4521504" y="3166732"/>
              <a:chExt cx="522351" cy="213521"/>
            </a:xfrm>
          </p:grpSpPr>
          <p:sp>
            <p:nvSpPr>
              <p:cNvPr id="117" name="Oval 16"/>
              <p:cNvSpPr>
                <a:spLocks noChangeArrowheads="1"/>
              </p:cNvSpPr>
              <p:nvPr/>
            </p:nvSpPr>
            <p:spPr bwMode="auto">
              <a:xfrm>
                <a:off x="4826000" y="3166732"/>
                <a:ext cx="217855" cy="125983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lIns="0" rIns="0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18" name="Oval 16"/>
              <p:cNvSpPr>
                <a:spLocks noChangeArrowheads="1"/>
              </p:cNvSpPr>
              <p:nvPr/>
            </p:nvSpPr>
            <p:spPr bwMode="auto">
              <a:xfrm>
                <a:off x="4521504" y="3254270"/>
                <a:ext cx="174384" cy="125983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lIns="0" rIns="0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cxnSp>
            <p:nvCxnSpPr>
              <p:cNvPr id="119" name="Straight Arrow Connector 118"/>
              <p:cNvCxnSpPr>
                <a:stCxn id="117" idx="2"/>
                <a:endCxn id="118" idx="6"/>
              </p:cNvCxnSpPr>
              <p:nvPr/>
            </p:nvCxnSpPr>
            <p:spPr bwMode="auto">
              <a:xfrm rot="10800000" flipV="1">
                <a:off x="4695888" y="3229724"/>
                <a:ext cx="130112" cy="87538"/>
              </a:xfrm>
              <a:prstGeom prst="straightConnector1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126" name="Oval 16"/>
            <p:cNvSpPr>
              <a:spLocks noChangeArrowheads="1"/>
            </p:cNvSpPr>
            <p:nvPr/>
          </p:nvSpPr>
          <p:spPr bwMode="auto">
            <a:xfrm>
              <a:off x="4105760" y="5476250"/>
              <a:ext cx="217855" cy="125983"/>
            </a:xfrm>
            <a:prstGeom prst="ellipse">
              <a:avLst/>
            </a:prstGeom>
            <a:solidFill>
              <a:srgbClr val="E0AEA2"/>
            </a:solidFill>
            <a:ln w="9525">
              <a:noFill/>
              <a:round/>
              <a:headEnd/>
              <a:tailEnd/>
            </a:ln>
          </p:spPr>
          <p:txBody>
            <a:bodyPr lIns="0" rIns="0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27" name="Oval 16"/>
            <p:cNvSpPr>
              <a:spLocks noChangeArrowheads="1"/>
            </p:cNvSpPr>
            <p:nvPr/>
          </p:nvSpPr>
          <p:spPr bwMode="auto">
            <a:xfrm>
              <a:off x="3750464" y="5474888"/>
              <a:ext cx="174384" cy="125983"/>
            </a:xfrm>
            <a:prstGeom prst="ellipse">
              <a:avLst/>
            </a:prstGeom>
            <a:solidFill>
              <a:srgbClr val="E0AEA2"/>
            </a:solidFill>
            <a:ln w="9525">
              <a:noFill/>
              <a:round/>
              <a:headEnd/>
              <a:tailEnd/>
            </a:ln>
          </p:spPr>
          <p:txBody>
            <a:bodyPr lIns="0" rIns="0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cxnSp>
          <p:nvCxnSpPr>
            <p:cNvPr id="128" name="Straight Arrow Connector 127"/>
            <p:cNvCxnSpPr>
              <a:stCxn id="126" idx="2"/>
              <a:endCxn id="127" idx="6"/>
            </p:cNvCxnSpPr>
            <p:nvPr/>
          </p:nvCxnSpPr>
          <p:spPr bwMode="auto">
            <a:xfrm rot="10800000">
              <a:off x="3924848" y="5537880"/>
              <a:ext cx="180912" cy="1362"/>
            </a:xfrm>
            <a:prstGeom prst="straightConnector1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grpSp>
          <p:nvGrpSpPr>
            <p:cNvPr id="133" name="Group 132"/>
            <p:cNvGrpSpPr/>
            <p:nvPr/>
          </p:nvGrpSpPr>
          <p:grpSpPr>
            <a:xfrm>
              <a:off x="3646059" y="6438681"/>
              <a:ext cx="573151" cy="127345"/>
              <a:chOff x="4470704" y="3165370"/>
              <a:chExt cx="573151" cy="127345"/>
            </a:xfrm>
          </p:grpSpPr>
          <p:sp>
            <p:nvSpPr>
              <p:cNvPr id="134" name="Oval 16"/>
              <p:cNvSpPr>
                <a:spLocks noChangeArrowheads="1"/>
              </p:cNvSpPr>
              <p:nvPr/>
            </p:nvSpPr>
            <p:spPr bwMode="auto">
              <a:xfrm>
                <a:off x="4826000" y="3166732"/>
                <a:ext cx="217855" cy="125983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lIns="0" rIns="0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35" name="Oval 16"/>
              <p:cNvSpPr>
                <a:spLocks noChangeArrowheads="1"/>
              </p:cNvSpPr>
              <p:nvPr/>
            </p:nvSpPr>
            <p:spPr bwMode="auto">
              <a:xfrm>
                <a:off x="4470704" y="3165370"/>
                <a:ext cx="174384" cy="125983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lIns="0" rIns="0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cxnSp>
            <p:nvCxnSpPr>
              <p:cNvPr id="136" name="Straight Arrow Connector 135"/>
              <p:cNvCxnSpPr>
                <a:stCxn id="134" idx="2"/>
                <a:endCxn id="135" idx="6"/>
              </p:cNvCxnSpPr>
              <p:nvPr/>
            </p:nvCxnSpPr>
            <p:spPr bwMode="auto">
              <a:xfrm rot="10800000">
                <a:off x="4645088" y="3228362"/>
                <a:ext cx="180912" cy="1362"/>
              </a:xfrm>
              <a:prstGeom prst="straightConnector1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137" name="Group 136"/>
            <p:cNvGrpSpPr/>
            <p:nvPr/>
          </p:nvGrpSpPr>
          <p:grpSpPr>
            <a:xfrm>
              <a:off x="3901710" y="5917955"/>
              <a:ext cx="738251" cy="203545"/>
              <a:chOff x="4305604" y="3089170"/>
              <a:chExt cx="738251" cy="203545"/>
            </a:xfrm>
          </p:grpSpPr>
          <p:sp>
            <p:nvSpPr>
              <p:cNvPr id="138" name="Oval 16"/>
              <p:cNvSpPr>
                <a:spLocks noChangeArrowheads="1"/>
              </p:cNvSpPr>
              <p:nvPr/>
            </p:nvSpPr>
            <p:spPr bwMode="auto">
              <a:xfrm>
                <a:off x="4826000" y="3166732"/>
                <a:ext cx="217855" cy="125983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lIns="0" rIns="0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39" name="Oval 16"/>
              <p:cNvSpPr>
                <a:spLocks noChangeArrowheads="1"/>
              </p:cNvSpPr>
              <p:nvPr/>
            </p:nvSpPr>
            <p:spPr bwMode="auto">
              <a:xfrm>
                <a:off x="4305604" y="3089170"/>
                <a:ext cx="174384" cy="125983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lIns="0" rIns="0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cxnSp>
            <p:nvCxnSpPr>
              <p:cNvPr id="140" name="Straight Arrow Connector 139"/>
              <p:cNvCxnSpPr>
                <a:stCxn id="138" idx="2"/>
                <a:endCxn id="139" idx="6"/>
              </p:cNvCxnSpPr>
              <p:nvPr/>
            </p:nvCxnSpPr>
            <p:spPr bwMode="auto">
              <a:xfrm rot="10800000">
                <a:off x="4479988" y="3152162"/>
                <a:ext cx="346012" cy="77562"/>
              </a:xfrm>
              <a:prstGeom prst="straightConnector1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148" name="Group 147"/>
            <p:cNvGrpSpPr/>
            <p:nvPr/>
          </p:nvGrpSpPr>
          <p:grpSpPr>
            <a:xfrm>
              <a:off x="4013887" y="4792755"/>
              <a:ext cx="401539" cy="202692"/>
              <a:chOff x="4013887" y="4792755"/>
              <a:chExt cx="401539" cy="202692"/>
            </a:xfrm>
          </p:grpSpPr>
          <p:cxnSp>
            <p:nvCxnSpPr>
              <p:cNvPr id="114" name="Straight Arrow Connector 113"/>
              <p:cNvCxnSpPr>
                <a:stCxn id="144" idx="6"/>
                <a:endCxn id="116" idx="1"/>
              </p:cNvCxnSpPr>
              <p:nvPr/>
            </p:nvCxnSpPr>
            <p:spPr bwMode="auto">
              <a:xfrm>
                <a:off x="4185830" y="4855747"/>
                <a:ext cx="82833" cy="32166"/>
              </a:xfrm>
              <a:prstGeom prst="straightConnector1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116" name="Oval 16"/>
              <p:cNvSpPr>
                <a:spLocks noChangeArrowheads="1"/>
              </p:cNvSpPr>
              <p:nvPr/>
            </p:nvSpPr>
            <p:spPr bwMode="auto">
              <a:xfrm>
                <a:off x="4243483" y="4869463"/>
                <a:ext cx="171943" cy="125984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lIns="0" rIns="0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144" name="Oval 16"/>
              <p:cNvSpPr>
                <a:spLocks noChangeArrowheads="1"/>
              </p:cNvSpPr>
              <p:nvPr/>
            </p:nvSpPr>
            <p:spPr bwMode="auto">
              <a:xfrm>
                <a:off x="4013887" y="4792755"/>
                <a:ext cx="171943" cy="125984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lIns="0" rIns="0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</p:grpSp>
        <p:cxnSp>
          <p:nvCxnSpPr>
            <p:cNvPr id="194" name="Straight Arrow Connector 193"/>
            <p:cNvCxnSpPr>
              <a:stCxn id="118" idx="4"/>
              <a:endCxn id="135" idx="0"/>
            </p:cNvCxnSpPr>
            <p:nvPr/>
          </p:nvCxnSpPr>
          <p:spPr bwMode="auto">
            <a:xfrm rot="16200000" flipH="1">
              <a:off x="3542209" y="6247639"/>
              <a:ext cx="306188" cy="75896"/>
            </a:xfrm>
            <a:prstGeom prst="straightConnector1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>
            <a:off x="94533" y="2386521"/>
            <a:ext cx="2227121" cy="3767070"/>
            <a:chOff x="611561" y="958074"/>
            <a:chExt cx="2376264" cy="3767070"/>
          </a:xfrm>
        </p:grpSpPr>
        <p:sp>
          <p:nvSpPr>
            <p:cNvPr id="33" name="Arc 32"/>
            <p:cNvSpPr/>
            <p:nvPr/>
          </p:nvSpPr>
          <p:spPr>
            <a:xfrm>
              <a:off x="687341" y="1875606"/>
              <a:ext cx="1040329" cy="1892447"/>
            </a:xfrm>
            <a:prstGeom prst="arc">
              <a:avLst>
                <a:gd name="adj1" fmla="val 16238635"/>
                <a:gd name="adj2" fmla="val 187897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4" name="Arc 33"/>
            <p:cNvSpPr/>
            <p:nvPr/>
          </p:nvSpPr>
          <p:spPr>
            <a:xfrm flipH="1">
              <a:off x="1922956" y="1866194"/>
              <a:ext cx="959824" cy="1892447"/>
            </a:xfrm>
            <a:prstGeom prst="arc">
              <a:avLst>
                <a:gd name="adj1" fmla="val 16238635"/>
                <a:gd name="adj2" fmla="val 187897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5" name="Arc 34"/>
            <p:cNvSpPr/>
            <p:nvPr/>
          </p:nvSpPr>
          <p:spPr>
            <a:xfrm>
              <a:off x="611561" y="958074"/>
              <a:ext cx="1184345" cy="3767070"/>
            </a:xfrm>
            <a:prstGeom prst="arc">
              <a:avLst>
                <a:gd name="adj1" fmla="val 16908234"/>
                <a:gd name="adj2" fmla="val 187897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6" name="Arc 35"/>
            <p:cNvSpPr/>
            <p:nvPr/>
          </p:nvSpPr>
          <p:spPr>
            <a:xfrm flipH="1">
              <a:off x="1847117" y="958074"/>
              <a:ext cx="1140708" cy="3767070"/>
            </a:xfrm>
            <a:prstGeom prst="arc">
              <a:avLst>
                <a:gd name="adj1" fmla="val 16233451"/>
                <a:gd name="adj2" fmla="val 187897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249" name="Can 248"/>
          <p:cNvSpPr/>
          <p:nvPr/>
        </p:nvSpPr>
        <p:spPr>
          <a:xfrm>
            <a:off x="3702429" y="4689517"/>
            <a:ext cx="484881" cy="331330"/>
          </a:xfrm>
          <a:prstGeom prst="can">
            <a:avLst>
              <a:gd name="adj" fmla="val 26793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54" name="Picture 2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798" y="1750121"/>
            <a:ext cx="2808233" cy="1830623"/>
          </a:xfrm>
          <a:prstGeom prst="rect">
            <a:avLst/>
          </a:prstGeom>
        </p:spPr>
      </p:pic>
      <p:sp>
        <p:nvSpPr>
          <p:cNvPr id="255" name="Rectangle 254"/>
          <p:cNvSpPr/>
          <p:nvPr/>
        </p:nvSpPr>
        <p:spPr bwMode="auto">
          <a:xfrm>
            <a:off x="4906818" y="3278962"/>
            <a:ext cx="922642" cy="289848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SPARQL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5067807" y="1430706"/>
            <a:ext cx="46383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400" dirty="0" smtClean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SAOR makes inference </a:t>
            </a:r>
            <a:r>
              <a:rPr lang="en-IE" sz="1400" b="1" dirty="0" smtClean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robust </a:t>
            </a:r>
            <a:r>
              <a:rPr lang="en-IE" sz="1400" dirty="0" smtClean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&amp; </a:t>
            </a:r>
            <a:r>
              <a:rPr lang="en-IE" sz="1400" b="1" dirty="0" smtClean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scalable</a:t>
            </a:r>
            <a:r>
              <a:rPr lang="en-IE" sz="1400" dirty="0" smtClean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to Web data:</a:t>
            </a:r>
            <a:endParaRPr lang="en-US" sz="1400" dirty="0">
              <a:ln w="12700">
                <a:noFill/>
                <a:prstDash val="solid"/>
              </a:ln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6006268" y="4387573"/>
            <a:ext cx="37045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900" dirty="0" smtClean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(on a single machine, goes down near linear in parallel mode)</a:t>
            </a:r>
            <a:endParaRPr lang="en-US" sz="900" dirty="0">
              <a:ln w="12700">
                <a:noFill/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 descr="Screen Shot 2013-05-26 at 21.59.33.png"/>
          <p:cNvPicPr>
            <a:picLocks noChangeAspect="1"/>
          </p:cNvPicPr>
          <p:nvPr/>
        </p:nvPicPr>
        <p:blipFill>
          <a:blip r:embed="rId3"/>
          <a:srcRect l="903"/>
          <a:stretch>
            <a:fillRect/>
          </a:stretch>
        </p:blipFill>
        <p:spPr>
          <a:xfrm>
            <a:off x="702969" y="1555546"/>
            <a:ext cx="8441031" cy="703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done?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136-F6C2-F248-9BA6-94172D654A31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3" name="Group 16"/>
          <p:cNvGrpSpPr/>
          <p:nvPr/>
        </p:nvGrpSpPr>
        <p:grpSpPr>
          <a:xfrm>
            <a:off x="532869" y="1669085"/>
            <a:ext cx="7742385" cy="571500"/>
            <a:chOff x="232699" y="1599815"/>
            <a:chExt cx="7742385" cy="5715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rcRect l="26605" t="48234" r="24186" b="25972"/>
            <a:stretch>
              <a:fillRect/>
            </a:stretch>
          </p:blipFill>
          <p:spPr>
            <a:xfrm>
              <a:off x="232699" y="1600200"/>
              <a:ext cx="1381899" cy="472206"/>
            </a:xfrm>
            <a:prstGeom prst="rect">
              <a:avLst/>
            </a:prstGeom>
          </p:spPr>
        </p:pic>
        <p:pic>
          <p:nvPicPr>
            <p:cNvPr id="8" name="Picture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21034" y="1599815"/>
              <a:ext cx="65405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Picture 18" descr="Screen Shot 2013-01-24 at 21.57.18.png"/>
          <p:cNvPicPr>
            <a:picLocks noChangeAspect="1"/>
          </p:cNvPicPr>
          <p:nvPr/>
        </p:nvPicPr>
        <p:blipFill>
          <a:blip r:embed="rId6"/>
          <a:srcRect r="4871"/>
          <a:stretch>
            <a:fillRect/>
          </a:stretch>
        </p:blipFill>
        <p:spPr>
          <a:xfrm>
            <a:off x="40641" y="1579673"/>
            <a:ext cx="1872108" cy="54102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1103" y="2430980"/>
            <a:ext cx="9129675" cy="957276"/>
            <a:chOff x="-178714" y="2430980"/>
            <a:chExt cx="9129675" cy="957276"/>
          </a:xfrm>
        </p:grpSpPr>
        <p:grpSp>
          <p:nvGrpSpPr>
            <p:cNvPr id="17" name="Group 23"/>
            <p:cNvGrpSpPr/>
            <p:nvPr/>
          </p:nvGrpSpPr>
          <p:grpSpPr>
            <a:xfrm>
              <a:off x="293659" y="2430980"/>
              <a:ext cx="8657302" cy="773780"/>
              <a:chOff x="293659" y="2430980"/>
              <a:chExt cx="8657302" cy="773780"/>
            </a:xfrm>
          </p:grpSpPr>
          <p:pic>
            <p:nvPicPr>
              <p:cNvPr id="20" name="Picture 19" descr="Screen Shot 2013-01-24 at 21.50.56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7201" y="2576576"/>
                <a:ext cx="8493760" cy="628184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/>
              <a:srcRect l="26605" t="48234" r="24186" b="25972"/>
              <a:stretch>
                <a:fillRect/>
              </a:stretch>
            </p:blipFill>
            <p:spPr>
              <a:xfrm>
                <a:off x="293659" y="2430980"/>
                <a:ext cx="1381899" cy="472206"/>
              </a:xfrm>
              <a:prstGeom prst="rect">
                <a:avLst/>
              </a:prstGeom>
            </p:spPr>
          </p:pic>
          <p:pic>
            <p:nvPicPr>
              <p:cNvPr id="24" name="Picture 7" descr="error_button.gif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355669" y="2607056"/>
                <a:ext cx="609600" cy="5689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8" name="Picture 17" descr="Screen Shot 2013-01-24 at 21.57.18.png"/>
            <p:cNvPicPr>
              <a:picLocks noChangeAspect="1"/>
            </p:cNvPicPr>
            <p:nvPr/>
          </p:nvPicPr>
          <p:blipFill>
            <a:blip r:embed="rId6"/>
            <a:srcRect r="4871"/>
            <a:stretch>
              <a:fillRect/>
            </a:stretch>
          </p:blipFill>
          <p:spPr>
            <a:xfrm>
              <a:off x="-178714" y="2849337"/>
              <a:ext cx="1864833" cy="538919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/>
        </p:nvSpPr>
        <p:spPr>
          <a:xfrm>
            <a:off x="1915633" y="3165856"/>
            <a:ext cx="6133363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SELECT * WHERE </a:t>
            </a:r>
          </a:p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{ ?C </a:t>
            </a:r>
            <a:r>
              <a:rPr lang="en-US" sz="1600" dirty="0" err="1" smtClean="0">
                <a:latin typeface="Courier"/>
                <a:cs typeface="Courier"/>
              </a:rPr>
              <a:t>rdf:type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dirty="0" err="1" smtClean="0">
                <a:latin typeface="Courier"/>
                <a:cs typeface="Courier"/>
              </a:rPr>
              <a:t>NYT:Org</a:t>
            </a:r>
            <a:r>
              <a:rPr lang="en-US" sz="1600" dirty="0" smtClean="0">
                <a:latin typeface="Courier"/>
                <a:cs typeface="Courier"/>
              </a:rPr>
              <a:t> .</a:t>
            </a:r>
          </a:p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  ?C </a:t>
            </a:r>
            <a:r>
              <a:rPr lang="en-US" sz="1600" dirty="0" err="1" smtClean="0">
                <a:latin typeface="Courier"/>
                <a:cs typeface="Courier"/>
              </a:rPr>
              <a:t>dbpedia:revenue</a:t>
            </a:r>
            <a:r>
              <a:rPr lang="en-US" sz="1600" dirty="0" smtClean="0">
                <a:latin typeface="Courier"/>
                <a:cs typeface="Courier"/>
              </a:rPr>
              <a:t> ?R .</a:t>
            </a:r>
          </a:p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  ?C </a:t>
            </a:r>
            <a:r>
              <a:rPr lang="en-US" sz="1600" dirty="0" err="1" smtClean="0">
                <a:latin typeface="Courier"/>
                <a:cs typeface="Courier"/>
              </a:rPr>
              <a:t>NYT:latestArticle</a:t>
            </a:r>
            <a:r>
              <a:rPr lang="en-US" sz="1600" dirty="0" smtClean="0">
                <a:latin typeface="Courier"/>
                <a:cs typeface="Courier"/>
              </a:rPr>
              <a:t> ?A . </a:t>
            </a:r>
          </a:p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  FILTER( ?R &gt; 10000000000 )  }</a:t>
            </a:r>
          </a:p>
        </p:txBody>
      </p:sp>
      <p:grpSp>
        <p:nvGrpSpPr>
          <p:cNvPr id="28" name="Group 67"/>
          <p:cNvGrpSpPr/>
          <p:nvPr/>
        </p:nvGrpSpPr>
        <p:grpSpPr>
          <a:xfrm>
            <a:off x="1682430" y="4500886"/>
            <a:ext cx="6092478" cy="2376265"/>
            <a:chOff x="558626" y="4531366"/>
            <a:chExt cx="6092478" cy="237626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rcRect l="19843" t="12904" r="40394" b="45165"/>
            <a:stretch>
              <a:fillRect/>
            </a:stretch>
          </p:blipFill>
          <p:spPr>
            <a:xfrm>
              <a:off x="711823" y="4915854"/>
              <a:ext cx="2035261" cy="141432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rcRect t="7028" b="56224"/>
            <a:stretch>
              <a:fillRect/>
            </a:stretch>
          </p:blipFill>
          <p:spPr>
            <a:xfrm>
              <a:off x="692358" y="5477833"/>
              <a:ext cx="772154" cy="858331"/>
            </a:xfrm>
            <a:prstGeom prst="rect">
              <a:avLst/>
            </a:prstGeom>
          </p:spPr>
        </p:pic>
        <p:sp>
          <p:nvSpPr>
            <p:cNvPr id="34" name="Rounded Rectangle 33"/>
            <p:cNvSpPr/>
            <p:nvPr/>
          </p:nvSpPr>
          <p:spPr>
            <a:xfrm>
              <a:off x="692357" y="4942137"/>
              <a:ext cx="2061003" cy="141799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5" name="Right Triangle 34"/>
            <p:cNvSpPr/>
            <p:nvPr/>
          </p:nvSpPr>
          <p:spPr>
            <a:xfrm rot="5400000">
              <a:off x="678934" y="4813319"/>
              <a:ext cx="208983" cy="28374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ight Triangle 35"/>
            <p:cNvSpPr/>
            <p:nvPr/>
          </p:nvSpPr>
          <p:spPr>
            <a:xfrm rot="10800000">
              <a:off x="2579843" y="4871387"/>
              <a:ext cx="265753" cy="28374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ight Triangle 36"/>
            <p:cNvSpPr/>
            <p:nvPr/>
          </p:nvSpPr>
          <p:spPr>
            <a:xfrm rot="16200000">
              <a:off x="2600164" y="6107030"/>
              <a:ext cx="265753" cy="28374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ight Triangle 37"/>
            <p:cNvSpPr/>
            <p:nvPr/>
          </p:nvSpPr>
          <p:spPr>
            <a:xfrm rot="465942">
              <a:off x="558626" y="6077717"/>
              <a:ext cx="265753" cy="28374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39" name="Group 45"/>
            <p:cNvGrpSpPr/>
            <p:nvPr/>
          </p:nvGrpSpPr>
          <p:grpSpPr>
            <a:xfrm>
              <a:off x="925302" y="4531366"/>
              <a:ext cx="5725802" cy="2376265"/>
              <a:chOff x="925302" y="4267206"/>
              <a:chExt cx="5725802" cy="2376265"/>
            </a:xfrm>
          </p:grpSpPr>
          <p:grpSp>
            <p:nvGrpSpPr>
              <p:cNvPr id="41" name="Group 2073"/>
              <p:cNvGrpSpPr/>
              <p:nvPr/>
            </p:nvGrpSpPr>
            <p:grpSpPr>
              <a:xfrm>
                <a:off x="5486400" y="4800600"/>
                <a:ext cx="1164704" cy="1220688"/>
                <a:chOff x="3635896" y="4031727"/>
                <a:chExt cx="1656184" cy="1989561"/>
              </a:xfrm>
            </p:grpSpPr>
            <p:sp>
              <p:nvSpPr>
                <p:cNvPr id="57" name="Rounded Rectangle 56"/>
                <p:cNvSpPr/>
                <p:nvPr/>
              </p:nvSpPr>
              <p:spPr>
                <a:xfrm>
                  <a:off x="3635896" y="4031727"/>
                  <a:ext cx="1656184" cy="1989561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58" name="Can 57"/>
                <p:cNvSpPr/>
                <p:nvPr/>
              </p:nvSpPr>
              <p:spPr>
                <a:xfrm>
                  <a:off x="3809093" y="5157193"/>
                  <a:ext cx="1261973" cy="648071"/>
                </a:xfrm>
                <a:prstGeom prst="can">
                  <a:avLst>
                    <a:gd name="adj" fmla="val 50000"/>
                  </a:avLst>
                </a:prstGeom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59" name="Can 58"/>
                <p:cNvSpPr/>
                <p:nvPr/>
              </p:nvSpPr>
              <p:spPr>
                <a:xfrm>
                  <a:off x="3809093" y="4689580"/>
                  <a:ext cx="1261973" cy="648071"/>
                </a:xfrm>
                <a:prstGeom prst="can">
                  <a:avLst>
                    <a:gd name="adj" fmla="val 50000"/>
                  </a:avLst>
                </a:prstGeom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60" name="Can 59"/>
                <p:cNvSpPr/>
                <p:nvPr/>
              </p:nvSpPr>
              <p:spPr>
                <a:xfrm>
                  <a:off x="3814083" y="4221089"/>
                  <a:ext cx="1261973" cy="648071"/>
                </a:xfrm>
                <a:prstGeom prst="can">
                  <a:avLst>
                    <a:gd name="adj" fmla="val 50000"/>
                  </a:avLst>
                </a:prstGeom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</p:grpSp>
          <p:grpSp>
            <p:nvGrpSpPr>
              <p:cNvPr id="42" name="Group 43"/>
              <p:cNvGrpSpPr/>
              <p:nvPr/>
            </p:nvGrpSpPr>
            <p:grpSpPr>
              <a:xfrm rot="16200000">
                <a:off x="1958158" y="3234350"/>
                <a:ext cx="2376265" cy="4441978"/>
                <a:chOff x="3352799" y="849093"/>
                <a:chExt cx="2376265" cy="4441978"/>
              </a:xfrm>
            </p:grpSpPr>
            <p:grpSp>
              <p:nvGrpSpPr>
                <p:cNvPr id="44" name="Group 2077"/>
                <p:cNvGrpSpPr/>
                <p:nvPr/>
              </p:nvGrpSpPr>
              <p:grpSpPr>
                <a:xfrm>
                  <a:off x="3867973" y="3595306"/>
                  <a:ext cx="1501052" cy="965718"/>
                  <a:chOff x="1126734" y="3327378"/>
                  <a:chExt cx="1501052" cy="965718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1676417" y="3861048"/>
                    <a:ext cx="280528" cy="43204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E"/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 rot="1738357">
                    <a:off x="1126734" y="3800895"/>
                    <a:ext cx="150105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IE" sz="2400" b="1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a:t>Reasoning</a:t>
                    </a:r>
                    <a:endParaRPr lang="en-IE" sz="2400" dirty="0"/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>
                    <a:off x="1691681" y="3429000"/>
                    <a:ext cx="280528" cy="339053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E"/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 rot="1784471">
                    <a:off x="1204779" y="3327378"/>
                    <a:ext cx="127525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IE" sz="2400" b="1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a:t>Indexing</a:t>
                    </a:r>
                    <a:endParaRPr lang="en-IE" sz="2400" dirty="0"/>
                  </a:p>
                </p:txBody>
              </p:sp>
            </p:grpSp>
            <p:grpSp>
              <p:nvGrpSpPr>
                <p:cNvPr id="45" name="Group 2074"/>
                <p:cNvGrpSpPr/>
                <p:nvPr/>
              </p:nvGrpSpPr>
              <p:grpSpPr>
                <a:xfrm>
                  <a:off x="3352799" y="849093"/>
                  <a:ext cx="2376265" cy="4441978"/>
                  <a:chOff x="611560" y="283167"/>
                  <a:chExt cx="2376265" cy="4441978"/>
                </a:xfrm>
              </p:grpSpPr>
              <p:sp>
                <p:nvSpPr>
                  <p:cNvPr id="49" name="Arc 48"/>
                  <p:cNvSpPr/>
                  <p:nvPr/>
                </p:nvSpPr>
                <p:spPr>
                  <a:xfrm>
                    <a:off x="687342" y="1633710"/>
                    <a:ext cx="1040329" cy="2134343"/>
                  </a:xfrm>
                  <a:prstGeom prst="arc">
                    <a:avLst>
                      <a:gd name="adj1" fmla="val 17061622"/>
                      <a:gd name="adj2" fmla="val 187897"/>
                    </a:avLst>
                  </a:prstGeom>
                  <a:ln w="762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E"/>
                  </a:p>
                </p:txBody>
              </p:sp>
              <p:sp>
                <p:nvSpPr>
                  <p:cNvPr id="50" name="Arc 49"/>
                  <p:cNvSpPr/>
                  <p:nvPr/>
                </p:nvSpPr>
                <p:spPr>
                  <a:xfrm flipH="1">
                    <a:off x="1922956" y="1866194"/>
                    <a:ext cx="959824" cy="1892447"/>
                  </a:xfrm>
                  <a:prstGeom prst="arc">
                    <a:avLst>
                      <a:gd name="adj1" fmla="val 16238635"/>
                      <a:gd name="adj2" fmla="val 187897"/>
                    </a:avLst>
                  </a:prstGeom>
                  <a:ln w="762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E"/>
                  </a:p>
                </p:txBody>
              </p:sp>
              <p:sp>
                <p:nvSpPr>
                  <p:cNvPr id="51" name="Arc 50"/>
                  <p:cNvSpPr/>
                  <p:nvPr/>
                </p:nvSpPr>
                <p:spPr>
                  <a:xfrm>
                    <a:off x="611560" y="283167"/>
                    <a:ext cx="1184345" cy="4441978"/>
                  </a:xfrm>
                  <a:prstGeom prst="arc">
                    <a:avLst>
                      <a:gd name="adj1" fmla="val 16908234"/>
                      <a:gd name="adj2" fmla="val 1162590"/>
                    </a:avLst>
                  </a:prstGeom>
                  <a:ln w="762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E"/>
                  </a:p>
                </p:txBody>
              </p:sp>
              <p:sp>
                <p:nvSpPr>
                  <p:cNvPr id="52" name="Arc 51"/>
                  <p:cNvSpPr/>
                  <p:nvPr/>
                </p:nvSpPr>
                <p:spPr>
                  <a:xfrm flipH="1">
                    <a:off x="1847117" y="958074"/>
                    <a:ext cx="1140708" cy="3767070"/>
                  </a:xfrm>
                  <a:prstGeom prst="arc">
                    <a:avLst>
                      <a:gd name="adj1" fmla="val 16233451"/>
                      <a:gd name="adj2" fmla="val 187897"/>
                    </a:avLst>
                  </a:prstGeom>
                  <a:ln w="762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E"/>
                  </a:p>
                </p:txBody>
              </p:sp>
            </p:grpSp>
            <p:grpSp>
              <p:nvGrpSpPr>
                <p:cNvPr id="46" name="Group 2075"/>
                <p:cNvGrpSpPr/>
                <p:nvPr/>
              </p:nvGrpSpPr>
              <p:grpSpPr>
                <a:xfrm>
                  <a:off x="3938052" y="3156041"/>
                  <a:ext cx="1291187" cy="461665"/>
                  <a:chOff x="1196813" y="2590115"/>
                  <a:chExt cx="1291187" cy="461665"/>
                </a:xfrm>
              </p:grpSpPr>
              <p:sp>
                <p:nvSpPr>
                  <p:cNvPr id="47" name="Rectangle 46"/>
                  <p:cNvSpPr/>
                  <p:nvPr/>
                </p:nvSpPr>
                <p:spPr>
                  <a:xfrm>
                    <a:off x="1702143" y="2640393"/>
                    <a:ext cx="280528" cy="40243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E"/>
                  </a:p>
                </p:txBody>
              </p:sp>
              <p:sp>
                <p:nvSpPr>
                  <p:cNvPr id="48" name="TextBox 47"/>
                  <p:cNvSpPr txBox="1"/>
                  <p:nvPr/>
                </p:nvSpPr>
                <p:spPr>
                  <a:xfrm rot="1682838">
                    <a:off x="1196813" y="2590115"/>
                    <a:ext cx="129118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IE" sz="2400" b="1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rPr>
                      <a:t>Crawling</a:t>
                    </a:r>
                    <a:endParaRPr lang="en-IE" sz="2400" b="1" dirty="0">
                      <a:ln w="12700">
                        <a:solidFill>
                          <a:schemeClr val="bg1"/>
                        </a:solidFill>
                        <a:prstDash val="solid"/>
                      </a:ln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sp>
            <p:nvSpPr>
              <p:cNvPr id="43" name="Right Arrow 2"/>
              <p:cNvSpPr/>
              <p:nvPr/>
            </p:nvSpPr>
            <p:spPr>
              <a:xfrm>
                <a:off x="4739640" y="5181600"/>
                <a:ext cx="826368" cy="52110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</p:grp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04450" y="5313679"/>
              <a:ext cx="1008270" cy="623672"/>
            </a:xfrm>
            <a:prstGeom prst="rect">
              <a:avLst/>
            </a:prstGeom>
          </p:spPr>
        </p:pic>
      </p:grpSp>
      <p:grpSp>
        <p:nvGrpSpPr>
          <p:cNvPr id="70" name="Group 69"/>
          <p:cNvGrpSpPr/>
          <p:nvPr/>
        </p:nvGrpSpPr>
        <p:grpSpPr>
          <a:xfrm>
            <a:off x="7830155" y="4866347"/>
            <a:ext cx="1425605" cy="1256081"/>
            <a:chOff x="7830155" y="4866347"/>
            <a:chExt cx="1425605" cy="1256081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401283" flipH="1">
              <a:off x="7830155" y="4866347"/>
              <a:ext cx="478349" cy="586068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947602" y="5183547"/>
              <a:ext cx="1308158" cy="938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Can’t keep up with changes!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1" name="Oval 60"/>
          <p:cNvSpPr/>
          <p:nvPr/>
        </p:nvSpPr>
        <p:spPr>
          <a:xfrm>
            <a:off x="4911082" y="3775367"/>
            <a:ext cx="994301" cy="621568"/>
          </a:xfrm>
          <a:prstGeom prst="ellipse">
            <a:avLst/>
          </a:prstGeom>
          <a:solidFill>
            <a:schemeClr val="accent2">
              <a:alpha val="20000"/>
            </a:schemeClr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152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9" name="Oval 68"/>
          <p:cNvSpPr/>
          <p:nvPr/>
        </p:nvSpPr>
        <p:spPr>
          <a:xfrm>
            <a:off x="1807864" y="2437922"/>
            <a:ext cx="1376904" cy="621568"/>
          </a:xfrm>
          <a:prstGeom prst="ellipse">
            <a:avLst/>
          </a:prstGeom>
          <a:solidFill>
            <a:schemeClr val="accent2">
              <a:alpha val="20000"/>
            </a:schemeClr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152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1" name="Picture 70" descr="Picture 6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15633" y="4934189"/>
            <a:ext cx="846931" cy="39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ounded Rectangular Callout 64"/>
          <p:cNvSpPr/>
          <p:nvPr/>
        </p:nvSpPr>
        <p:spPr>
          <a:xfrm>
            <a:off x="1397000" y="935182"/>
            <a:ext cx="6123851" cy="357909"/>
          </a:xfrm>
          <a:prstGeom prst="wedgeRoundRectCallout">
            <a:avLst>
              <a:gd name="adj1" fmla="val -58530"/>
              <a:gd name="adj2" fmla="val 162500"/>
              <a:gd name="adj3" fmla="val 16667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Similar in spirit to SAOR: “Quarantined Reasoning”, cf. [RR’11] 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Idea: “Live”-Linked Data Querying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71" y="900671"/>
            <a:ext cx="9144000" cy="45259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Basic idea (originally proposed by </a:t>
            </a:r>
            <a:r>
              <a:rPr lang="en-US" sz="2400" dirty="0" err="1" smtClean="0"/>
              <a:t>Hartig</a:t>
            </a:r>
            <a:r>
              <a:rPr lang="en-US" sz="2400" dirty="0" smtClean="0"/>
              <a:t> &amp; </a:t>
            </a:r>
            <a:r>
              <a:rPr lang="en-US" sz="2400" dirty="0" err="1" smtClean="0"/>
              <a:t>Bizer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Start with </a:t>
            </a:r>
            <a:r>
              <a:rPr lang="en-US" sz="2000" dirty="0" err="1" smtClean="0"/>
              <a:t>URIs</a:t>
            </a:r>
            <a:r>
              <a:rPr lang="en-US" sz="2000" dirty="0" smtClean="0"/>
              <a:t> in a SPARQL query </a:t>
            </a:r>
          </a:p>
          <a:p>
            <a:pPr lvl="1"/>
            <a:r>
              <a:rPr lang="en-US" sz="2000" dirty="0" smtClean="0"/>
              <a:t>Interleave  crawl + query processing</a:t>
            </a:r>
          </a:p>
          <a:p>
            <a:pPr lvl="1">
              <a:buNone/>
            </a:pPr>
            <a:r>
              <a:rPr lang="en-US" sz="2000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136-F6C2-F248-9BA6-94172D654A3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92317" y="1866801"/>
            <a:ext cx="4451684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>
            <a:spAutoFit/>
          </a:bodyPr>
          <a:lstStyle/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SELECT * WHERE </a:t>
            </a:r>
          </a:p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{ ?C </a:t>
            </a:r>
            <a:r>
              <a:rPr lang="en-US" sz="1600" dirty="0" err="1" smtClean="0">
                <a:latin typeface="Courier"/>
                <a:cs typeface="Courier"/>
              </a:rPr>
              <a:t>rdf:type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dirty="0" err="1" smtClean="0">
                <a:latin typeface="Courier"/>
                <a:cs typeface="Courier"/>
              </a:rPr>
              <a:t>NYT:Org</a:t>
            </a:r>
            <a:r>
              <a:rPr lang="en-US" sz="1600" dirty="0" smtClean="0">
                <a:latin typeface="Courier"/>
                <a:cs typeface="Courier"/>
              </a:rPr>
              <a:t> .</a:t>
            </a:r>
          </a:p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  ?C </a:t>
            </a:r>
            <a:r>
              <a:rPr lang="en-US" sz="1600" dirty="0" err="1" smtClean="0">
                <a:latin typeface="Courier"/>
                <a:cs typeface="Courier"/>
              </a:rPr>
              <a:t>dbpedia:revenue</a:t>
            </a:r>
            <a:r>
              <a:rPr lang="en-US" sz="1600" dirty="0" smtClean="0">
                <a:latin typeface="Courier"/>
                <a:cs typeface="Courier"/>
              </a:rPr>
              <a:t> ?R .</a:t>
            </a:r>
          </a:p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  ?C </a:t>
            </a:r>
            <a:r>
              <a:rPr lang="en-US" sz="1600" dirty="0" err="1" smtClean="0">
                <a:latin typeface="Courier"/>
                <a:cs typeface="Courier"/>
              </a:rPr>
              <a:t>NYT:latestArticle</a:t>
            </a:r>
            <a:r>
              <a:rPr lang="en-US" sz="1600" dirty="0" smtClean="0">
                <a:latin typeface="Courier"/>
                <a:cs typeface="Courier"/>
              </a:rPr>
              <a:t> ?A.</a:t>
            </a:r>
          </a:p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FILTER (?R &gt; €10000000000 )  }</a:t>
            </a:r>
          </a:p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47312" y="3654306"/>
            <a:ext cx="19679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HTTP GET </a:t>
            </a:r>
            <a:r>
              <a:rPr lang="en-US" sz="1600" dirty="0" err="1" smtClean="0">
                <a:solidFill>
                  <a:srgbClr val="000000"/>
                </a:solidFill>
              </a:rPr>
              <a:t>NYT:Org</a:t>
            </a:r>
            <a:endParaRPr lang="en-US" sz="16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638418" y="4231640"/>
            <a:ext cx="1162049" cy="1564323"/>
            <a:chOff x="638418" y="4231640"/>
            <a:chExt cx="1162049" cy="1564323"/>
          </a:xfrm>
        </p:grpSpPr>
        <p:cxnSp>
          <p:nvCxnSpPr>
            <p:cNvPr id="10" name="Straight Arrow Connector 9"/>
            <p:cNvCxnSpPr>
              <a:stCxn id="9" idx="0"/>
              <a:endCxn id="11" idx="4"/>
            </p:cNvCxnSpPr>
            <p:nvPr/>
          </p:nvCxnSpPr>
          <p:spPr bwMode="auto">
            <a:xfrm rot="5400000" flipH="1" flipV="1">
              <a:off x="900330" y="5007954"/>
              <a:ext cx="649923" cy="1169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32" name="Group 31"/>
            <p:cNvGrpSpPr/>
            <p:nvPr/>
          </p:nvGrpSpPr>
          <p:grpSpPr>
            <a:xfrm>
              <a:off x="638418" y="4231640"/>
              <a:ext cx="1162049" cy="1564323"/>
              <a:chOff x="638418" y="4231640"/>
              <a:chExt cx="1162049" cy="1564323"/>
            </a:xfrm>
          </p:grpSpPr>
          <p:sp>
            <p:nvSpPr>
              <p:cNvPr id="9" name="Oval 16"/>
              <p:cNvSpPr>
                <a:spLocks noChangeArrowheads="1"/>
              </p:cNvSpPr>
              <p:nvPr/>
            </p:nvSpPr>
            <p:spPr bwMode="auto">
              <a:xfrm>
                <a:off x="638418" y="5338763"/>
                <a:ext cx="1162049" cy="457200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lIns="0" rIns="0">
                <a:prstTxWarp prst="textNoShape">
                  <a:avLst/>
                </a:prstTxWarp>
              </a:bodyPr>
              <a:lstStyle/>
              <a:p>
                <a:r>
                  <a:rPr lang="en-US" sz="1400" dirty="0" smtClean="0">
                    <a:solidFill>
                      <a:srgbClr val="000000"/>
                    </a:solidFill>
                  </a:rPr>
                  <a:t> NYT:SAP</a:t>
                </a:r>
                <a:endParaRPr lang="en-US" sz="1400" dirty="0"/>
              </a:p>
            </p:txBody>
          </p:sp>
          <p:sp>
            <p:nvSpPr>
              <p:cNvPr id="11" name="Oval 16"/>
              <p:cNvSpPr>
                <a:spLocks noChangeArrowheads="1"/>
              </p:cNvSpPr>
              <p:nvPr/>
            </p:nvSpPr>
            <p:spPr bwMode="auto">
              <a:xfrm>
                <a:off x="704089" y="4231640"/>
                <a:ext cx="1054102" cy="457200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46800" rIns="0">
                <a:prstTxWarp prst="textNoShape">
                  <a:avLst/>
                </a:prstTxWarp>
              </a:bodyPr>
              <a:lstStyle/>
              <a:p>
                <a:r>
                  <a:rPr lang="en-US" sz="14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rgbClr val="000000"/>
                    </a:solidFill>
                  </a:rPr>
                  <a:t>NYT:Org</a:t>
                </a:r>
                <a:endParaRPr lang="en-US" sz="14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89250" y="4932125"/>
                <a:ext cx="683781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 err="1" smtClean="0"/>
                  <a:t>rdf:type</a:t>
                </a:r>
                <a:endParaRPr lang="en-US" sz="1600" dirty="0"/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2505111" y="3667674"/>
            <a:ext cx="23083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dirty="0" err="1" smtClean="0">
                <a:latin typeface="Courier"/>
                <a:cs typeface="Courier"/>
                <a:sym typeface="Wingdings"/>
              </a:rPr>
              <a:t></a:t>
            </a:r>
            <a:r>
              <a:rPr lang="en-US" sz="1600" dirty="0" smtClean="0">
                <a:latin typeface="Courier"/>
                <a:cs typeface="Courier"/>
                <a:sym typeface="Wingdings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HTTP GET </a:t>
            </a:r>
            <a:r>
              <a:rPr lang="en-US" sz="1600" dirty="0" smtClean="0">
                <a:solidFill>
                  <a:srgbClr val="000000"/>
                </a:solidFill>
              </a:rPr>
              <a:t>NYT:SAP</a:t>
            </a:r>
            <a:endParaRPr lang="en-US" sz="1600" dirty="0"/>
          </a:p>
        </p:txBody>
      </p:sp>
      <p:sp>
        <p:nvSpPr>
          <p:cNvPr id="33" name="Rectangle 32"/>
          <p:cNvSpPr/>
          <p:nvPr/>
        </p:nvSpPr>
        <p:spPr>
          <a:xfrm>
            <a:off x="6762113" y="2107868"/>
            <a:ext cx="1046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  <a:latin typeface="Courier"/>
                <a:cs typeface="Courier"/>
              </a:rPr>
              <a:t>NYT:Org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44183" y="2116729"/>
            <a:ext cx="22133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en-US" sz="1600" b="1" dirty="0" smtClean="0">
                <a:solidFill>
                  <a:srgbClr val="FF0000"/>
                </a:solidFill>
                <a:latin typeface="Courier"/>
                <a:cs typeface="Courier"/>
              </a:rPr>
              <a:t>?C </a:t>
            </a:r>
            <a:r>
              <a:rPr lang="en-US" sz="1600" b="1" dirty="0" err="1" smtClean="0">
                <a:solidFill>
                  <a:srgbClr val="FF0000"/>
                </a:solidFill>
                <a:latin typeface="Courier"/>
                <a:cs typeface="Courier"/>
              </a:rPr>
              <a:t>rdf:type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2379" y="5346423"/>
            <a:ext cx="46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?C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1787099" y="4264263"/>
            <a:ext cx="4362374" cy="1539360"/>
            <a:chOff x="1800467" y="4264263"/>
            <a:chExt cx="4362374" cy="1539360"/>
          </a:xfrm>
        </p:grpSpPr>
        <p:grpSp>
          <p:nvGrpSpPr>
            <p:cNvPr id="31" name="Group 30"/>
            <p:cNvGrpSpPr/>
            <p:nvPr/>
          </p:nvGrpSpPr>
          <p:grpSpPr>
            <a:xfrm>
              <a:off x="1813835" y="4264263"/>
              <a:ext cx="2891860" cy="1303100"/>
              <a:chOff x="1165972" y="4231640"/>
              <a:chExt cx="2891860" cy="1303100"/>
            </a:xfrm>
          </p:grpSpPr>
          <p:cxnSp>
            <p:nvCxnSpPr>
              <p:cNvPr id="25" name="Straight Arrow Connector 24"/>
              <p:cNvCxnSpPr>
                <a:stCxn id="9" idx="6"/>
                <a:endCxn id="29" idx="3"/>
              </p:cNvCxnSpPr>
              <p:nvPr/>
            </p:nvCxnSpPr>
            <p:spPr bwMode="auto">
              <a:xfrm flipV="1">
                <a:off x="1165972" y="4621885"/>
                <a:ext cx="1383965" cy="912855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8" name="Rectangle 27"/>
              <p:cNvSpPr/>
              <p:nvPr/>
            </p:nvSpPr>
            <p:spPr>
              <a:xfrm>
                <a:off x="1460418" y="4899502"/>
                <a:ext cx="1000274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 err="1" smtClean="0"/>
                  <a:t>owl:sameAs</a:t>
                </a:r>
                <a:endParaRPr lang="en-US" sz="1600" dirty="0"/>
              </a:p>
            </p:txBody>
          </p:sp>
          <p:sp>
            <p:nvSpPr>
              <p:cNvPr id="29" name="Oval 16"/>
              <p:cNvSpPr>
                <a:spLocks noChangeArrowheads="1"/>
              </p:cNvSpPr>
              <p:nvPr/>
            </p:nvSpPr>
            <p:spPr bwMode="auto">
              <a:xfrm>
                <a:off x="2291223" y="4231640"/>
                <a:ext cx="1766609" cy="457200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lIns="0" rIns="0">
                <a:prstTxWarp prst="textNoShape">
                  <a:avLst/>
                </a:prstTxWarp>
              </a:bodyPr>
              <a:lstStyle/>
              <a:p>
                <a:r>
                  <a:rPr lang="en-US" sz="14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rgbClr val="000000"/>
                    </a:solidFill>
                  </a:rPr>
                  <a:t>dbpedia:SAP_AG</a:t>
                </a:r>
                <a:endParaRPr lang="en-US" sz="1400" dirty="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1800467" y="5346423"/>
              <a:ext cx="4362374" cy="457200"/>
              <a:chOff x="-1483873" y="4899502"/>
              <a:chExt cx="4362374" cy="457200"/>
            </a:xfrm>
          </p:grpSpPr>
          <p:cxnSp>
            <p:nvCxnSpPr>
              <p:cNvPr id="41" name="Straight Arrow Connector 40"/>
              <p:cNvCxnSpPr>
                <a:stCxn id="9" idx="6"/>
              </p:cNvCxnSpPr>
              <p:nvPr/>
            </p:nvCxnSpPr>
            <p:spPr bwMode="auto">
              <a:xfrm>
                <a:off x="-1483873" y="5120442"/>
                <a:ext cx="2148866" cy="766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2" name="Rectangle 41"/>
              <p:cNvSpPr/>
              <p:nvPr/>
            </p:nvSpPr>
            <p:spPr>
              <a:xfrm>
                <a:off x="-1042379" y="4979713"/>
                <a:ext cx="1373172" cy="2462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 err="1" smtClean="0"/>
                  <a:t>NYT:latestArticle</a:t>
                </a:r>
                <a:endParaRPr lang="en-US" sz="1600" dirty="0"/>
              </a:p>
            </p:txBody>
          </p:sp>
          <p:sp>
            <p:nvSpPr>
              <p:cNvPr id="43" name="Oval 16"/>
              <p:cNvSpPr>
                <a:spLocks noChangeArrowheads="1"/>
              </p:cNvSpPr>
              <p:nvPr/>
            </p:nvSpPr>
            <p:spPr bwMode="auto">
              <a:xfrm>
                <a:off x="727994" y="4899502"/>
                <a:ext cx="2150507" cy="457200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lIns="0" rIns="0">
                <a:prstTxWarp prst="textNoShape">
                  <a:avLst/>
                </a:prstTxWarp>
              </a:bodyPr>
              <a:lstStyle/>
              <a:p>
                <a:r>
                  <a:rPr lang="en-US" sz="1400" dirty="0" smtClean="0">
                    <a:solidFill>
                      <a:srgbClr val="000000"/>
                    </a:solidFill>
                  </a:rPr>
                  <a:t>NYT:article20130110</a:t>
                </a:r>
                <a:endParaRPr lang="en-US" sz="1400" dirty="0"/>
              </a:p>
            </p:txBody>
          </p:sp>
        </p:grpSp>
      </p:grpSp>
      <p:sp>
        <p:nvSpPr>
          <p:cNvPr id="52" name="Rectangle 51"/>
          <p:cNvSpPr/>
          <p:nvPr/>
        </p:nvSpPr>
        <p:spPr>
          <a:xfrm>
            <a:off x="6109336" y="5346423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?A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5299156" y="2602499"/>
            <a:ext cx="31398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ourier"/>
                <a:cs typeface="Courier"/>
              </a:rPr>
              <a:t>?C </a:t>
            </a:r>
            <a:r>
              <a:rPr lang="en-US" sz="1600" b="1" dirty="0" err="1" smtClean="0">
                <a:solidFill>
                  <a:srgbClr val="FF0000"/>
                </a:solidFill>
                <a:latin typeface="Courier"/>
                <a:cs typeface="Courier"/>
              </a:rPr>
              <a:t>NYT:latestArticle</a:t>
            </a:r>
            <a:r>
              <a:rPr lang="en-US" sz="1600" b="1" dirty="0" smtClean="0">
                <a:solidFill>
                  <a:srgbClr val="FF0000"/>
                </a:solidFill>
                <a:latin typeface="Courier"/>
                <a:cs typeface="Courier"/>
              </a:rPr>
              <a:t> ?A.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638418" y="5346423"/>
            <a:ext cx="1162049" cy="457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972230" y="5346423"/>
            <a:ext cx="2177243" cy="457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294148" y="3659658"/>
            <a:ext cx="35490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Courier"/>
                <a:cs typeface="Courier"/>
                <a:sym typeface="Wingdings"/>
              </a:rPr>
              <a:t></a:t>
            </a:r>
            <a:r>
              <a:rPr lang="en-US" sz="1600" dirty="0" smtClean="0">
                <a:latin typeface="Courier"/>
                <a:cs typeface="Courier"/>
                <a:sym typeface="Wingdings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HTTP GET </a:t>
            </a:r>
            <a:r>
              <a:rPr lang="en-US" sz="1600" dirty="0" smtClean="0">
                <a:solidFill>
                  <a:srgbClr val="000000"/>
                </a:solidFill>
              </a:rPr>
              <a:t>NYT:article20130128_1</a:t>
            </a:r>
            <a:endParaRPr lang="en-US" sz="1600" dirty="0"/>
          </a:p>
        </p:txBody>
      </p:sp>
      <p:grpSp>
        <p:nvGrpSpPr>
          <p:cNvPr id="103" name="Group 102"/>
          <p:cNvGrpSpPr/>
          <p:nvPr/>
        </p:nvGrpSpPr>
        <p:grpSpPr>
          <a:xfrm>
            <a:off x="6867204" y="4836359"/>
            <a:ext cx="1904553" cy="1200329"/>
            <a:chOff x="7351207" y="5183547"/>
            <a:chExt cx="1904553" cy="1200329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401283" flipH="1">
              <a:off x="7351207" y="5232466"/>
              <a:ext cx="469053" cy="574678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7744427" y="5183547"/>
              <a:ext cx="15113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Stop. No new query relevant results found 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33" grpId="0"/>
      <p:bldP spid="34" grpId="0"/>
      <p:bldP spid="35" grpId="0"/>
      <p:bldP spid="52" grpId="0"/>
      <p:bldP spid="54" grpId="0"/>
      <p:bldP spid="57" grpId="0" animBg="1"/>
      <p:bldP spid="57" grpId="1" animBg="1"/>
      <p:bldP spid="58" grpId="0" animBg="1"/>
      <p:bldP spid="6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Improved </a:t>
            </a:r>
            <a:r>
              <a:rPr lang="en-US" dirty="0" smtClean="0"/>
              <a:t>“Live”-Linked Date Querying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71" y="900671"/>
            <a:ext cx="9144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Our approach [RR’12] </a:t>
            </a:r>
          </a:p>
          <a:p>
            <a:r>
              <a:rPr lang="en-US" sz="2400" dirty="0" smtClean="0"/>
              <a:t>Basic idea: </a:t>
            </a:r>
          </a:p>
          <a:p>
            <a:pPr lvl="1"/>
            <a:r>
              <a:rPr lang="en-US" sz="2000" dirty="0" smtClean="0"/>
              <a:t>Start with </a:t>
            </a:r>
            <a:r>
              <a:rPr lang="en-US" sz="2000" dirty="0" err="1" smtClean="0"/>
              <a:t>URIs</a:t>
            </a:r>
            <a:r>
              <a:rPr lang="en-US" sz="2000" dirty="0" smtClean="0"/>
              <a:t> in a SPARQL query </a:t>
            </a:r>
          </a:p>
          <a:p>
            <a:pPr lvl="1"/>
            <a:r>
              <a:rPr lang="en-US" sz="2000" b="1" dirty="0" smtClean="0"/>
              <a:t>Interleave  crawl + query processing</a:t>
            </a:r>
          </a:p>
          <a:p>
            <a:pPr lvl="1">
              <a:buNone/>
            </a:pPr>
            <a:r>
              <a:rPr lang="en-US" sz="2000" b="1" dirty="0" smtClean="0"/>
              <a:t>	+ Lightweight  OWL Reasoning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136-F6C2-F248-9BA6-94172D654A31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92317" y="1866801"/>
            <a:ext cx="4451684" cy="1600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>
            <a:spAutoFit/>
          </a:bodyPr>
          <a:lstStyle/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SELECT * WHERE </a:t>
            </a:r>
          </a:p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{ ?C </a:t>
            </a:r>
            <a:r>
              <a:rPr lang="en-US" sz="1600" dirty="0" err="1" smtClean="0">
                <a:latin typeface="Courier"/>
                <a:cs typeface="Courier"/>
              </a:rPr>
              <a:t>rdf:type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dirty="0" err="1" smtClean="0">
                <a:latin typeface="Courier"/>
                <a:cs typeface="Courier"/>
              </a:rPr>
              <a:t>NYT:Org</a:t>
            </a:r>
            <a:r>
              <a:rPr lang="en-US" sz="1600" dirty="0" smtClean="0">
                <a:latin typeface="Courier"/>
                <a:cs typeface="Courier"/>
              </a:rPr>
              <a:t> .</a:t>
            </a:r>
          </a:p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  ?C </a:t>
            </a:r>
            <a:r>
              <a:rPr lang="en-US" sz="1600" dirty="0" err="1" smtClean="0">
                <a:latin typeface="Courier"/>
                <a:cs typeface="Courier"/>
              </a:rPr>
              <a:t>dbpedia:revenue</a:t>
            </a:r>
            <a:r>
              <a:rPr lang="en-US" sz="1600" dirty="0" smtClean="0">
                <a:latin typeface="Courier"/>
                <a:cs typeface="Courier"/>
              </a:rPr>
              <a:t> ?R .</a:t>
            </a:r>
          </a:p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  ?C </a:t>
            </a:r>
            <a:r>
              <a:rPr lang="en-US" sz="1600" dirty="0" err="1" smtClean="0">
                <a:latin typeface="Courier"/>
                <a:cs typeface="Courier"/>
              </a:rPr>
              <a:t>NYT:latestArticle</a:t>
            </a:r>
            <a:r>
              <a:rPr lang="en-US" sz="1600" dirty="0" smtClean="0">
                <a:latin typeface="Courier"/>
                <a:cs typeface="Courier"/>
              </a:rPr>
              <a:t> ?A.</a:t>
            </a:r>
          </a:p>
          <a:p>
            <a:pPr lvl="1"/>
            <a:r>
              <a:rPr lang="en-US" sz="1600" dirty="0" smtClean="0">
                <a:latin typeface="Courier"/>
                <a:cs typeface="Courier"/>
              </a:rPr>
              <a:t>FILTER (?R &gt; €10000000000)  }</a:t>
            </a:r>
          </a:p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47312" y="3654306"/>
            <a:ext cx="19679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HTTP GET </a:t>
            </a:r>
            <a:r>
              <a:rPr lang="en-US" sz="1600" dirty="0" err="1" smtClean="0">
                <a:solidFill>
                  <a:srgbClr val="000000"/>
                </a:solidFill>
              </a:rPr>
              <a:t>NYT:Org</a:t>
            </a:r>
            <a:endParaRPr lang="en-US" sz="1600" dirty="0"/>
          </a:p>
        </p:txBody>
      </p:sp>
      <p:grpSp>
        <p:nvGrpSpPr>
          <p:cNvPr id="7" name="Group 54"/>
          <p:cNvGrpSpPr/>
          <p:nvPr/>
        </p:nvGrpSpPr>
        <p:grpSpPr>
          <a:xfrm>
            <a:off x="638418" y="4231640"/>
            <a:ext cx="1162049" cy="1564323"/>
            <a:chOff x="638418" y="4231640"/>
            <a:chExt cx="1162049" cy="1564323"/>
          </a:xfrm>
        </p:grpSpPr>
        <p:cxnSp>
          <p:nvCxnSpPr>
            <p:cNvPr id="10" name="Straight Arrow Connector 9"/>
            <p:cNvCxnSpPr>
              <a:stCxn id="9" idx="0"/>
              <a:endCxn id="11" idx="4"/>
            </p:cNvCxnSpPr>
            <p:nvPr/>
          </p:nvCxnSpPr>
          <p:spPr bwMode="auto">
            <a:xfrm rot="5400000" flipH="1" flipV="1">
              <a:off x="900330" y="5007954"/>
              <a:ext cx="649923" cy="1169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8" name="Group 31"/>
            <p:cNvGrpSpPr/>
            <p:nvPr/>
          </p:nvGrpSpPr>
          <p:grpSpPr>
            <a:xfrm>
              <a:off x="638418" y="4231640"/>
              <a:ext cx="1162049" cy="1564323"/>
              <a:chOff x="638418" y="4231640"/>
              <a:chExt cx="1162049" cy="1564323"/>
            </a:xfrm>
          </p:grpSpPr>
          <p:sp>
            <p:nvSpPr>
              <p:cNvPr id="9" name="Oval 16"/>
              <p:cNvSpPr>
                <a:spLocks noChangeArrowheads="1"/>
              </p:cNvSpPr>
              <p:nvPr/>
            </p:nvSpPr>
            <p:spPr bwMode="auto">
              <a:xfrm>
                <a:off x="638418" y="5338763"/>
                <a:ext cx="1162049" cy="457200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lIns="0" rIns="0">
                <a:prstTxWarp prst="textNoShape">
                  <a:avLst/>
                </a:prstTxWarp>
              </a:bodyPr>
              <a:lstStyle/>
              <a:p>
                <a:r>
                  <a:rPr lang="en-US" sz="1400" dirty="0" smtClean="0">
                    <a:solidFill>
                      <a:srgbClr val="000000"/>
                    </a:solidFill>
                  </a:rPr>
                  <a:t> NYT:SAP</a:t>
                </a:r>
                <a:endParaRPr lang="en-US" sz="1400" dirty="0"/>
              </a:p>
            </p:txBody>
          </p:sp>
          <p:sp>
            <p:nvSpPr>
              <p:cNvPr id="11" name="Oval 16"/>
              <p:cNvSpPr>
                <a:spLocks noChangeArrowheads="1"/>
              </p:cNvSpPr>
              <p:nvPr/>
            </p:nvSpPr>
            <p:spPr bwMode="auto">
              <a:xfrm>
                <a:off x="704089" y="4231640"/>
                <a:ext cx="1054102" cy="457200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46800" rIns="0">
                <a:prstTxWarp prst="textNoShape">
                  <a:avLst/>
                </a:prstTxWarp>
              </a:bodyPr>
              <a:lstStyle/>
              <a:p>
                <a:r>
                  <a:rPr lang="en-US" sz="14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rgbClr val="000000"/>
                    </a:solidFill>
                  </a:rPr>
                  <a:t>NYT:Org</a:t>
                </a:r>
                <a:endParaRPr lang="en-US" sz="14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89250" y="4932125"/>
                <a:ext cx="683781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 err="1" smtClean="0"/>
                  <a:t>rdf:type</a:t>
                </a:r>
                <a:endParaRPr lang="en-US" sz="1600" dirty="0"/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2505111" y="3667674"/>
            <a:ext cx="23083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dirty="0" err="1" smtClean="0">
                <a:latin typeface="Courier"/>
                <a:cs typeface="Courier"/>
                <a:sym typeface="Wingdings"/>
              </a:rPr>
              <a:t></a:t>
            </a:r>
            <a:r>
              <a:rPr lang="en-US" sz="1600" dirty="0" smtClean="0">
                <a:latin typeface="Courier"/>
                <a:cs typeface="Courier"/>
                <a:sym typeface="Wingdings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HTTP GET </a:t>
            </a:r>
            <a:r>
              <a:rPr lang="en-US" sz="1600" dirty="0" smtClean="0">
                <a:solidFill>
                  <a:srgbClr val="000000"/>
                </a:solidFill>
              </a:rPr>
              <a:t>NYT:SAP</a:t>
            </a:r>
            <a:endParaRPr lang="en-US" sz="1600" dirty="0"/>
          </a:p>
        </p:txBody>
      </p:sp>
      <p:sp>
        <p:nvSpPr>
          <p:cNvPr id="33" name="Rectangle 32"/>
          <p:cNvSpPr/>
          <p:nvPr/>
        </p:nvSpPr>
        <p:spPr>
          <a:xfrm>
            <a:off x="6762113" y="2107868"/>
            <a:ext cx="1046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  <a:latin typeface="Courier"/>
                <a:cs typeface="Courier"/>
              </a:rPr>
              <a:t>NYT:Org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44183" y="2116729"/>
            <a:ext cx="22133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en-US" sz="1600" b="1" dirty="0" smtClean="0">
                <a:solidFill>
                  <a:srgbClr val="FF0000"/>
                </a:solidFill>
                <a:latin typeface="Courier"/>
                <a:cs typeface="Courier"/>
              </a:rPr>
              <a:t>?C </a:t>
            </a:r>
            <a:r>
              <a:rPr lang="en-US" sz="1600" b="1" dirty="0" err="1" smtClean="0">
                <a:solidFill>
                  <a:srgbClr val="FF0000"/>
                </a:solidFill>
                <a:latin typeface="Courier"/>
                <a:cs typeface="Courier"/>
              </a:rPr>
              <a:t>rdf:type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2379" y="5346423"/>
            <a:ext cx="46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?C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6109336" y="5346423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?A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5299156" y="2602499"/>
            <a:ext cx="31398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ourier"/>
                <a:cs typeface="Courier"/>
              </a:rPr>
              <a:t>?C </a:t>
            </a:r>
            <a:r>
              <a:rPr lang="en-US" sz="1600" b="1" dirty="0" err="1" smtClean="0">
                <a:solidFill>
                  <a:srgbClr val="FF0000"/>
                </a:solidFill>
                <a:latin typeface="Courier"/>
                <a:cs typeface="Courier"/>
              </a:rPr>
              <a:t>NYT:latestArticle</a:t>
            </a:r>
            <a:r>
              <a:rPr lang="en-US" sz="1600" b="1" dirty="0" smtClean="0">
                <a:solidFill>
                  <a:srgbClr val="FF0000"/>
                </a:solidFill>
                <a:latin typeface="Courier"/>
                <a:cs typeface="Courier"/>
              </a:rPr>
              <a:t> ?A.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294148" y="3659658"/>
            <a:ext cx="26680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Courier"/>
                <a:cs typeface="Courier"/>
                <a:sym typeface="Wingdings"/>
              </a:rPr>
              <a:t></a:t>
            </a:r>
            <a:r>
              <a:rPr lang="en-US" sz="1600" dirty="0" smtClean="0">
                <a:latin typeface="Courier"/>
                <a:cs typeface="Courier"/>
                <a:sym typeface="Wingdings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HTTP GET </a:t>
            </a:r>
            <a:r>
              <a:rPr lang="en-US" sz="1600" dirty="0" err="1" smtClean="0">
                <a:solidFill>
                  <a:srgbClr val="000000"/>
                </a:solidFill>
              </a:rPr>
              <a:t>dbpedia:SAP</a:t>
            </a:r>
            <a:endParaRPr lang="en-US" sz="1600" dirty="0"/>
          </a:p>
        </p:txBody>
      </p:sp>
      <p:grpSp>
        <p:nvGrpSpPr>
          <p:cNvPr id="88" name="Group 87"/>
          <p:cNvGrpSpPr/>
          <p:nvPr/>
        </p:nvGrpSpPr>
        <p:grpSpPr>
          <a:xfrm>
            <a:off x="1787099" y="4264263"/>
            <a:ext cx="4362374" cy="1539360"/>
            <a:chOff x="1800467" y="4264263"/>
            <a:chExt cx="4362374" cy="1539360"/>
          </a:xfrm>
        </p:grpSpPr>
        <p:grpSp>
          <p:nvGrpSpPr>
            <p:cNvPr id="89" name="Group 30"/>
            <p:cNvGrpSpPr/>
            <p:nvPr/>
          </p:nvGrpSpPr>
          <p:grpSpPr>
            <a:xfrm>
              <a:off x="1813835" y="4264263"/>
              <a:ext cx="2891860" cy="1303100"/>
              <a:chOff x="1165972" y="4231640"/>
              <a:chExt cx="2891860" cy="1303100"/>
            </a:xfrm>
          </p:grpSpPr>
          <p:cxnSp>
            <p:nvCxnSpPr>
              <p:cNvPr id="96" name="Straight Arrow Connector 95"/>
              <p:cNvCxnSpPr>
                <a:endCxn id="104" idx="3"/>
              </p:cNvCxnSpPr>
              <p:nvPr/>
            </p:nvCxnSpPr>
            <p:spPr bwMode="auto">
              <a:xfrm flipV="1">
                <a:off x="1165972" y="4621885"/>
                <a:ext cx="1383965" cy="912855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03" name="Rectangle 102"/>
              <p:cNvSpPr/>
              <p:nvPr/>
            </p:nvSpPr>
            <p:spPr>
              <a:xfrm>
                <a:off x="1460418" y="4899502"/>
                <a:ext cx="1000274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 err="1" smtClean="0"/>
                  <a:t>owl:sameAs</a:t>
                </a:r>
                <a:endParaRPr lang="en-US" sz="1600" dirty="0"/>
              </a:p>
            </p:txBody>
          </p:sp>
          <p:sp>
            <p:nvSpPr>
              <p:cNvPr id="104" name="Oval 16"/>
              <p:cNvSpPr>
                <a:spLocks noChangeArrowheads="1"/>
              </p:cNvSpPr>
              <p:nvPr/>
            </p:nvSpPr>
            <p:spPr bwMode="auto">
              <a:xfrm>
                <a:off x="2291223" y="4231640"/>
                <a:ext cx="1766609" cy="457200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lIns="0" rIns="0">
                <a:prstTxWarp prst="textNoShape">
                  <a:avLst/>
                </a:prstTxWarp>
              </a:bodyPr>
              <a:lstStyle/>
              <a:p>
                <a:r>
                  <a:rPr lang="en-US" sz="14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rgbClr val="000000"/>
                    </a:solidFill>
                  </a:rPr>
                  <a:t>dbpedia:SAP_AG</a:t>
                </a:r>
                <a:endParaRPr lang="en-US" sz="1400" dirty="0"/>
              </a:p>
            </p:txBody>
          </p:sp>
        </p:grpSp>
        <p:grpSp>
          <p:nvGrpSpPr>
            <p:cNvPr id="90" name="Group 39"/>
            <p:cNvGrpSpPr/>
            <p:nvPr/>
          </p:nvGrpSpPr>
          <p:grpSpPr>
            <a:xfrm>
              <a:off x="1800467" y="5346423"/>
              <a:ext cx="4362374" cy="457200"/>
              <a:chOff x="-1483873" y="4899502"/>
              <a:chExt cx="4362374" cy="457200"/>
            </a:xfrm>
          </p:grpSpPr>
          <p:cxnSp>
            <p:nvCxnSpPr>
              <p:cNvPr id="93" name="Straight Arrow Connector 92"/>
              <p:cNvCxnSpPr/>
              <p:nvPr/>
            </p:nvCxnSpPr>
            <p:spPr bwMode="auto">
              <a:xfrm>
                <a:off x="-1483873" y="5120442"/>
                <a:ext cx="2148866" cy="766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94" name="Rectangle 93"/>
              <p:cNvSpPr/>
              <p:nvPr/>
            </p:nvSpPr>
            <p:spPr>
              <a:xfrm>
                <a:off x="-1042379" y="4979713"/>
                <a:ext cx="1373172" cy="2462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 err="1" smtClean="0"/>
                  <a:t>NYT:latestArticle</a:t>
                </a:r>
                <a:endParaRPr lang="en-US" sz="1600" dirty="0"/>
              </a:p>
            </p:txBody>
          </p:sp>
          <p:sp>
            <p:nvSpPr>
              <p:cNvPr id="95" name="Oval 16"/>
              <p:cNvSpPr>
                <a:spLocks noChangeArrowheads="1"/>
              </p:cNvSpPr>
              <p:nvPr/>
            </p:nvSpPr>
            <p:spPr bwMode="auto">
              <a:xfrm>
                <a:off x="727994" y="4899502"/>
                <a:ext cx="2150507" cy="457200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lIns="0" rIns="0">
                <a:prstTxWarp prst="textNoShape">
                  <a:avLst/>
                </a:prstTxWarp>
              </a:bodyPr>
              <a:lstStyle/>
              <a:p>
                <a:r>
                  <a:rPr lang="en-US" sz="1400" dirty="0" smtClean="0">
                    <a:solidFill>
                      <a:srgbClr val="000000"/>
                    </a:solidFill>
                  </a:rPr>
                  <a:t>NYT:article20130110</a:t>
                </a:r>
                <a:endParaRPr lang="en-US" sz="1400" dirty="0"/>
              </a:p>
            </p:txBody>
          </p:sp>
        </p:grpSp>
      </p:grpSp>
      <p:sp>
        <p:nvSpPr>
          <p:cNvPr id="46" name="Rectangle 45"/>
          <p:cNvSpPr/>
          <p:nvPr/>
        </p:nvSpPr>
        <p:spPr>
          <a:xfrm>
            <a:off x="2094913" y="4945493"/>
            <a:ext cx="1000274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owl:sameAs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2539901" y="4279404"/>
            <a:ext cx="46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?C</a:t>
            </a:r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2925718" y="4279404"/>
            <a:ext cx="1766599" cy="457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9" name="Group 248"/>
          <p:cNvGrpSpPr/>
          <p:nvPr/>
        </p:nvGrpSpPr>
        <p:grpSpPr>
          <a:xfrm>
            <a:off x="4692327" y="4285291"/>
            <a:ext cx="3940425" cy="369332"/>
            <a:chOff x="4692327" y="4285291"/>
            <a:chExt cx="3940425" cy="369332"/>
          </a:xfrm>
        </p:grpSpPr>
        <p:cxnSp>
          <p:nvCxnSpPr>
            <p:cNvPr id="48" name="Straight Arrow Connector 47"/>
            <p:cNvCxnSpPr>
              <a:stCxn id="104" idx="6"/>
            </p:cNvCxnSpPr>
            <p:nvPr/>
          </p:nvCxnSpPr>
          <p:spPr bwMode="auto">
            <a:xfrm>
              <a:off x="4692327" y="4492863"/>
              <a:ext cx="2365197" cy="158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1" name="Rectangle 50"/>
            <p:cNvSpPr/>
            <p:nvPr/>
          </p:nvSpPr>
          <p:spPr>
            <a:xfrm>
              <a:off x="4998806" y="4317735"/>
              <a:ext cx="15906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en-US" dirty="0" err="1" smtClean="0"/>
                <a:t>dbpedia:revenue</a:t>
              </a:r>
              <a:endParaRPr lang="en-US" dirty="0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7044156" y="4285291"/>
              <a:ext cx="15885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€14233000000</a:t>
              </a:r>
              <a:endParaRPr lang="en-US" dirty="0"/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6953324" y="4264263"/>
            <a:ext cx="2190677" cy="457200"/>
            <a:chOff x="6936181" y="4285291"/>
            <a:chExt cx="2190677" cy="457200"/>
          </a:xfrm>
        </p:grpSpPr>
        <p:sp>
          <p:nvSpPr>
            <p:cNvPr id="246" name="Oval 245"/>
            <p:cNvSpPr/>
            <p:nvPr/>
          </p:nvSpPr>
          <p:spPr>
            <a:xfrm>
              <a:off x="6936181" y="4285291"/>
              <a:ext cx="1766599" cy="4572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8660064" y="4298659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Courier"/>
                  <a:cs typeface="Courier"/>
                </a:rPr>
                <a:t>?R</a:t>
              </a:r>
              <a:endParaRPr lang="en-US" dirty="0"/>
            </a:p>
          </p:txBody>
        </p:sp>
      </p:grpSp>
      <p:sp>
        <p:nvSpPr>
          <p:cNvPr id="252" name="Rectangle 251"/>
          <p:cNvSpPr/>
          <p:nvPr/>
        </p:nvSpPr>
        <p:spPr>
          <a:xfrm>
            <a:off x="4697669" y="1872153"/>
            <a:ext cx="4451684" cy="1600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>
            <a:spAutoFit/>
          </a:bodyPr>
          <a:lstStyle/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SELECT * WHERE </a:t>
            </a:r>
          </a:p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{ </a:t>
            </a:r>
            <a:r>
              <a:rPr lang="en-US" sz="1600" b="1" dirty="0" smtClean="0">
                <a:solidFill>
                  <a:srgbClr val="FF0000"/>
                </a:solidFill>
                <a:latin typeface="Courier"/>
                <a:cs typeface="Courier"/>
              </a:rPr>
              <a:t>?C </a:t>
            </a:r>
            <a:r>
              <a:rPr lang="en-US" sz="1600" b="1" dirty="0" err="1" smtClean="0">
                <a:solidFill>
                  <a:srgbClr val="FF0000"/>
                </a:solidFill>
                <a:latin typeface="Courier"/>
                <a:cs typeface="Courier"/>
              </a:rPr>
              <a:t>rdf:type</a:t>
            </a:r>
            <a:r>
              <a:rPr lang="en-US" sz="1600" b="1" dirty="0" smtClean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Courier"/>
                <a:cs typeface="Courier"/>
              </a:rPr>
              <a:t>NYT:Org</a:t>
            </a:r>
            <a:r>
              <a:rPr lang="en-US" sz="1600" b="1" dirty="0" smtClean="0">
                <a:solidFill>
                  <a:srgbClr val="FF0000"/>
                </a:solidFill>
                <a:latin typeface="Courier"/>
                <a:cs typeface="Courier"/>
              </a:rPr>
              <a:t> .</a:t>
            </a:r>
          </a:p>
          <a:p>
            <a:pPr lvl="1"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"/>
                <a:cs typeface="Courier"/>
              </a:rPr>
              <a:t>  ?C </a:t>
            </a:r>
            <a:r>
              <a:rPr lang="en-US" sz="1600" b="1" dirty="0" err="1" smtClean="0">
                <a:solidFill>
                  <a:srgbClr val="FF0000"/>
                </a:solidFill>
                <a:latin typeface="Courier"/>
                <a:cs typeface="Courier"/>
              </a:rPr>
              <a:t>dbpedia:revenue</a:t>
            </a:r>
            <a:r>
              <a:rPr lang="en-US" sz="1600" b="1" dirty="0" smtClean="0">
                <a:solidFill>
                  <a:srgbClr val="FF0000"/>
                </a:solidFill>
                <a:latin typeface="Courier"/>
                <a:cs typeface="Courier"/>
              </a:rPr>
              <a:t> ?R .</a:t>
            </a:r>
          </a:p>
          <a:p>
            <a:pPr lvl="1"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"/>
                <a:cs typeface="Courier"/>
              </a:rPr>
              <a:t>  ?C </a:t>
            </a:r>
            <a:r>
              <a:rPr lang="en-US" sz="1600" b="1" dirty="0" err="1" smtClean="0">
                <a:solidFill>
                  <a:srgbClr val="FF0000"/>
                </a:solidFill>
                <a:latin typeface="Courier"/>
                <a:cs typeface="Courier"/>
              </a:rPr>
              <a:t>NYT:latestArticle</a:t>
            </a:r>
            <a:r>
              <a:rPr lang="en-US" sz="1600" b="1" dirty="0" smtClean="0">
                <a:solidFill>
                  <a:srgbClr val="FF0000"/>
                </a:solidFill>
                <a:latin typeface="Courier"/>
                <a:cs typeface="Courier"/>
              </a:rPr>
              <a:t> ?A.</a:t>
            </a:r>
          </a:p>
          <a:p>
            <a:pPr lvl="1"/>
            <a:r>
              <a:rPr lang="en-US" sz="1600" b="1" dirty="0" smtClean="0">
                <a:solidFill>
                  <a:srgbClr val="FF0000"/>
                </a:solidFill>
                <a:latin typeface="Courier"/>
                <a:cs typeface="Courier"/>
              </a:rPr>
              <a:t>FILTER (?R &gt; €10000000000)  </a:t>
            </a:r>
            <a:r>
              <a:rPr lang="en-US" sz="1600" dirty="0" smtClean="0">
                <a:latin typeface="Courier"/>
                <a:cs typeface="Courier"/>
              </a:rPr>
              <a:t>}</a:t>
            </a:r>
          </a:p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  </a:t>
            </a:r>
          </a:p>
        </p:txBody>
      </p:sp>
      <p:pic>
        <p:nvPicPr>
          <p:cNvPr id="25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2456" y="5191714"/>
            <a:ext cx="654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6" grpId="0" animBg="1"/>
      <p:bldP spid="106" grpId="0"/>
      <p:bldP spid="107" grpId="0" animBg="1"/>
      <p:bldP spid="25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Again: Does this work “in the wild”?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136-F6C2-F248-9BA6-94172D654A3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Magnetic Disk 7"/>
          <p:cNvSpPr/>
          <p:nvPr/>
        </p:nvSpPr>
        <p:spPr bwMode="auto">
          <a:xfrm>
            <a:off x="143168" y="1433514"/>
            <a:ext cx="2374900" cy="1502509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914400" eaLnBrk="0" hangingPunct="0">
              <a:defRPr/>
            </a:pPr>
            <a:endParaRPr lang="en-US">
              <a:solidFill>
                <a:schemeClr val="bg1"/>
              </a:solidFill>
              <a:latin typeface="Lucida Sans" pitchFamily="34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46405" y="1410377"/>
            <a:ext cx="1871663" cy="574675"/>
          </a:xfrm>
          <a:prstGeom prst="roundRect">
            <a:avLst/>
          </a:prstGeom>
          <a:noFill/>
          <a:ln w="25400"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r>
              <a:rPr lang="ga-IE" sz="2400" dirty="0">
                <a:solidFill>
                  <a:srgbClr val="008000"/>
                </a:solidFill>
                <a:ea typeface="ヒラギノ角ゴ Pro W3" pitchFamily="-108" charset="-128"/>
                <a:cs typeface="ヒラギノ角ゴ Pro W3" pitchFamily="-108" charset="-128"/>
              </a:rPr>
              <a:t>BTC 2011</a:t>
            </a:r>
            <a:endParaRPr lang="ro-RO" sz="2400" dirty="0">
              <a:solidFill>
                <a:srgbClr val="008000"/>
              </a:solidFill>
              <a:ea typeface="ヒラギノ角ゴ Pro W3" pitchFamily="-108" charset="-128"/>
              <a:cs typeface="ヒラギノ角ゴ Pro W3" pitchFamily="-108" charset="-128"/>
            </a:endParaRPr>
          </a:p>
        </p:txBody>
      </p:sp>
      <p:pic>
        <p:nvPicPr>
          <p:cNvPr id="10" name="Picture 2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3094" y="1335765"/>
            <a:ext cx="3068637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43168" y="1971346"/>
            <a:ext cx="2374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</a:rPr>
              <a:t>Q</a:t>
            </a:r>
            <a:r>
              <a:rPr lang="pl-PL" sz="1600" b="1" dirty="0">
                <a:solidFill>
                  <a:srgbClr val="008000"/>
                </a:solidFill>
              </a:rPr>
              <a:t>W</a:t>
            </a:r>
            <a:r>
              <a:rPr lang="en-US" sz="1600" b="1" dirty="0" err="1">
                <a:solidFill>
                  <a:srgbClr val="008000"/>
                </a:solidFill>
              </a:rPr>
              <a:t>alk</a:t>
            </a:r>
            <a:r>
              <a:rPr lang="en-US" sz="1600" b="1" dirty="0">
                <a:solidFill>
                  <a:srgbClr val="008000"/>
                </a:solidFill>
              </a:rPr>
              <a:t>: </a:t>
            </a:r>
          </a:p>
          <a:p>
            <a:r>
              <a:rPr lang="en-US" sz="1600" dirty="0"/>
              <a:t>Random walk based query generation.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15006" y="1129390"/>
            <a:ext cx="330200" cy="369887"/>
          </a:xfrm>
          <a:prstGeom prst="rect">
            <a:avLst/>
          </a:prstGeom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b-NO" b="1" dirty="0">
                <a:solidFill>
                  <a:srgbClr val="008000"/>
                </a:solidFill>
                <a:latin typeface="Lucida Sans" pitchFamily="-108" charset="0"/>
              </a:rPr>
              <a:t>3</a:t>
            </a:r>
            <a:endParaRPr lang="en-US" b="1" dirty="0">
              <a:solidFill>
                <a:srgbClr val="008000"/>
              </a:solidFill>
              <a:latin typeface="Lucida Sans" pitchFamily="-10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05631" y="1985052"/>
            <a:ext cx="330200" cy="368300"/>
          </a:xfrm>
          <a:prstGeom prst="rect">
            <a:avLst/>
          </a:prstGeom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b-NO" b="1">
                <a:solidFill>
                  <a:srgbClr val="008000"/>
                </a:solidFill>
                <a:latin typeface="Lucida Sans" pitchFamily="-108" charset="0"/>
              </a:rPr>
              <a:t>4</a:t>
            </a:r>
            <a:endParaRPr lang="en-US" b="1">
              <a:solidFill>
                <a:srgbClr val="008000"/>
              </a:solidFill>
              <a:latin typeface="Lucida Sans" pitchFamily="-10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37431" y="1119865"/>
            <a:ext cx="331788" cy="369887"/>
          </a:xfrm>
          <a:prstGeom prst="rect">
            <a:avLst/>
          </a:prstGeom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b-NO" b="1">
                <a:solidFill>
                  <a:srgbClr val="008000"/>
                </a:solidFill>
                <a:latin typeface="Lucida Sans" pitchFamily="-108" charset="0"/>
              </a:rPr>
              <a:t>4</a:t>
            </a:r>
            <a:endParaRPr lang="en-US" b="1">
              <a:solidFill>
                <a:srgbClr val="008000"/>
              </a:solidFill>
              <a:latin typeface="Lucida Sans" pitchFamily="-10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994693" y="1504951"/>
            <a:ext cx="3049917" cy="10890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8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r>
              <a:rPr lang="ro-RO" sz="2000" dirty="0">
                <a:solidFill>
                  <a:schemeClr val="tx1"/>
                </a:solidFill>
                <a:ea typeface="ヒラギノ角ゴ Pro W3" pitchFamily="-108" charset="-128"/>
                <a:cs typeface="ヒラギノ角ゴ Pro W3" pitchFamily="-108" charset="-128"/>
              </a:rPr>
              <a:t>1100 queries </a:t>
            </a:r>
          </a:p>
          <a:p>
            <a:r>
              <a:rPr lang="ro-RO" sz="2000" dirty="0">
                <a:solidFill>
                  <a:schemeClr val="tx1"/>
                </a:solidFill>
                <a:ea typeface="ヒラギノ角ゴ Pro W3" pitchFamily="-108" charset="-128"/>
                <a:cs typeface="ヒラギノ角ゴ Pro W3" pitchFamily="-108" charset="-128"/>
              </a:rPr>
              <a:t>100 each for</a:t>
            </a:r>
            <a:r>
              <a:rPr lang="ro-RO" sz="2000" dirty="0" smtClean="0">
                <a:solidFill>
                  <a:schemeClr val="tx1"/>
                </a:solidFill>
                <a:ea typeface="ヒラギノ角ゴ Pro W3" pitchFamily="-108" charset="-128"/>
                <a:cs typeface="ヒラギノ角ゴ Pro W3" pitchFamily="-108" charset="-128"/>
              </a:rPr>
              <a:t> 11 </a:t>
            </a:r>
            <a:r>
              <a:rPr lang="ro-RO" sz="2000" dirty="0">
                <a:solidFill>
                  <a:schemeClr val="tx1"/>
                </a:solidFill>
                <a:ea typeface="ヒラギノ角ゴ Pro W3" pitchFamily="-108" charset="-128"/>
                <a:cs typeface="ヒラギノ角ゴ Pro W3" pitchFamily="-108" charset="-128"/>
              </a:rPr>
              <a:t>“</a:t>
            </a:r>
            <a:r>
              <a:rPr lang="ro-RO" altLang="ja-JP" sz="2000" i="1" dirty="0">
                <a:solidFill>
                  <a:schemeClr val="tx1"/>
                </a:solidFill>
                <a:ea typeface="ヒラギノ角ゴ Pro W3" pitchFamily="-108" charset="-128"/>
                <a:cs typeface="ヒラギノ角ゴ Pro W3" pitchFamily="-108" charset="-128"/>
              </a:rPr>
              <a:t>typical</a:t>
            </a:r>
            <a:r>
              <a:rPr lang="ro-RO" sz="2000" dirty="0">
                <a:solidFill>
                  <a:schemeClr val="tx1"/>
                </a:solidFill>
                <a:ea typeface="ヒラギノ角ゴ Pro W3" pitchFamily="-108" charset="-128"/>
                <a:cs typeface="ヒラギノ角ゴ Pro W3" pitchFamily="-108" charset="-128"/>
              </a:rPr>
              <a:t>”</a:t>
            </a:r>
            <a:r>
              <a:rPr lang="ro-RO" altLang="ja-JP" sz="2000" dirty="0">
                <a:solidFill>
                  <a:schemeClr val="tx1"/>
                </a:solidFill>
                <a:ea typeface="ヒラギノ角ゴ Pro W3" pitchFamily="-108" charset="-128"/>
                <a:cs typeface="ヒラギノ角ゴ Pro W3" pitchFamily="-108" charset="-128"/>
              </a:rPr>
              <a:t> shapes</a:t>
            </a:r>
            <a:endParaRPr lang="ro-RO" sz="2000" dirty="0">
              <a:solidFill>
                <a:schemeClr val="tx1"/>
              </a:solidFill>
              <a:ea typeface="ヒラギノ角ゴ Pro W3" pitchFamily="-108" charset="-128"/>
              <a:cs typeface="ヒラギノ角ゴ Pro W3" pitchFamily="-10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750" y="975310"/>
            <a:ext cx="2932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1) </a:t>
            </a:r>
            <a:r>
              <a:rPr lang="en-US" sz="2000" i="1" dirty="0" smtClean="0"/>
              <a:t>Benchmark generation: </a:t>
            </a:r>
            <a:endParaRPr lang="en-US" sz="2000" i="1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815010" y="3305679"/>
            <a:ext cx="8229600" cy="2736850"/>
          </a:xfrm>
        </p:spPr>
        <p:txBody>
          <a:bodyPr>
            <a:normAutofit/>
          </a:bodyPr>
          <a:lstStyle/>
          <a:p>
            <a:r>
              <a:rPr lang="en-IE" sz="2000" b="1" dirty="0" smtClean="0">
                <a:solidFill>
                  <a:srgbClr val="FF0000"/>
                </a:solidFill>
              </a:rPr>
              <a:t>RDFS</a:t>
            </a:r>
            <a:r>
              <a:rPr lang="en-IE" sz="2000" dirty="0" smtClean="0"/>
              <a:t> </a:t>
            </a:r>
            <a:r>
              <a:rPr lang="nb-NO" sz="2000" dirty="0" err="1" smtClean="0">
                <a:ea typeface="ヒラギノ角ゴ Pro W3" pitchFamily="-108" charset="-128"/>
                <a:cs typeface="ヒラギノ角ゴ Pro W3" pitchFamily="-108" charset="-128"/>
              </a:rPr>
              <a:t>reasoning</a:t>
            </a:r>
            <a:r>
              <a:rPr lang="nb-NO" sz="2000" dirty="0">
                <a:ea typeface="ヒラギノ角ゴ Pro W3" pitchFamily="-108" charset="-128"/>
                <a:cs typeface="ヒラギノ角ゴ Pro W3" pitchFamily="-108" charset="-128"/>
              </a:rPr>
              <a:t>: </a:t>
            </a:r>
            <a:r>
              <a:rPr lang="nb-NO" sz="1400" i="1" dirty="0" err="1">
                <a:solidFill>
                  <a:schemeClr val="tx1"/>
                </a:solidFill>
                <a:ea typeface="ヒラギノ角ゴ Pro W3" pitchFamily="-108" charset="-128"/>
                <a:cs typeface="ヒラギノ角ゴ Pro W3" pitchFamily="-108" charset="-128"/>
              </a:rPr>
              <a:t>many</a:t>
            </a:r>
            <a:r>
              <a:rPr lang="nb-NO" sz="1400" i="1" dirty="0">
                <a:solidFill>
                  <a:schemeClr val="tx1"/>
                </a:solidFill>
                <a:ea typeface="ヒラギノ角ゴ Pro W3" pitchFamily="-108" charset="-128"/>
                <a:cs typeface="ヒラギノ角ゴ Pro W3" pitchFamily="-108" charset="-128"/>
              </a:rPr>
              <a:t> </a:t>
            </a:r>
            <a:r>
              <a:rPr lang="nb-NO" sz="1400" i="1" dirty="0" err="1">
                <a:solidFill>
                  <a:schemeClr val="tx1"/>
                </a:solidFill>
                <a:ea typeface="ヒラギノ角ゴ Pro W3" pitchFamily="-108" charset="-128"/>
                <a:cs typeface="ヒラギノ角ゴ Pro W3" pitchFamily="-108" charset="-128"/>
              </a:rPr>
              <a:t>queries</a:t>
            </a:r>
            <a:r>
              <a:rPr lang="nb-NO" sz="1400" i="1" dirty="0">
                <a:solidFill>
                  <a:schemeClr val="tx1"/>
                </a:solidFill>
                <a:ea typeface="ヒラギノ角ゴ Pro W3" pitchFamily="-108" charset="-128"/>
                <a:cs typeface="ヒラギノ角ゴ Pro W3" pitchFamily="-108" charset="-128"/>
              </a:rPr>
              <a:t> </a:t>
            </a:r>
            <a:r>
              <a:rPr lang="nb-NO" sz="1400" i="1" dirty="0" err="1">
                <a:solidFill>
                  <a:schemeClr val="tx1"/>
                </a:solidFill>
                <a:ea typeface="ヒラギノ角ゴ Pro W3" pitchFamily="-108" charset="-128"/>
                <a:cs typeface="ヒラギノ角ゴ Pro W3" pitchFamily="-108" charset="-128"/>
              </a:rPr>
              <a:t>with</a:t>
            </a:r>
            <a:r>
              <a:rPr lang="nb-NO" sz="1400" i="1" dirty="0">
                <a:solidFill>
                  <a:schemeClr val="tx1"/>
                </a:solidFill>
                <a:ea typeface="ヒラギノ角ゴ Pro W3" pitchFamily="-108" charset="-128"/>
                <a:cs typeface="ヒラギノ角ゴ Pro W3" pitchFamily="-108" charset="-128"/>
              </a:rPr>
              <a:t> </a:t>
            </a:r>
            <a:r>
              <a:rPr lang="nb-NO" sz="1400" i="1" dirty="0" err="1">
                <a:solidFill>
                  <a:schemeClr val="tx1"/>
                </a:solidFill>
                <a:ea typeface="ヒラギノ角ゴ Pro W3" pitchFamily="-108" charset="-128"/>
                <a:cs typeface="ヒラギノ角ゴ Pro W3" pitchFamily="-108" charset="-128"/>
              </a:rPr>
              <a:t>average</a:t>
            </a:r>
            <a:r>
              <a:rPr lang="nb-NO" sz="1400" i="1" dirty="0">
                <a:solidFill>
                  <a:schemeClr val="tx1"/>
                </a:solidFill>
                <a:ea typeface="ヒラギノ角ゴ Pro W3" pitchFamily="-108" charset="-128"/>
                <a:cs typeface="ヒラギノ角ゴ Pro W3" pitchFamily="-108" charset="-128"/>
              </a:rPr>
              <a:t> </a:t>
            </a:r>
            <a:r>
              <a:rPr lang="nb-NO" sz="1400" i="1" dirty="0" err="1">
                <a:solidFill>
                  <a:schemeClr val="tx1"/>
                </a:solidFill>
                <a:ea typeface="ヒラギノ角ゴ Pro W3" pitchFamily="-108" charset="-128"/>
                <a:cs typeface="ヒラギノ角ゴ Pro W3" pitchFamily="-108" charset="-128"/>
              </a:rPr>
              <a:t>impact</a:t>
            </a:r>
            <a:endParaRPr lang="nb-NO" sz="1400" i="1" dirty="0">
              <a:solidFill>
                <a:schemeClr val="tx1"/>
              </a:solidFill>
              <a:ea typeface="ヒラギノ角ゴ Pro W3" pitchFamily="-108" charset="-128"/>
              <a:cs typeface="ヒラギノ角ゴ Pro W3" pitchFamily="-108" charset="-128"/>
            </a:endParaRPr>
          </a:p>
          <a:p>
            <a:pPr lvl="1"/>
            <a:r>
              <a:rPr lang="en-US" sz="1600" dirty="0">
                <a:ea typeface="ＭＳ Ｐゴシック" pitchFamily="-108" charset="-128"/>
                <a:cs typeface="ＭＳ Ｐゴシック" pitchFamily="-108" charset="-128"/>
              </a:rPr>
              <a:t>In 8/11 query classes more than 50% avg. result increase</a:t>
            </a:r>
          </a:p>
          <a:p>
            <a:pPr lvl="1"/>
            <a:r>
              <a:rPr lang="en-US" sz="1600" dirty="0">
                <a:ea typeface="ＭＳ Ｐゴシック" pitchFamily="-108" charset="-128"/>
                <a:cs typeface="ＭＳ Ｐゴシック" pitchFamily="-108" charset="-128"/>
              </a:rPr>
              <a:t>in 4/11 query classes a time increase of 50%</a:t>
            </a:r>
            <a:endParaRPr lang="en-US" sz="1600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r>
              <a:rPr lang="en-IE" sz="2000" b="1" dirty="0" smtClean="0">
                <a:solidFill>
                  <a:srgbClr val="0070C0"/>
                </a:solidFill>
              </a:rPr>
              <a:t>OWL</a:t>
            </a:r>
            <a:r>
              <a:rPr lang="en-IE" sz="2000" dirty="0" smtClean="0"/>
              <a:t> </a:t>
            </a:r>
            <a:r>
              <a:rPr lang="en-US" sz="2000" dirty="0" err="1" smtClean="0">
                <a:ea typeface="ヒラギノ角ゴ Pro W3" pitchFamily="-108" charset="-128"/>
                <a:cs typeface="ヒラギノ角ゴ Pro W3" pitchFamily="-108" charset="-128"/>
              </a:rPr>
              <a:t>sameAs</a:t>
            </a:r>
            <a:r>
              <a:rPr lang="en-US" sz="2000" dirty="0">
                <a:ea typeface="ヒラギノ角ゴ Pro W3" pitchFamily="-108" charset="-128"/>
                <a:cs typeface="ヒラギノ角ゴ Pro W3" pitchFamily="-108" charset="-128"/>
              </a:rPr>
              <a:t>: </a:t>
            </a:r>
            <a:r>
              <a:rPr lang="en-US" sz="1400" i="1" dirty="0">
                <a:solidFill>
                  <a:srgbClr val="000000"/>
                </a:solidFill>
                <a:ea typeface="ヒラギノ角ゴ Pro W3" pitchFamily="-108" charset="-128"/>
                <a:cs typeface="ヒラギノ角ゴ Pro W3" pitchFamily="-108" charset="-128"/>
              </a:rPr>
              <a:t>view queries with high impact</a:t>
            </a:r>
          </a:p>
          <a:p>
            <a:pPr lvl="1"/>
            <a:r>
              <a:rPr lang="en-US" sz="1600" dirty="0">
                <a:ea typeface="ＭＳ Ｐゴシック" pitchFamily="-108" charset="-128"/>
                <a:cs typeface="ＭＳ Ｐゴシック" pitchFamily="-108" charset="-128"/>
              </a:rPr>
              <a:t>In 2/11 query classes more than 50% avg. result increase</a:t>
            </a:r>
          </a:p>
          <a:p>
            <a:pPr lvl="1"/>
            <a:r>
              <a:rPr lang="en-US" sz="1600" dirty="0">
                <a:ea typeface="ＭＳ Ｐゴシック" pitchFamily="-108" charset="-128"/>
                <a:cs typeface="ＭＳ Ｐゴシック" pitchFamily="-108" charset="-128"/>
              </a:rPr>
              <a:t>In 2/11 query classes a time increase of 50%</a:t>
            </a:r>
          </a:p>
          <a:p>
            <a:pPr lvl="1"/>
            <a:endParaRPr lang="en-US" dirty="0">
              <a:ea typeface="ＭＳ Ｐゴシック" pitchFamily="-108" charset="-128"/>
              <a:cs typeface="ＭＳ Ｐゴシック" pitchFamily="-108" charset="-128"/>
            </a:endParaRPr>
          </a:p>
          <a:p>
            <a:pPr lvl="1"/>
            <a:endParaRPr lang="en-US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1016252" y="5374111"/>
            <a:ext cx="7200900" cy="92242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8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ga-IE" sz="2400" dirty="0" smtClean="0">
                <a:solidFill>
                  <a:srgbClr val="008000"/>
                </a:solidFill>
                <a:ea typeface="ヒラギノ角ゴ Pro W3" pitchFamily="-108" charset="-128"/>
                <a:cs typeface="ヒラギノ角ゴ Pro W3" pitchFamily="-108" charset="-128"/>
              </a:rPr>
              <a:t>Overall our reasoning extensions </a:t>
            </a:r>
            <a:r>
              <a:rPr lang="ga-IE" sz="2400" dirty="0">
                <a:solidFill>
                  <a:srgbClr val="008000"/>
                </a:solidFill>
                <a:ea typeface="ヒラギノ角ゴ Pro W3" pitchFamily="-108" charset="-128"/>
                <a:cs typeface="ヒラギノ角ゴ Pro W3" pitchFamily="-108" charset="-128"/>
              </a:rPr>
              <a:t>improved in 8 of 11 query classes the average result/time </a:t>
            </a:r>
            <a:r>
              <a:rPr lang="ga-IE" sz="2400" dirty="0" smtClean="0">
                <a:solidFill>
                  <a:srgbClr val="008000"/>
                </a:solidFill>
                <a:ea typeface="ヒラギノ角ゴ Pro W3" pitchFamily="-108" charset="-128"/>
                <a:cs typeface="ヒラギノ角ゴ Pro W3" pitchFamily="-108" charset="-128"/>
              </a:rPr>
              <a:t>ratio (throughput)</a:t>
            </a:r>
            <a:endParaRPr lang="ro-RO" sz="2400" b="1" i="1" dirty="0">
              <a:solidFill>
                <a:schemeClr val="tx1"/>
              </a:solidFill>
              <a:ea typeface="ヒラギノ角ゴ Pro W3" pitchFamily="-108" charset="-128"/>
              <a:cs typeface="ヒラギノ角ゴ Pro W3" pitchFamily="-10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2989495"/>
            <a:ext cx="1301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2) </a:t>
            </a:r>
            <a:r>
              <a:rPr lang="en-US" sz="2000" i="1" dirty="0" smtClean="0"/>
              <a:t>Results: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9700" y="133150"/>
            <a:ext cx="9144000" cy="1138783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ea typeface="+mn-ea"/>
                <a:cs typeface="+mn-cs"/>
              </a:rPr>
              <a:t>“Latest News on NYT about technology companies </a:t>
            </a:r>
            <a:br>
              <a:rPr lang="en-US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000" dirty="0" smtClean="0">
                <a:solidFill>
                  <a:prstClr val="black"/>
                </a:solidFill>
                <a:ea typeface="+mn-ea"/>
                <a:cs typeface="+mn-cs"/>
              </a:rPr>
              <a:t>with a revenue greater than 10B EUR”</a:t>
            </a:r>
            <a:br>
              <a:rPr lang="en-US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000" dirty="0" smtClean="0">
                <a:solidFill>
                  <a:prstClr val="black"/>
                </a:solidFill>
                <a:ea typeface="+mn-ea"/>
                <a:cs typeface="+mn-cs"/>
              </a:rPr>
              <a:t>	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081433"/>
            <a:ext cx="8229600" cy="4525963"/>
          </a:xfrm>
        </p:spPr>
        <p:txBody>
          <a:bodyPr/>
          <a:lstStyle/>
          <a:p>
            <a:r>
              <a:rPr lang="en-US" dirty="0" smtClean="0"/>
              <a:t>The data is there!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136-F6C2-F248-9BA6-94172D654A3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Screen Shot 2013-01-20 at 09.06.2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5100" y="3073400"/>
            <a:ext cx="4556015" cy="316706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76300" y="4737077"/>
            <a:ext cx="3418518" cy="723900"/>
            <a:chOff x="838200" y="3486150"/>
            <a:chExt cx="3418518" cy="723900"/>
          </a:xfrm>
        </p:grpSpPr>
        <p:pic>
          <p:nvPicPr>
            <p:cNvPr id="12" name="Picture 11" descr="Screen Shot 2013-01-20 at 09.07.41.png"/>
            <p:cNvPicPr>
              <a:picLocks noChangeAspect="1"/>
            </p:cNvPicPr>
            <p:nvPr/>
          </p:nvPicPr>
          <p:blipFill>
            <a:blip r:embed="rId4"/>
            <a:srcRect r="77626"/>
            <a:stretch>
              <a:fillRect/>
            </a:stretch>
          </p:blipFill>
          <p:spPr>
            <a:xfrm>
              <a:off x="838200" y="3486150"/>
              <a:ext cx="1921213" cy="698500"/>
            </a:xfrm>
            <a:prstGeom prst="rect">
              <a:avLst/>
            </a:prstGeom>
            <a:effectLst>
              <a:softEdge rad="190500"/>
            </a:effectLst>
          </p:spPr>
        </p:pic>
        <p:pic>
          <p:nvPicPr>
            <p:cNvPr id="13" name="Picture 12" descr="Screen Shot 2013-01-20 at 09.07.41.png"/>
            <p:cNvPicPr>
              <a:picLocks noChangeAspect="1"/>
            </p:cNvPicPr>
            <p:nvPr/>
          </p:nvPicPr>
          <p:blipFill>
            <a:blip r:embed="rId4"/>
            <a:srcRect l="85039" r="2180"/>
            <a:stretch>
              <a:fillRect/>
            </a:stretch>
          </p:blipFill>
          <p:spPr>
            <a:xfrm>
              <a:off x="3133913" y="3498850"/>
              <a:ext cx="1097406" cy="698500"/>
            </a:xfrm>
            <a:prstGeom prst="rect">
              <a:avLst/>
            </a:prstGeom>
            <a:noFill/>
            <a:effectLst>
              <a:softEdge rad="190500"/>
            </a:effectLst>
          </p:spPr>
        </p:pic>
        <p:sp>
          <p:nvSpPr>
            <p:cNvPr id="14" name="Oval 13"/>
            <p:cNvSpPr/>
            <p:nvPr/>
          </p:nvSpPr>
          <p:spPr>
            <a:xfrm>
              <a:off x="3159313" y="3524250"/>
              <a:ext cx="1097405" cy="685800"/>
            </a:xfrm>
            <a:prstGeom prst="ellipse">
              <a:avLst/>
            </a:prstGeom>
            <a:solidFill>
              <a:schemeClr val="accent2">
                <a:alpha val="28000"/>
              </a:schemeClr>
            </a:soli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524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89000" y="3524250"/>
              <a:ext cx="1921213" cy="685800"/>
            </a:xfrm>
            <a:prstGeom prst="ellipse">
              <a:avLst/>
            </a:prstGeom>
            <a:solidFill>
              <a:schemeClr val="accent2">
                <a:alpha val="28000"/>
              </a:schemeClr>
            </a:soli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524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266701" y="2332037"/>
            <a:ext cx="3964618" cy="93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Yor</a:t>
            </a:r>
            <a:r>
              <a:rPr lang="en-US" sz="2000" dirty="0" err="1" smtClean="0"/>
              <a:t>k</a:t>
            </a:r>
            <a:r>
              <a:rPr lang="en-US" sz="2000" dirty="0" smtClean="0"/>
              <a:t> Times thesaurus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/>
              <a:t>and article search API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652096" y="1743074"/>
            <a:ext cx="4742604" cy="93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-342900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Wikipedia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" name="Picture 27" descr="Screen Shot 2013-01-20 at 09.40.3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0197" y="988865"/>
            <a:ext cx="4203700" cy="2221539"/>
          </a:xfrm>
          <a:prstGeom prst="rect">
            <a:avLst/>
          </a:prstGeom>
        </p:spPr>
      </p:pic>
      <p:pic>
        <p:nvPicPr>
          <p:cNvPr id="30" name="Picture 29" descr="Screen Shot 2013-01-20 at 09.39.3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0115" y="2419213"/>
            <a:ext cx="4093985" cy="2038464"/>
          </a:xfrm>
          <a:prstGeom prst="rect">
            <a:avLst/>
          </a:prstGeom>
        </p:spPr>
      </p:pic>
      <p:pic>
        <p:nvPicPr>
          <p:cNvPr id="29" name="Picture 28" descr="Screen Shot 2013-01-20 at 09.41.1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1000" y="4326117"/>
            <a:ext cx="4203700" cy="214271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6057899" y="5607396"/>
            <a:ext cx="3048001" cy="1007718"/>
            <a:chOff x="6057899" y="5607396"/>
            <a:chExt cx="3048001" cy="1007718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26201" y="5823561"/>
              <a:ext cx="2184399" cy="28355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48400" y="6184693"/>
              <a:ext cx="2476500" cy="290720"/>
            </a:xfrm>
            <a:prstGeom prst="rect">
              <a:avLst/>
            </a:prstGeom>
          </p:spPr>
        </p:pic>
        <p:sp>
          <p:nvSpPr>
            <p:cNvPr id="34" name="Oval 33"/>
            <p:cNvSpPr/>
            <p:nvPr/>
          </p:nvSpPr>
          <p:spPr>
            <a:xfrm>
              <a:off x="6248400" y="5607396"/>
              <a:ext cx="2603501" cy="685800"/>
            </a:xfrm>
            <a:prstGeom prst="ellipse">
              <a:avLst/>
            </a:prstGeom>
            <a:solidFill>
              <a:schemeClr val="accent2">
                <a:alpha val="28000"/>
              </a:schemeClr>
            </a:soli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524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Oval 34"/>
            <p:cNvSpPr/>
            <p:nvPr/>
          </p:nvSpPr>
          <p:spPr>
            <a:xfrm>
              <a:off x="6057899" y="6014062"/>
              <a:ext cx="3048001" cy="601052"/>
            </a:xfrm>
            <a:prstGeom prst="ellipse">
              <a:avLst/>
            </a:prstGeom>
            <a:solidFill>
              <a:schemeClr val="accent2">
                <a:alpha val="28000"/>
              </a:schemeClr>
            </a:soli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524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 descr="Screen Shot 2013-05-26 at 21.59.33.png"/>
          <p:cNvPicPr>
            <a:picLocks noChangeAspect="1"/>
          </p:cNvPicPr>
          <p:nvPr/>
        </p:nvPicPr>
        <p:blipFill>
          <a:blip r:embed="rId3"/>
          <a:srcRect l="13541"/>
          <a:stretch>
            <a:fillRect/>
          </a:stretch>
        </p:blipFill>
        <p:spPr>
          <a:xfrm>
            <a:off x="1779354" y="1555546"/>
            <a:ext cx="7364646" cy="703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done?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136-F6C2-F248-9BA6-94172D654A31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1204" y="1669085"/>
            <a:ext cx="654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Screen Shot 2013-01-24 at 21.50.56.png"/>
          <p:cNvPicPr>
            <a:picLocks noChangeAspect="1"/>
          </p:cNvPicPr>
          <p:nvPr/>
        </p:nvPicPr>
        <p:blipFill>
          <a:blip r:embed="rId5"/>
          <a:srcRect l="12929"/>
          <a:stretch>
            <a:fillRect/>
          </a:stretch>
        </p:blipFill>
        <p:spPr>
          <a:xfrm>
            <a:off x="1755162" y="2576576"/>
            <a:ext cx="7395616" cy="628184"/>
          </a:xfrm>
          <a:prstGeom prst="rect">
            <a:avLst/>
          </a:prstGeom>
        </p:spPr>
      </p:pic>
      <p:pic>
        <p:nvPicPr>
          <p:cNvPr id="62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0851" y="2617436"/>
            <a:ext cx="654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itle 1"/>
          <p:cNvSpPr txBox="1">
            <a:spLocks/>
          </p:cNvSpPr>
          <p:nvPr/>
        </p:nvSpPr>
        <p:spPr>
          <a:xfrm>
            <a:off x="457200" y="4183676"/>
            <a:ext cx="8229600" cy="1843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Depends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on the point of view…</a:t>
            </a:r>
          </a:p>
          <a:p>
            <a:pPr lvl="0">
              <a:spcBef>
                <a:spcPct val="0"/>
              </a:spcBef>
            </a:pPr>
            <a:r>
              <a:rPr lang="en-US" sz="2400" baseline="0" dirty="0" smtClean="0">
                <a:latin typeface="+mj-lt"/>
                <a:ea typeface="+mj-ea"/>
                <a:cs typeface="+mj-cs"/>
              </a:rPr>
              <a:t>… e.g.: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What is the </a:t>
            </a:r>
            <a:r>
              <a:rPr lang="en-US" sz="2400" dirty="0" err="1" smtClean="0">
                <a:latin typeface="+mj-lt"/>
                <a:ea typeface="+mj-ea"/>
                <a:cs typeface="+mj-cs"/>
              </a:rPr>
              <a:t>sweetspot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between </a:t>
            </a:r>
            <a:r>
              <a:rPr lang="en-US" sz="2400" b="1" kern="0" dirty="0" err="1" smtClean="0">
                <a:solidFill>
                  <a:srgbClr val="0000FF"/>
                </a:solidFill>
                <a:ea typeface="ＭＳ Ｐゴシック" pitchFamily="-107" charset="-128"/>
              </a:rPr>
              <a:t>centralised</a:t>
            </a:r>
            <a:r>
              <a:rPr lang="en-US" sz="2400" b="1" kern="0" dirty="0" smtClean="0">
                <a:solidFill>
                  <a:srgbClr val="0000FF"/>
                </a:solidFill>
                <a:ea typeface="ＭＳ Ｐゴシック" pitchFamily="-107" charset="-128"/>
              </a:rPr>
              <a:t> &amp; </a:t>
            </a:r>
          </a:p>
          <a:p>
            <a:pPr lvl="0">
              <a:spcBef>
                <a:spcPct val="0"/>
              </a:spcBef>
            </a:pPr>
            <a:r>
              <a:rPr lang="en-US" sz="2400" b="1" kern="0" dirty="0" smtClean="0">
                <a:solidFill>
                  <a:srgbClr val="0000FF"/>
                </a:solidFill>
                <a:ea typeface="ＭＳ Ｐゴシック" pitchFamily="-107" charset="-128"/>
              </a:rPr>
              <a:t>		  </a:t>
            </a:r>
            <a:r>
              <a:rPr lang="en-US" sz="2400" b="1" kern="0" dirty="0" err="1" smtClean="0">
                <a:solidFill>
                  <a:srgbClr val="0000FF"/>
                </a:solidFill>
                <a:ea typeface="ＭＳ Ｐゴシック" pitchFamily="-107" charset="-128"/>
              </a:rPr>
              <a:t>decentralised</a:t>
            </a:r>
            <a:r>
              <a:rPr lang="en-US" sz="2400" b="1" kern="0" dirty="0" smtClean="0">
                <a:solidFill>
                  <a:srgbClr val="0000FF"/>
                </a:solidFill>
                <a:ea typeface="ＭＳ Ｐゴシック" pitchFamily="-107" charset="-128"/>
              </a:rPr>
              <a:t>/live </a:t>
            </a:r>
            <a:r>
              <a:rPr lang="en-US" sz="2400" kern="0" dirty="0" smtClean="0">
                <a:ea typeface="ＭＳ Ｐゴシック" pitchFamily="-107" charset="-128"/>
              </a:rPr>
              <a:t>Linked Data querying approaches?</a:t>
            </a:r>
          </a:p>
          <a:p>
            <a:pPr lvl="0">
              <a:spcBef>
                <a:spcPct val="0"/>
              </a:spcBef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107" charset="-128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400" kern="0" dirty="0" smtClean="0">
                <a:latin typeface="+mj-lt"/>
                <a:ea typeface="ＭＳ Ｐゴシック" pitchFamily="-107" charset="-128"/>
                <a:cs typeface="+mj-cs"/>
              </a:rPr>
              <a:t>Plus…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5396" name="cdtText Box 125 Id51817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1650" y="6497638"/>
            <a:ext cx="61023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0" rIns="396000" bIns="111600" anchor="b"/>
          <a:lstStyle/>
          <a:p>
            <a:pPr algn="l" eaLnBrk="0" hangingPunct="0">
              <a:spcBef>
                <a:spcPct val="0"/>
              </a:spcBef>
              <a:buFont typeface="Wingdings" pitchFamily="2" charset="2"/>
              <a:buNone/>
            </a:pPr>
            <a:endParaRPr lang="de-DE" sz="500" b="0" noProof="1">
              <a:solidFill>
                <a:srgbClr val="000000"/>
              </a:solidFill>
            </a:endParaRPr>
          </a:p>
        </p:txBody>
      </p:sp>
      <p:sp>
        <p:nvSpPr>
          <p:cNvPr id="955399" name="Rectangle 7"/>
          <p:cNvSpPr>
            <a:spLocks noGrp="1" noChangeArrowheads="1"/>
          </p:cNvSpPr>
          <p:nvPr>
            <p:ph type="title"/>
          </p:nvPr>
        </p:nvSpPr>
        <p:spPr>
          <a:xfrm>
            <a:off x="730889" y="0"/>
            <a:ext cx="7344618" cy="742950"/>
          </a:xfrm>
        </p:spPr>
        <p:txBody>
          <a:bodyPr>
            <a:noAutofit/>
          </a:bodyPr>
          <a:lstStyle/>
          <a:p>
            <a:r>
              <a:rPr lang="en-US" sz="3600" dirty="0" smtClean="0"/>
              <a:t>… Actually, we were cheating:</a:t>
            </a:r>
            <a:endParaRPr lang="en-US" sz="3600" b="0" dirty="0"/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5" cstate="print">
            <a:lum bright="40000" contrast="-57000"/>
          </a:blip>
          <a:srcRect/>
          <a:stretch>
            <a:fillRect/>
          </a:stretch>
        </p:blipFill>
        <p:spPr bwMode="auto">
          <a:xfrm>
            <a:off x="395536" y="1268760"/>
            <a:ext cx="2907913" cy="2808312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6585266" y="205322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Article</a:t>
            </a:r>
            <a:endParaRPr lang="en-US" b="1" dirty="0"/>
          </a:p>
        </p:txBody>
      </p:sp>
      <p:pic>
        <p:nvPicPr>
          <p:cNvPr id="60" name="Picture 7" descr="http://epp.eurostat.ec.europa.eu/portal/page/portal/PGP_ADM_IMAGES/PGE_IMAGES_TEMPLATES/logo.png"/>
          <p:cNvPicPr>
            <a:picLocks noChangeAspect="1" noChangeArrowheads="1"/>
          </p:cNvPicPr>
          <p:nvPr/>
        </p:nvPicPr>
        <p:blipFill>
          <a:blip r:embed="rId6" cstate="print">
            <a:lum bright="47000" contrast="-65000"/>
          </a:blip>
          <a:srcRect/>
          <a:stretch>
            <a:fillRect/>
          </a:stretch>
        </p:blipFill>
        <p:spPr bwMode="auto">
          <a:xfrm>
            <a:off x="5508104" y="1556792"/>
            <a:ext cx="3635896" cy="822622"/>
          </a:xfrm>
          <a:prstGeom prst="rect">
            <a:avLst/>
          </a:prstGeom>
          <a:noFill/>
        </p:spPr>
      </p:pic>
      <p:grpSp>
        <p:nvGrpSpPr>
          <p:cNvPr id="2" name="Group 49"/>
          <p:cNvGrpSpPr/>
          <p:nvPr/>
        </p:nvGrpSpPr>
        <p:grpSpPr>
          <a:xfrm>
            <a:off x="1403648" y="1659334"/>
            <a:ext cx="6552726" cy="504056"/>
            <a:chOff x="1052790" y="3955637"/>
            <a:chExt cx="6743470" cy="504056"/>
          </a:xfrm>
        </p:grpSpPr>
        <p:cxnSp>
          <p:nvCxnSpPr>
            <p:cNvPr id="52" name="Straight Arrow Connector 51"/>
            <p:cNvCxnSpPr>
              <a:stCxn id="54" idx="6"/>
              <a:endCxn id="56" idx="2"/>
            </p:cNvCxnSpPr>
            <p:nvPr/>
          </p:nvCxnSpPr>
          <p:spPr bwMode="auto">
            <a:xfrm>
              <a:off x="2905392" y="4193977"/>
              <a:ext cx="2519539" cy="1368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3" name="Group 48"/>
            <p:cNvGrpSpPr/>
            <p:nvPr/>
          </p:nvGrpSpPr>
          <p:grpSpPr>
            <a:xfrm>
              <a:off x="1052790" y="3955637"/>
              <a:ext cx="6743470" cy="504056"/>
              <a:chOff x="1052790" y="4333660"/>
              <a:chExt cx="6743470" cy="504056"/>
            </a:xfrm>
          </p:grpSpPr>
          <p:sp>
            <p:nvSpPr>
              <p:cNvPr id="54" name="Oval 16"/>
              <p:cNvSpPr>
                <a:spLocks noChangeArrowheads="1"/>
              </p:cNvSpPr>
              <p:nvPr/>
            </p:nvSpPr>
            <p:spPr bwMode="auto">
              <a:xfrm>
                <a:off x="1052790" y="4343400"/>
                <a:ext cx="1852602" cy="457200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lIns="0" rIns="0">
                <a:prstTxWarp prst="textNoShape">
                  <a:avLst/>
                </a:prstTxWarp>
              </a:bodyPr>
              <a:lstStyle/>
              <a:p>
                <a:r>
                  <a:rPr lang="en-US" sz="1200" dirty="0" err="1" smtClean="0">
                    <a:solidFill>
                      <a:srgbClr val="000000"/>
                    </a:solidFill>
                  </a:rPr>
                  <a:t>dbpedia:Vienna</a:t>
                </a:r>
                <a:endParaRPr lang="en-US" sz="1200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079780" y="4334240"/>
                <a:ext cx="1678213" cy="215444"/>
              </a:xfrm>
              <a:prstGeom prst="rect">
                <a:avLst/>
              </a:prstGeom>
            </p:spPr>
            <p:txBody>
              <a:bodyPr wrap="square" tIns="0" bIns="0">
                <a:spAutoFit/>
              </a:bodyPr>
              <a:lstStyle/>
              <a:p>
                <a:r>
                  <a:rPr lang="en-US" sz="1400" dirty="0" err="1" smtClean="0">
                    <a:solidFill>
                      <a:srgbClr val="FF0000"/>
                    </a:solidFill>
                  </a:rPr>
                  <a:t>owl:sameAs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Oval 16"/>
              <p:cNvSpPr>
                <a:spLocks noChangeArrowheads="1"/>
              </p:cNvSpPr>
              <p:nvPr/>
            </p:nvSpPr>
            <p:spPr bwMode="auto">
              <a:xfrm>
                <a:off x="5424931" y="4333660"/>
                <a:ext cx="2371329" cy="504056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tIns="72000">
                <a:prstTxWarp prst="textNoShape">
                  <a:avLst/>
                </a:prstTxWarp>
              </a:bodyPr>
              <a:lstStyle/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eurostat:AT001C</a:t>
                </a:r>
                <a:endParaRPr lang="en-US" sz="1200" dirty="0"/>
              </a:p>
            </p:txBody>
          </p:sp>
        </p:grpSp>
      </p:grpSp>
      <p:grpSp>
        <p:nvGrpSpPr>
          <p:cNvPr id="4" name="Group 106"/>
          <p:cNvGrpSpPr/>
          <p:nvPr/>
        </p:nvGrpSpPr>
        <p:grpSpPr>
          <a:xfrm>
            <a:off x="665745" y="2060848"/>
            <a:ext cx="3431358" cy="1830734"/>
            <a:chOff x="665745" y="2606378"/>
            <a:chExt cx="3431358" cy="1830734"/>
          </a:xfrm>
        </p:grpSpPr>
        <p:sp>
          <p:nvSpPr>
            <p:cNvPr id="83" name="Rectangle 82"/>
            <p:cNvSpPr/>
            <p:nvPr/>
          </p:nvSpPr>
          <p:spPr>
            <a:xfrm>
              <a:off x="824449" y="4091216"/>
              <a:ext cx="60426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sz="1400" dirty="0" smtClean="0"/>
                <a:t>414.65</a:t>
              </a:r>
              <a:endParaRPr lang="en-US" sz="1600" dirty="0"/>
            </a:p>
          </p:txBody>
        </p:sp>
        <p:grpSp>
          <p:nvGrpSpPr>
            <p:cNvPr id="5" name="Group 104"/>
            <p:cNvGrpSpPr/>
            <p:nvPr/>
          </p:nvGrpSpPr>
          <p:grpSpPr>
            <a:xfrm>
              <a:off x="665745" y="2606378"/>
              <a:ext cx="3431358" cy="1830734"/>
              <a:chOff x="665745" y="2606378"/>
              <a:chExt cx="3431358" cy="1830734"/>
            </a:xfrm>
          </p:grpSpPr>
          <p:cxnSp>
            <p:nvCxnSpPr>
              <p:cNvPr id="63" name="Straight Arrow Connector 62"/>
              <p:cNvCxnSpPr/>
              <p:nvPr/>
            </p:nvCxnSpPr>
            <p:spPr bwMode="auto">
              <a:xfrm>
                <a:off x="2483768" y="2636912"/>
                <a:ext cx="144016" cy="7920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4" name="Oval 16"/>
              <p:cNvSpPr>
                <a:spLocks noChangeArrowheads="1"/>
              </p:cNvSpPr>
              <p:nvPr/>
            </p:nvSpPr>
            <p:spPr bwMode="auto">
              <a:xfrm>
                <a:off x="2023154" y="3429000"/>
                <a:ext cx="1032511" cy="432048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lIns="72000" tIns="0">
                <a:prstTxWarp prst="textNoShape">
                  <a:avLst/>
                </a:prstTxWarp>
              </a:bodyPr>
              <a:lstStyle/>
              <a:p>
                <a:r>
                  <a:rPr lang="en-US" sz="1200" dirty="0" err="1" smtClean="0"/>
                  <a:t>dbpedia:Austria</a:t>
                </a:r>
                <a:endParaRPr lang="en-US" sz="1200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195736" y="2924944"/>
                <a:ext cx="655628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 smtClean="0"/>
                  <a:t>country</a:t>
                </a:r>
                <a:endParaRPr lang="en-US" sz="1600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65745" y="3429000"/>
                <a:ext cx="762966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 smtClean="0"/>
                  <a:t>“Vienna”</a:t>
                </a:r>
                <a:endParaRPr lang="en-US" sz="1600" dirty="0"/>
              </a:p>
            </p:txBody>
          </p:sp>
          <p:cxnSp>
            <p:nvCxnSpPr>
              <p:cNvPr id="71" name="Straight Arrow Connector 70"/>
              <p:cNvCxnSpPr>
                <a:endCxn id="70" idx="0"/>
              </p:cNvCxnSpPr>
              <p:nvPr/>
            </p:nvCxnSpPr>
            <p:spPr bwMode="auto">
              <a:xfrm flipH="1">
                <a:off x="1047228" y="2636912"/>
                <a:ext cx="860476" cy="7920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74" name="Rectangle 73"/>
              <p:cNvSpPr/>
              <p:nvPr/>
            </p:nvSpPr>
            <p:spPr>
              <a:xfrm>
                <a:off x="1295611" y="2852936"/>
                <a:ext cx="468077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 smtClean="0"/>
                  <a:t>name</a:t>
                </a:r>
                <a:endParaRPr lang="en-US" sz="1600" dirty="0"/>
              </a:p>
            </p:txBody>
          </p:sp>
          <p:cxnSp>
            <p:nvCxnSpPr>
              <p:cNvPr id="76" name="Straight Arrow Connector 75"/>
              <p:cNvCxnSpPr/>
              <p:nvPr/>
            </p:nvCxnSpPr>
            <p:spPr bwMode="auto">
              <a:xfrm flipH="1">
                <a:off x="1215270" y="2636912"/>
                <a:ext cx="908458" cy="1431776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77" name="Rectangle 76"/>
              <p:cNvSpPr/>
              <p:nvPr/>
            </p:nvSpPr>
            <p:spPr>
              <a:xfrm>
                <a:off x="1475656" y="3213556"/>
                <a:ext cx="468077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400" dirty="0" smtClean="0"/>
                  <a:t>area</a:t>
                </a:r>
                <a:endParaRPr lang="en-US" sz="1600" dirty="0"/>
              </a:p>
            </p:txBody>
          </p:sp>
          <p:cxnSp>
            <p:nvCxnSpPr>
              <p:cNvPr id="100" name="Straight Arrow Connector 99"/>
              <p:cNvCxnSpPr/>
              <p:nvPr/>
            </p:nvCxnSpPr>
            <p:spPr bwMode="auto">
              <a:xfrm>
                <a:off x="2940215" y="2606378"/>
                <a:ext cx="623673" cy="1616239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03" name="Rectangle 102"/>
              <p:cNvSpPr/>
              <p:nvPr/>
            </p:nvSpPr>
            <p:spPr>
              <a:xfrm>
                <a:off x="2915816" y="3069540"/>
                <a:ext cx="936104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400" dirty="0" smtClean="0"/>
                  <a:t>population</a:t>
                </a:r>
                <a:endParaRPr lang="en-US" sz="1600" dirty="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160999" y="4221668"/>
                <a:ext cx="936104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400" dirty="0" smtClean="0"/>
                  <a:t>1714142</a:t>
                </a:r>
                <a:endParaRPr lang="en-US" sz="1600" dirty="0"/>
              </a:p>
            </p:txBody>
          </p:sp>
        </p:grpSp>
      </p:grpSp>
      <p:grpSp>
        <p:nvGrpSpPr>
          <p:cNvPr id="6" name="Group 105"/>
          <p:cNvGrpSpPr/>
          <p:nvPr/>
        </p:nvGrpSpPr>
        <p:grpSpPr>
          <a:xfrm>
            <a:off x="5806417" y="2132856"/>
            <a:ext cx="3111126" cy="1766773"/>
            <a:chOff x="5806417" y="2708920"/>
            <a:chExt cx="3111126" cy="1766773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>
              <a:off x="7236296" y="2708920"/>
              <a:ext cx="1080120" cy="10801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rot="5400000">
              <a:off x="5718387" y="3024703"/>
              <a:ext cx="1152128" cy="5816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8" name="Rectangle 67"/>
            <p:cNvSpPr/>
            <p:nvPr/>
          </p:nvSpPr>
          <p:spPr>
            <a:xfrm>
              <a:off x="7668344" y="3140968"/>
              <a:ext cx="407163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 smtClean="0"/>
                <a:t>label</a:t>
              </a:r>
              <a:endParaRPr lang="en-US" sz="16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316416" y="3789040"/>
              <a:ext cx="601127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 smtClean="0"/>
                <a:t>“Wien”</a:t>
              </a:r>
              <a:endParaRPr lang="en-US" sz="16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8002200" y="4229472"/>
              <a:ext cx="6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endParaRPr lang="en-US" sz="16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806417" y="3170922"/>
              <a:ext cx="126946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 smtClean="0"/>
                <a:t>eurostat:EN5101I</a:t>
              </a:r>
              <a:endParaRPr lang="en-US" sz="1600" dirty="0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210816" y="5148190"/>
            <a:ext cx="7423945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rIns="0">
            <a:spAutoFit/>
          </a:bodyPr>
          <a:lstStyle/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SELECT ?DM ?DV </a:t>
            </a:r>
          </a:p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WHERE { </a:t>
            </a:r>
            <a:r>
              <a:rPr lang="en-US" sz="1600" dirty="0" err="1" smtClean="0">
                <a:latin typeface="Courier"/>
                <a:cs typeface="Courier"/>
              </a:rPr>
              <a:t>dbpedia:Montpellier</a:t>
            </a:r>
            <a:r>
              <a:rPr lang="en-US" sz="1600" dirty="0" smtClean="0">
                <a:latin typeface="Courier"/>
                <a:cs typeface="Courier"/>
              </a:rPr>
              <a:t> :</a:t>
            </a:r>
            <a:r>
              <a:rPr lang="en-US" sz="1600" dirty="0" err="1" smtClean="0">
                <a:latin typeface="Courier"/>
                <a:cs typeface="Courier"/>
              </a:rPr>
              <a:t>populationDensity</a:t>
            </a:r>
            <a:r>
              <a:rPr lang="en-US" sz="1600" dirty="0" smtClean="0">
                <a:latin typeface="Courier"/>
                <a:cs typeface="Courier"/>
              </a:rPr>
              <a:t> ?DM .</a:t>
            </a:r>
          </a:p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		 </a:t>
            </a:r>
            <a:r>
              <a:rPr lang="en-US" sz="1600" dirty="0" err="1" smtClean="0">
                <a:latin typeface="Courier"/>
                <a:cs typeface="Courier"/>
              </a:rPr>
              <a:t>dbpedia:Vienna</a:t>
            </a:r>
            <a:r>
              <a:rPr lang="en-US" sz="1600" dirty="0" smtClean="0">
                <a:latin typeface="Courier"/>
                <a:cs typeface="Courier"/>
              </a:rPr>
              <a:t> :</a:t>
            </a:r>
            <a:r>
              <a:rPr lang="en-US" sz="1600" dirty="0" err="1" smtClean="0">
                <a:latin typeface="Courier"/>
                <a:cs typeface="Courier"/>
              </a:rPr>
              <a:t>populationDensity</a:t>
            </a:r>
            <a:r>
              <a:rPr lang="en-US" sz="1600" dirty="0" smtClean="0">
                <a:latin typeface="Courier"/>
                <a:cs typeface="Courier"/>
              </a:rPr>
              <a:t> ?DV .</a:t>
            </a:r>
          </a:p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      }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763688" y="4594219"/>
            <a:ext cx="7380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“Which city of Montpellier and Vienna has the higher population density?</a:t>
            </a:r>
            <a:r>
              <a:rPr lang="en-US" dirty="0" smtClean="0">
                <a:solidFill>
                  <a:prstClr val="black"/>
                </a:solidFill>
              </a:rPr>
              <a:t>”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													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3944907" y="3769295"/>
            <a:ext cx="5199093" cy="307777"/>
          </a:xfrm>
          <a:prstGeom prst="rect">
            <a:avLst/>
          </a:prstGeom>
          <a:solidFill>
            <a:schemeClr val="accent3">
              <a:lumMod val="75000"/>
              <a:alpha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rIns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eurostat:EN5101I   </a:t>
            </a:r>
            <a:r>
              <a:rPr lang="en-US" sz="1400" dirty="0" err="1" smtClean="0">
                <a:solidFill>
                  <a:srgbClr val="FF0000"/>
                </a:solidFill>
              </a:rPr>
              <a:t>rdfs:subPropertyOf</a:t>
            </a:r>
            <a:r>
              <a:rPr lang="en-US" sz="1400" dirty="0" smtClean="0">
                <a:solidFill>
                  <a:srgbClr val="FF0000"/>
                </a:solidFill>
              </a:rPr>
              <a:t>       </a:t>
            </a:r>
            <a:r>
              <a:rPr lang="en-US" sz="1400" dirty="0" err="1" smtClean="0">
                <a:solidFill>
                  <a:srgbClr val="000000"/>
                </a:solidFill>
              </a:rPr>
              <a:t>dbpedia:populationDensity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303449" y="6389916"/>
            <a:ext cx="0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endParaRPr lang="en-US" sz="1600" dirty="0"/>
          </a:p>
        </p:txBody>
      </p:sp>
      <p:sp>
        <p:nvSpPr>
          <p:cNvPr id="79" name="Rectangle 78"/>
          <p:cNvSpPr/>
          <p:nvPr/>
        </p:nvSpPr>
        <p:spPr>
          <a:xfrm>
            <a:off x="5544268" y="3274531"/>
            <a:ext cx="7759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3855.25</a:t>
            </a:r>
            <a:endParaRPr lang="en-US" sz="1400" dirty="0"/>
          </a:p>
        </p:txBody>
      </p:sp>
      <p:cxnSp>
        <p:nvCxnSpPr>
          <p:cNvPr id="80" name="Straight Arrow Connector 79"/>
          <p:cNvCxnSpPr>
            <a:stCxn id="86" idx="2"/>
            <a:endCxn id="72" idx="0"/>
          </p:cNvCxnSpPr>
          <p:nvPr/>
        </p:nvCxnSpPr>
        <p:spPr bwMode="auto">
          <a:xfrm rot="16200000" flipH="1">
            <a:off x="6013306" y="3238146"/>
            <a:ext cx="958993" cy="103304"/>
          </a:xfrm>
          <a:prstGeom prst="straightConnector1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19481" y="252798"/>
            <a:ext cx="1091449" cy="365125"/>
          </a:xfrm>
        </p:spPr>
        <p:txBody>
          <a:bodyPr/>
          <a:lstStyle/>
          <a:p>
            <a:fld id="{26439136-F6C2-F248-9BA6-94172D654A31}" type="slidenum">
              <a:rPr lang="en-US" smtClean="0"/>
              <a:pPr/>
              <a:t>41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/>
          <p:cNvSpPr/>
          <p:nvPr/>
        </p:nvSpPr>
        <p:spPr bwMode="auto">
          <a:xfrm>
            <a:off x="70032" y="1095581"/>
            <a:ext cx="3888532" cy="321087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8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/>
            <a:endParaRPr lang="ro-RO" sz="2400" b="1" i="1" dirty="0">
              <a:solidFill>
                <a:schemeClr val="tx1"/>
              </a:solidFill>
              <a:ea typeface="ヒラギノ角ゴ Pro W3" pitchFamily="-108" charset="-128"/>
              <a:cs typeface="ヒラギノ角ゴ Pro W3" pitchFamily="-108" charset="-12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5396" name="cdtText Box 125 Id51817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1650" y="6497638"/>
            <a:ext cx="61023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0" rIns="396000" bIns="111600" anchor="b"/>
          <a:lstStyle/>
          <a:p>
            <a:pPr algn="l" eaLnBrk="0" hangingPunct="0">
              <a:spcBef>
                <a:spcPct val="0"/>
              </a:spcBef>
              <a:buFont typeface="Wingdings" pitchFamily="2" charset="2"/>
              <a:buNone/>
            </a:pPr>
            <a:endParaRPr lang="de-DE" sz="500" b="0" noProof="1">
              <a:solidFill>
                <a:srgbClr val="000000"/>
              </a:solidFill>
            </a:endParaRPr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5" cstate="print">
            <a:lum bright="40000" contrast="-57000"/>
          </a:blip>
          <a:srcRect/>
          <a:stretch>
            <a:fillRect/>
          </a:stretch>
        </p:blipFill>
        <p:spPr bwMode="auto">
          <a:xfrm>
            <a:off x="395536" y="1268760"/>
            <a:ext cx="2907913" cy="2808312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6585266" y="205322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Article</a:t>
            </a:r>
            <a:endParaRPr lang="en-US" b="1" dirty="0"/>
          </a:p>
        </p:txBody>
      </p:sp>
      <p:pic>
        <p:nvPicPr>
          <p:cNvPr id="60" name="Picture 7" descr="http://epp.eurostat.ec.europa.eu/portal/page/portal/PGP_ADM_IMAGES/PGE_IMAGES_TEMPLATES/logo.png"/>
          <p:cNvPicPr>
            <a:picLocks noChangeAspect="1" noChangeArrowheads="1"/>
          </p:cNvPicPr>
          <p:nvPr/>
        </p:nvPicPr>
        <p:blipFill>
          <a:blip r:embed="rId6" cstate="print">
            <a:lum bright="47000" contrast="-65000"/>
          </a:blip>
          <a:srcRect/>
          <a:stretch>
            <a:fillRect/>
          </a:stretch>
        </p:blipFill>
        <p:spPr bwMode="auto">
          <a:xfrm>
            <a:off x="5508104" y="1556792"/>
            <a:ext cx="3635896" cy="822622"/>
          </a:xfrm>
          <a:prstGeom prst="rect">
            <a:avLst/>
          </a:prstGeom>
          <a:noFill/>
        </p:spPr>
      </p:pic>
      <p:grpSp>
        <p:nvGrpSpPr>
          <p:cNvPr id="3" name="Group 48"/>
          <p:cNvGrpSpPr/>
          <p:nvPr/>
        </p:nvGrpSpPr>
        <p:grpSpPr>
          <a:xfrm>
            <a:off x="1403648" y="1659334"/>
            <a:ext cx="6552727" cy="504056"/>
            <a:chOff x="1052790" y="4333660"/>
            <a:chExt cx="6743470" cy="504056"/>
          </a:xfrm>
        </p:grpSpPr>
        <p:sp>
          <p:nvSpPr>
            <p:cNvPr id="54" name="Oval 16"/>
            <p:cNvSpPr>
              <a:spLocks noChangeArrowheads="1"/>
            </p:cNvSpPr>
            <p:nvPr/>
          </p:nvSpPr>
          <p:spPr bwMode="auto">
            <a:xfrm>
              <a:off x="1052790" y="4343400"/>
              <a:ext cx="1852602" cy="457200"/>
            </a:xfrm>
            <a:prstGeom prst="ellipse">
              <a:avLst/>
            </a:prstGeom>
            <a:solidFill>
              <a:srgbClr val="E0AEA2"/>
            </a:solidFill>
            <a:ln w="9525">
              <a:noFill/>
              <a:round/>
              <a:headEnd/>
              <a:tailEnd/>
            </a:ln>
          </p:spPr>
          <p:txBody>
            <a:bodyPr lIns="0" rIns="0">
              <a:prstTxWarp prst="textNoShape">
                <a:avLst/>
              </a:prstTxWarp>
            </a:bodyPr>
            <a:lstStyle/>
            <a:p>
              <a:r>
                <a:rPr lang="en-US" sz="1200" dirty="0" err="1" smtClean="0">
                  <a:solidFill>
                    <a:srgbClr val="000000"/>
                  </a:solidFill>
                </a:rPr>
                <a:t>dbpedia:Vienna</a:t>
              </a:r>
              <a:endParaRPr lang="en-US" sz="1200" dirty="0"/>
            </a:p>
          </p:txBody>
        </p:sp>
        <p:sp>
          <p:nvSpPr>
            <p:cNvPr id="56" name="Oval 16"/>
            <p:cNvSpPr>
              <a:spLocks noChangeArrowheads="1"/>
            </p:cNvSpPr>
            <p:nvPr/>
          </p:nvSpPr>
          <p:spPr bwMode="auto">
            <a:xfrm>
              <a:off x="5424931" y="4333660"/>
              <a:ext cx="2371329" cy="504056"/>
            </a:xfrm>
            <a:prstGeom prst="ellipse">
              <a:avLst/>
            </a:prstGeom>
            <a:solidFill>
              <a:srgbClr val="E0AEA2"/>
            </a:solidFill>
            <a:ln w="9525">
              <a:noFill/>
              <a:round/>
              <a:headEnd/>
              <a:tailEnd/>
            </a:ln>
          </p:spPr>
          <p:txBody>
            <a:bodyPr tIns="72000">
              <a:prstTxWarp prst="textNoShape">
                <a:avLst/>
              </a:prstTxWarp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eurostat:AT001C</a:t>
              </a:r>
              <a:endParaRPr lang="en-US" sz="1200" dirty="0"/>
            </a:p>
          </p:txBody>
        </p:sp>
      </p:grpSp>
      <p:grpSp>
        <p:nvGrpSpPr>
          <p:cNvPr id="4" name="Group 106"/>
          <p:cNvGrpSpPr/>
          <p:nvPr/>
        </p:nvGrpSpPr>
        <p:grpSpPr>
          <a:xfrm>
            <a:off x="126627" y="2060848"/>
            <a:ext cx="3797301" cy="1830734"/>
            <a:chOff x="126627" y="2606378"/>
            <a:chExt cx="3797301" cy="1830734"/>
          </a:xfrm>
        </p:grpSpPr>
        <p:sp>
          <p:nvSpPr>
            <p:cNvPr id="83" name="Rectangle 82"/>
            <p:cNvSpPr/>
            <p:nvPr/>
          </p:nvSpPr>
          <p:spPr>
            <a:xfrm>
              <a:off x="126627" y="4077072"/>
              <a:ext cx="1925093" cy="2160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sz="1400" dirty="0" smtClean="0"/>
                <a:t>“414.65”^^unit:km2</a:t>
              </a:r>
              <a:endParaRPr lang="en-US" sz="1600" dirty="0"/>
            </a:p>
          </p:txBody>
        </p:sp>
        <p:grpSp>
          <p:nvGrpSpPr>
            <p:cNvPr id="5" name="Group 104"/>
            <p:cNvGrpSpPr/>
            <p:nvPr/>
          </p:nvGrpSpPr>
          <p:grpSpPr>
            <a:xfrm>
              <a:off x="665745" y="2606378"/>
              <a:ext cx="3258183" cy="1830734"/>
              <a:chOff x="665745" y="2606378"/>
              <a:chExt cx="3258183" cy="1830734"/>
            </a:xfrm>
          </p:grpSpPr>
          <p:cxnSp>
            <p:nvCxnSpPr>
              <p:cNvPr id="63" name="Straight Arrow Connector 62"/>
              <p:cNvCxnSpPr/>
              <p:nvPr/>
            </p:nvCxnSpPr>
            <p:spPr bwMode="auto">
              <a:xfrm>
                <a:off x="2483768" y="2636912"/>
                <a:ext cx="144016" cy="7920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4" name="Oval 16"/>
              <p:cNvSpPr>
                <a:spLocks noChangeArrowheads="1"/>
              </p:cNvSpPr>
              <p:nvPr/>
            </p:nvSpPr>
            <p:spPr bwMode="auto">
              <a:xfrm>
                <a:off x="2123728" y="3429000"/>
                <a:ext cx="1152128" cy="432048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lIns="72000" tIns="0">
                <a:prstTxWarp prst="textNoShape">
                  <a:avLst/>
                </a:prstTxWarp>
              </a:bodyPr>
              <a:lstStyle/>
              <a:p>
                <a:r>
                  <a:rPr lang="en-US" sz="1200" dirty="0" err="1" smtClean="0"/>
                  <a:t>dbpedia:Austria</a:t>
                </a:r>
                <a:endParaRPr lang="en-US" sz="1200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195736" y="2924944"/>
                <a:ext cx="655628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 smtClean="0"/>
                  <a:t>country</a:t>
                </a:r>
                <a:endParaRPr lang="en-US" sz="1600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65745" y="3429000"/>
                <a:ext cx="762966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 smtClean="0"/>
                  <a:t>“Vienna”</a:t>
                </a:r>
                <a:endParaRPr lang="en-US" sz="1600" dirty="0"/>
              </a:p>
            </p:txBody>
          </p:sp>
          <p:cxnSp>
            <p:nvCxnSpPr>
              <p:cNvPr id="71" name="Straight Arrow Connector 70"/>
              <p:cNvCxnSpPr>
                <a:endCxn id="70" idx="0"/>
              </p:cNvCxnSpPr>
              <p:nvPr/>
            </p:nvCxnSpPr>
            <p:spPr bwMode="auto">
              <a:xfrm flipH="1">
                <a:off x="1047228" y="2636912"/>
                <a:ext cx="860476" cy="7920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74" name="Rectangle 73"/>
              <p:cNvSpPr/>
              <p:nvPr/>
            </p:nvSpPr>
            <p:spPr>
              <a:xfrm>
                <a:off x="1295611" y="2852936"/>
                <a:ext cx="468077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 smtClean="0"/>
                  <a:t>name</a:t>
                </a:r>
                <a:endParaRPr lang="en-US" sz="1600" dirty="0"/>
              </a:p>
            </p:txBody>
          </p:sp>
          <p:cxnSp>
            <p:nvCxnSpPr>
              <p:cNvPr id="76" name="Straight Arrow Connector 75"/>
              <p:cNvCxnSpPr/>
              <p:nvPr/>
            </p:nvCxnSpPr>
            <p:spPr bwMode="auto">
              <a:xfrm flipH="1">
                <a:off x="1215270" y="2636912"/>
                <a:ext cx="908458" cy="1431776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77" name="Rectangle 76"/>
              <p:cNvSpPr/>
              <p:nvPr/>
            </p:nvSpPr>
            <p:spPr>
              <a:xfrm>
                <a:off x="1475656" y="3213556"/>
                <a:ext cx="468077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400" dirty="0" smtClean="0"/>
                  <a:t>area</a:t>
                </a:r>
                <a:endParaRPr lang="en-US" sz="1600" dirty="0"/>
              </a:p>
            </p:txBody>
          </p:sp>
          <p:cxnSp>
            <p:nvCxnSpPr>
              <p:cNvPr id="100" name="Straight Arrow Connector 99"/>
              <p:cNvCxnSpPr/>
              <p:nvPr/>
            </p:nvCxnSpPr>
            <p:spPr bwMode="auto">
              <a:xfrm>
                <a:off x="2940215" y="2606378"/>
                <a:ext cx="623673" cy="1616239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03" name="Rectangle 102"/>
              <p:cNvSpPr/>
              <p:nvPr/>
            </p:nvSpPr>
            <p:spPr>
              <a:xfrm>
                <a:off x="2915816" y="3069540"/>
                <a:ext cx="936104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400" dirty="0" smtClean="0"/>
                  <a:t>population</a:t>
                </a:r>
                <a:endParaRPr lang="en-US" sz="1600" dirty="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987824" y="4221668"/>
                <a:ext cx="936104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400" dirty="0" smtClean="0"/>
                  <a:t>1714142</a:t>
                </a:r>
                <a:endParaRPr lang="en-US" sz="1600" dirty="0"/>
              </a:p>
            </p:txBody>
          </p:sp>
        </p:grpSp>
      </p:grpSp>
      <p:grpSp>
        <p:nvGrpSpPr>
          <p:cNvPr id="6" name="Group 48"/>
          <p:cNvGrpSpPr/>
          <p:nvPr/>
        </p:nvGrpSpPr>
        <p:grpSpPr>
          <a:xfrm>
            <a:off x="4954864" y="2132856"/>
            <a:ext cx="3962679" cy="2375684"/>
            <a:chOff x="4954864" y="2564904"/>
            <a:chExt cx="3962679" cy="2375684"/>
          </a:xfrm>
        </p:grpSpPr>
        <p:grpSp>
          <p:nvGrpSpPr>
            <p:cNvPr id="7" name="Group 105"/>
            <p:cNvGrpSpPr/>
            <p:nvPr/>
          </p:nvGrpSpPr>
          <p:grpSpPr>
            <a:xfrm>
              <a:off x="4954864" y="2564904"/>
              <a:ext cx="3962679" cy="2375684"/>
              <a:chOff x="4954864" y="2708920"/>
              <a:chExt cx="3962679" cy="2375684"/>
            </a:xfrm>
          </p:grpSpPr>
          <p:cxnSp>
            <p:nvCxnSpPr>
              <p:cNvPr id="28" name="Straight Arrow Connector 27"/>
              <p:cNvCxnSpPr/>
              <p:nvPr/>
            </p:nvCxnSpPr>
            <p:spPr bwMode="auto">
              <a:xfrm>
                <a:off x="7236296" y="2708920"/>
                <a:ext cx="1080120" cy="10801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1" name="Straight Arrow Connector 30"/>
              <p:cNvCxnSpPr/>
              <p:nvPr/>
            </p:nvCxnSpPr>
            <p:spPr bwMode="auto">
              <a:xfrm>
                <a:off x="6804248" y="2750394"/>
                <a:ext cx="144016" cy="7920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4" name="Straight Arrow Connector 33"/>
              <p:cNvCxnSpPr>
                <a:stCxn id="35" idx="5"/>
              </p:cNvCxnSpPr>
              <p:nvPr/>
            </p:nvCxnSpPr>
            <p:spPr bwMode="auto">
              <a:xfrm rot="16200000" flipH="1">
                <a:off x="7421172" y="3901909"/>
                <a:ext cx="855360" cy="79111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5" name="Oval 16"/>
              <p:cNvSpPr>
                <a:spLocks noChangeArrowheads="1"/>
              </p:cNvSpPr>
              <p:nvPr/>
            </p:nvSpPr>
            <p:spPr bwMode="auto">
              <a:xfrm>
                <a:off x="6199909" y="3501008"/>
                <a:ext cx="1468435" cy="432048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>
                <a:prstTxWarp prst="textNoShape">
                  <a:avLst/>
                </a:prstTxWarp>
              </a:bodyPr>
              <a:lstStyle/>
              <a:p>
                <a:r>
                  <a:rPr lang="en-US" sz="1200" dirty="0" smtClean="0"/>
                  <a:t>eurostat:obs1</a:t>
                </a:r>
                <a:endParaRPr lang="en-US" sz="1200" dirty="0"/>
              </a:p>
            </p:txBody>
          </p:sp>
          <p:cxnSp>
            <p:nvCxnSpPr>
              <p:cNvPr id="44" name="Straight Arrow Connector 43"/>
              <p:cNvCxnSpPr>
                <a:stCxn id="35" idx="4"/>
              </p:cNvCxnSpPr>
              <p:nvPr/>
            </p:nvCxnSpPr>
            <p:spPr bwMode="auto">
              <a:xfrm rot="16200000" flipH="1">
                <a:off x="6545151" y="4322032"/>
                <a:ext cx="936104" cy="158152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3" name="Straight Arrow Connector 52"/>
              <p:cNvCxnSpPr>
                <a:stCxn id="35" idx="3"/>
              </p:cNvCxnSpPr>
              <p:nvPr/>
            </p:nvCxnSpPr>
            <p:spPr bwMode="auto">
              <a:xfrm rot="5400000">
                <a:off x="5569855" y="3952051"/>
                <a:ext cx="927368" cy="76283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7" name="Rectangle 66"/>
              <p:cNvSpPr/>
              <p:nvPr/>
            </p:nvSpPr>
            <p:spPr>
              <a:xfrm>
                <a:off x="6372200" y="2924944"/>
                <a:ext cx="1013098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 smtClean="0"/>
                  <a:t>observation</a:t>
                </a:r>
                <a:endParaRPr lang="en-US" sz="1600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7668344" y="3140968"/>
                <a:ext cx="407163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 smtClean="0"/>
                  <a:t>label</a:t>
                </a:r>
                <a:endParaRPr lang="en-US" sz="1600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8316416" y="3789040"/>
                <a:ext cx="601127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 smtClean="0"/>
                  <a:t>“Wien”</a:t>
                </a:r>
                <a:endParaRPr lang="en-US" sz="1600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316416" y="4725144"/>
                <a:ext cx="397545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 smtClean="0"/>
                  <a:t>2010</a:t>
                </a:r>
                <a:endParaRPr lang="en-US" sz="1600" dirty="0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8002200" y="4229472"/>
                <a:ext cx="6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endParaRPr lang="en-US" sz="1600" dirty="0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524328" y="4077072"/>
                <a:ext cx="368691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 smtClean="0"/>
                  <a:t>year</a:t>
                </a:r>
                <a:endParaRPr lang="en-US" sz="16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4954864" y="4869160"/>
                <a:ext cx="1429879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 smtClean="0"/>
                  <a:t>eurostat:TT1066I</a:t>
                </a:r>
                <a:endParaRPr lang="en-US" sz="1600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5625836" y="4149080"/>
                <a:ext cx="755015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 smtClean="0"/>
                  <a:t>indicator</a:t>
                </a:r>
                <a:endParaRPr lang="en-US" sz="1600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6779441" y="4221088"/>
                <a:ext cx="456855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 smtClean="0"/>
                  <a:t>value</a:t>
                </a:r>
                <a:endParaRPr lang="en-US" sz="1600" dirty="0"/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6948264" y="4725144"/>
              <a:ext cx="34785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 smtClean="0"/>
                <a:t>1.83</a:t>
              </a:r>
              <a:endParaRPr lang="en-US" sz="1600" dirty="0"/>
            </a:p>
          </p:txBody>
        </p:sp>
      </p:grpSp>
      <p:sp>
        <p:nvSpPr>
          <p:cNvPr id="61" name="Rectangle 7"/>
          <p:cNvSpPr txBox="1">
            <a:spLocks noChangeArrowheads="1"/>
          </p:cNvSpPr>
          <p:nvPr/>
        </p:nvSpPr>
        <p:spPr>
          <a:xfrm>
            <a:off x="730889" y="0"/>
            <a:ext cx="7344618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Example: Actually, we were cheating…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763688" y="4594219"/>
            <a:ext cx="7380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“Which city of Montpellier and Vienna has the higher population density?</a:t>
            </a:r>
            <a:r>
              <a:rPr lang="en-US" dirty="0" smtClean="0">
                <a:solidFill>
                  <a:prstClr val="black"/>
                </a:solidFill>
              </a:rPr>
              <a:t>”</a:t>
            </a:r>
          </a:p>
          <a:p>
            <a:endParaRPr lang="en-US" b="1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													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4088202" y="1095581"/>
            <a:ext cx="27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Data looks rather like this…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65745" y="4976091"/>
            <a:ext cx="7854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Can’t we still answer this  query? Just using the </a:t>
            </a:r>
            <a:r>
              <a:rPr lang="en-US" dirty="0" err="1" smtClean="0">
                <a:solidFill>
                  <a:prstClr val="black"/>
                </a:solidFill>
              </a:rPr>
              <a:t>Dbpedia</a:t>
            </a:r>
            <a:r>
              <a:rPr lang="en-US" dirty="0" smtClean="0">
                <a:solidFill>
                  <a:prstClr val="black"/>
                </a:solidFill>
              </a:rPr>
              <a:t> data?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We know:     </a:t>
            </a:r>
            <a:r>
              <a:rPr lang="en-US" b="1" dirty="0" err="1" smtClean="0">
                <a:solidFill>
                  <a:srgbClr val="008000"/>
                </a:solidFill>
              </a:rPr>
              <a:t>dbpedia:opulationDensity</a:t>
            </a:r>
            <a:r>
              <a:rPr lang="en-US" b="1" dirty="0" smtClean="0">
                <a:solidFill>
                  <a:srgbClr val="008000"/>
                </a:solidFill>
              </a:rPr>
              <a:t> = </a:t>
            </a:r>
            <a:r>
              <a:rPr lang="en-US" b="1" dirty="0" err="1" smtClean="0">
                <a:solidFill>
                  <a:srgbClr val="008000"/>
                </a:solidFill>
              </a:rPr>
              <a:t>dbpedia:population</a:t>
            </a:r>
            <a:r>
              <a:rPr lang="en-US" b="1" dirty="0" smtClean="0">
                <a:solidFill>
                  <a:srgbClr val="008000"/>
                </a:solidFill>
              </a:rPr>
              <a:t> / </a:t>
            </a:r>
            <a:r>
              <a:rPr lang="en-US" b="1" dirty="0" err="1" smtClean="0">
                <a:solidFill>
                  <a:srgbClr val="008000"/>
                </a:solidFill>
              </a:rPr>
              <a:t>dbpedia:area</a:t>
            </a:r>
            <a:endParaRPr lang="en-US" dirty="0"/>
          </a:p>
        </p:txBody>
      </p:sp>
      <p:sp>
        <p:nvSpPr>
          <p:cNvPr id="79" name="Rounded Rectangular Callout 78"/>
          <p:cNvSpPr/>
          <p:nvPr/>
        </p:nvSpPr>
        <p:spPr>
          <a:xfrm>
            <a:off x="126627" y="5732934"/>
            <a:ext cx="8550305" cy="1125066"/>
          </a:xfrm>
          <a:prstGeom prst="wedgeRoundRectCallout">
            <a:avLst>
              <a:gd name="adj1" fmla="val -2134"/>
              <a:gd name="adj2" fmla="val -68941"/>
              <a:gd name="adj3" fmla="val 16667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Another example is unit conversion from this morning:  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			</a:t>
            </a:r>
            <a:r>
              <a:rPr lang="en-US" dirty="0" err="1" smtClean="0">
                <a:solidFill>
                  <a:srgbClr val="008000"/>
                </a:solidFill>
              </a:rPr>
              <a:t>elephantWeight</a:t>
            </a:r>
            <a:r>
              <a:rPr lang="en-US" dirty="0" smtClean="0">
                <a:solidFill>
                  <a:srgbClr val="008000"/>
                </a:solidFill>
              </a:rPr>
              <a:t> = </a:t>
            </a:r>
            <a:r>
              <a:rPr lang="en-US" dirty="0" err="1" smtClean="0">
                <a:solidFill>
                  <a:srgbClr val="008000"/>
                </a:solidFill>
              </a:rPr>
              <a:t>elphantWeightImperial</a:t>
            </a:r>
            <a:r>
              <a:rPr lang="en-US" dirty="0" smtClean="0">
                <a:solidFill>
                  <a:srgbClr val="008000"/>
                </a:solidFill>
              </a:rPr>
              <a:t> * 2.204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or	</a:t>
            </a:r>
            <a:r>
              <a:rPr lang="en-US" dirty="0" smtClean="0">
                <a:solidFill>
                  <a:srgbClr val="008000"/>
                </a:solidFill>
              </a:rPr>
              <a:t>		</a:t>
            </a:r>
            <a:r>
              <a:rPr lang="en-US" dirty="0" err="1" smtClean="0">
                <a:solidFill>
                  <a:srgbClr val="008000"/>
                </a:solidFill>
              </a:rPr>
              <a:t>priceUSD</a:t>
            </a:r>
            <a:r>
              <a:rPr lang="en-US" dirty="0" smtClean="0">
                <a:solidFill>
                  <a:srgbClr val="008000"/>
                </a:solidFill>
              </a:rPr>
              <a:t> = </a:t>
            </a:r>
            <a:r>
              <a:rPr lang="en-US" dirty="0" err="1" smtClean="0">
                <a:solidFill>
                  <a:srgbClr val="008000"/>
                </a:solidFill>
              </a:rPr>
              <a:t>priceEUR</a:t>
            </a:r>
            <a:r>
              <a:rPr lang="en-US" dirty="0" smtClean="0">
                <a:solidFill>
                  <a:srgbClr val="008000"/>
                </a:solidFill>
              </a:rPr>
              <a:t> * 1.2850 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	We call these “</a:t>
            </a:r>
            <a:r>
              <a:rPr lang="en-US" b="1" dirty="0" err="1" smtClean="0">
                <a:solidFill>
                  <a:srgbClr val="008000"/>
                </a:solidFill>
              </a:rPr>
              <a:t>propery</a:t>
            </a:r>
            <a:r>
              <a:rPr lang="en-US" b="1" dirty="0" smtClean="0">
                <a:solidFill>
                  <a:srgbClr val="008000"/>
                </a:solidFill>
              </a:rPr>
              <a:t> equation</a:t>
            </a:r>
            <a:r>
              <a:rPr lang="en-US" dirty="0" smtClean="0">
                <a:solidFill>
                  <a:prstClr val="black"/>
                </a:solidFill>
              </a:rPr>
              <a:t>” … stay tuned for the main track [ESWC’13]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7316028" y="3356992"/>
            <a:ext cx="1579746" cy="126818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19481" y="252798"/>
            <a:ext cx="1091449" cy="365125"/>
          </a:xfrm>
        </p:spPr>
        <p:txBody>
          <a:bodyPr/>
          <a:lstStyle/>
          <a:p>
            <a:fld id="{26439136-F6C2-F248-9BA6-94172D654A31}" type="slidenum">
              <a:rPr lang="en-US" smtClean="0"/>
              <a:pPr/>
              <a:t>42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/>
      <p:bldP spid="79" grpId="0" animBg="1"/>
      <p:bldP spid="5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350"/>
            <a:ext cx="8229600" cy="1138783"/>
          </a:xfrm>
        </p:spPr>
        <p:txBody>
          <a:bodyPr/>
          <a:lstStyle/>
          <a:p>
            <a:r>
              <a:rPr lang="en-US" smtClean="0">
                <a:ea typeface="ヒラギノ角ゴ Pro W3" pitchFamily="-108" charset="-128"/>
                <a:cs typeface="ヒラギノ角ゴ Pro W3" pitchFamily="-108" charset="-128"/>
              </a:rPr>
              <a:t>Take-home messages: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865909"/>
            <a:ext cx="9340273" cy="667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defTabSz="914400" fontAlgn="base"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80000"/>
            </a:pPr>
            <a:r>
              <a:rPr lang="en-US" sz="2400" b="1" dirty="0" smtClean="0">
                <a:solidFill>
                  <a:prstClr val="black"/>
                </a:solidFill>
                <a:latin typeface="Lucida Sans"/>
                <a:cs typeface="Lucida Sans"/>
              </a:rPr>
              <a:t>Lots of interesting real-world Datasets out there as Linked Data!</a:t>
            </a:r>
          </a:p>
          <a:p>
            <a:pPr marL="742950" lvl="1" indent="-285750" defTabSz="914400" fontAlgn="base"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80000"/>
            </a:pPr>
            <a:r>
              <a:rPr lang="en-US" sz="2400" b="1" dirty="0" smtClean="0">
                <a:solidFill>
                  <a:prstClr val="black"/>
                </a:solidFill>
                <a:latin typeface="Lucida Sans"/>
                <a:cs typeface="Lucida Sans"/>
              </a:rPr>
              <a:t>		</a:t>
            </a:r>
            <a:r>
              <a:rPr lang="en-US" sz="1600" dirty="0" smtClean="0">
                <a:solidFill>
                  <a:prstClr val="black"/>
                </a:solidFill>
                <a:latin typeface="Lucida Sans"/>
                <a:cs typeface="Lucida Sans"/>
              </a:rPr>
              <a:t>- can benefit from OWL and Reasoning </a:t>
            </a:r>
          </a:p>
          <a:p>
            <a:pPr marL="742950" lvl="1" indent="-285750" defTabSz="914400" fontAlgn="base"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80000"/>
            </a:pPr>
            <a:r>
              <a:rPr lang="en-US" sz="1600" dirty="0" smtClean="0">
                <a:solidFill>
                  <a:prstClr val="black"/>
                </a:solidFill>
                <a:latin typeface="Lucida Sans"/>
                <a:cs typeface="Lucida Sans"/>
              </a:rPr>
              <a:t>		- (even more Open Data in other formats, BTW)</a:t>
            </a:r>
            <a:endParaRPr lang="en-US" sz="2400" b="1" dirty="0" smtClean="0">
              <a:solidFill>
                <a:prstClr val="black"/>
              </a:solidFill>
              <a:latin typeface="Lucida Sans"/>
              <a:cs typeface="Lucida Sans"/>
            </a:endParaRPr>
          </a:p>
          <a:p>
            <a:pPr marL="742950" lvl="1" indent="-285750" defTabSz="914400" fontAlgn="base"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80000"/>
            </a:pPr>
            <a:r>
              <a:rPr lang="en-US" sz="2400" b="1" dirty="0" smtClean="0">
                <a:solidFill>
                  <a:prstClr val="black"/>
                </a:solidFill>
                <a:latin typeface="Lucida Sans"/>
                <a:cs typeface="Lucida Sans"/>
              </a:rPr>
              <a:t>Structured Query </a:t>
            </a:r>
            <a:r>
              <a:rPr lang="en-US" sz="2400" b="1" dirty="0" err="1" smtClean="0">
                <a:solidFill>
                  <a:prstClr val="black"/>
                </a:solidFill>
                <a:latin typeface="Lucida Sans"/>
                <a:cs typeface="Lucida Sans"/>
              </a:rPr>
              <a:t>anwsering</a:t>
            </a:r>
            <a:r>
              <a:rPr lang="en-US" sz="2400" b="1" dirty="0" smtClean="0">
                <a:solidFill>
                  <a:prstClr val="black"/>
                </a:solidFill>
                <a:latin typeface="Lucida Sans"/>
                <a:cs typeface="Lucida Sans"/>
              </a:rPr>
              <a:t> over Linked Data needs:</a:t>
            </a:r>
            <a:endParaRPr lang="en-US" sz="2400" b="1" kern="0" dirty="0" smtClean="0">
              <a:solidFill>
                <a:srgbClr val="0000FF"/>
              </a:solidFill>
              <a:ea typeface="ＭＳ Ｐゴシック" pitchFamily="-107" charset="-128"/>
            </a:endParaRPr>
          </a:p>
          <a:p>
            <a:pPr marL="1200150" lvl="2" indent="-285750" defTabSz="914400" fontAlgn="base"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Lucida Grande"/>
              <a:buChar char="-"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-107" charset="-128"/>
              </a:rPr>
              <a:t>Robust &amp; Scalable Reasoning </a:t>
            </a:r>
            <a:r>
              <a:rPr lang="en-US" kern="0" dirty="0" smtClean="0">
                <a:ea typeface="ＭＳ Ｐゴシック" pitchFamily="-107" charset="-128"/>
              </a:rPr>
              <a:t>(</a:t>
            </a:r>
            <a:r>
              <a:rPr lang="en-US" kern="0" dirty="0" err="1" smtClean="0">
                <a:ea typeface="ＭＳ Ｐゴシック" pitchFamily="-107" charset="-128"/>
              </a:rPr>
              <a:t>à</a:t>
            </a:r>
            <a:r>
              <a:rPr lang="en-US" kern="0" dirty="0" smtClean="0">
                <a:ea typeface="ＭＳ Ｐゴシック" pitchFamily="-107" charset="-128"/>
              </a:rPr>
              <a:t> la SAOR)</a:t>
            </a:r>
          </a:p>
          <a:p>
            <a:pPr marL="1200150" lvl="2" indent="-285750" defTabSz="914400" fontAlgn="base"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Lucida Grande"/>
              <a:buChar char="-"/>
            </a:pPr>
            <a:r>
              <a:rPr lang="en-US" sz="2000" kern="0" dirty="0" smtClean="0">
                <a:ea typeface="ＭＳ Ｐゴシック" pitchFamily="-107" charset="-128"/>
              </a:rPr>
              <a:t>Both </a:t>
            </a:r>
            <a:r>
              <a:rPr lang="en-US" sz="2000" b="1" kern="0" dirty="0" err="1" smtClean="0">
                <a:solidFill>
                  <a:srgbClr val="0000FF"/>
                </a:solidFill>
                <a:ea typeface="ＭＳ Ｐゴシック" pitchFamily="-107" charset="-128"/>
              </a:rPr>
              <a:t>centralised</a:t>
            </a:r>
            <a:r>
              <a:rPr lang="en-US" sz="2000" b="1" kern="0" dirty="0" smtClean="0">
                <a:solidFill>
                  <a:srgbClr val="0000FF"/>
                </a:solidFill>
                <a:ea typeface="ＭＳ Ｐゴシック" pitchFamily="-107" charset="-128"/>
              </a:rPr>
              <a:t> &amp; </a:t>
            </a:r>
            <a:r>
              <a:rPr lang="en-US" sz="2000" b="1" kern="0" dirty="0" err="1" smtClean="0">
                <a:solidFill>
                  <a:srgbClr val="0000FF"/>
                </a:solidFill>
                <a:ea typeface="ＭＳ Ｐゴシック" pitchFamily="-107" charset="-128"/>
              </a:rPr>
              <a:t>decentralised</a:t>
            </a:r>
            <a:r>
              <a:rPr lang="en-US" sz="2000" b="1" kern="0" dirty="0" smtClean="0">
                <a:solidFill>
                  <a:srgbClr val="0000FF"/>
                </a:solidFill>
                <a:ea typeface="ＭＳ Ｐゴシック" pitchFamily="-107" charset="-128"/>
              </a:rPr>
              <a:t> </a:t>
            </a:r>
            <a:r>
              <a:rPr lang="en-US" sz="2000" kern="0" dirty="0" smtClean="0">
                <a:ea typeface="ＭＳ Ｐゴシック" pitchFamily="-107" charset="-128"/>
              </a:rPr>
              <a:t>approaches</a:t>
            </a:r>
          </a:p>
          <a:p>
            <a:pPr marL="1200150" lvl="2" indent="-285750" defTabSz="914400" fontAlgn="base"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Lucida Grande"/>
              <a:buChar char="-"/>
            </a:pPr>
            <a:r>
              <a:rPr lang="en-US" sz="2000" kern="0" dirty="0" smtClean="0">
                <a:ea typeface="ＭＳ Ｐゴシック" pitchFamily="-107" charset="-128"/>
              </a:rPr>
              <a:t>Maybe more than OWL (e.g. something like property equations)?</a:t>
            </a:r>
          </a:p>
          <a:p>
            <a:pPr marL="1200150" lvl="2" indent="-285750" defTabSz="914400" fontAlgn="base"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Lucida Grande"/>
              <a:buChar char="-"/>
            </a:pPr>
            <a:endParaRPr lang="en-US" sz="2400" kern="0" dirty="0" smtClean="0">
              <a:ea typeface="ＭＳ Ｐゴシック" pitchFamily="-107" charset="-128"/>
            </a:endParaRPr>
          </a:p>
          <a:p>
            <a:pPr marL="1200150" lvl="2" indent="-285750" defTabSz="914400" fontAlgn="base"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Lucida Grande"/>
              <a:buChar char="-"/>
            </a:pPr>
            <a:endParaRPr lang="en-US" sz="2400" kern="0" dirty="0" smtClean="0">
              <a:ea typeface="ＭＳ Ｐゴシック" pitchFamily="-107" charset="-128"/>
            </a:endParaRPr>
          </a:p>
          <a:p>
            <a:pPr marL="742950" lvl="1" indent="-285750" defTabSz="914400" fontAlgn="base">
              <a:spcBef>
                <a:spcPct val="30000"/>
              </a:spcBef>
              <a:spcAft>
                <a:spcPct val="0"/>
              </a:spcAft>
              <a:buSzPct val="80000"/>
            </a:pPr>
            <a:r>
              <a:rPr lang="en-US" sz="2400" kern="0" dirty="0" smtClean="0">
                <a:ea typeface="ＭＳ Ｐゴシック" pitchFamily="-107" charset="-128"/>
              </a:rPr>
              <a:t>	</a:t>
            </a:r>
            <a:endParaRPr lang="en-US" sz="2400" kern="0" dirty="0" smtClean="0">
              <a:ea typeface="ＭＳ Ｐゴシック" pitchFamily="-107" charset="-128"/>
              <a:sym typeface="Wingdings"/>
            </a:endParaRPr>
          </a:p>
          <a:p>
            <a:pPr marL="742950" lvl="1" indent="-285750" defTabSz="914400" fontAlgn="base"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80000"/>
            </a:pPr>
            <a:endParaRPr lang="en-US" sz="2400" kern="0" dirty="0" smtClean="0">
              <a:ea typeface="ＭＳ Ｐゴシック" pitchFamily="-107" charset="-128"/>
              <a:sym typeface="Wingdings"/>
            </a:endParaRPr>
          </a:p>
          <a:p>
            <a:pPr marL="742950" lvl="1" indent="-285750" defTabSz="914400" fontAlgn="base"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80000"/>
            </a:pPr>
            <a:endParaRPr lang="en-US" sz="2400" kern="0" dirty="0" smtClean="0">
              <a:ea typeface="ＭＳ Ｐゴシック" pitchFamily="-107" charset="-128"/>
            </a:endParaRPr>
          </a:p>
          <a:p>
            <a:pPr marL="742950" lvl="1" indent="-285750" defTabSz="914400" fontAlgn="base"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-107" charset="2"/>
              <a:buChar char="¨"/>
            </a:pPr>
            <a:endParaRPr lang="en-US" sz="2400" b="1" kern="0" dirty="0" smtClean="0">
              <a:solidFill>
                <a:srgbClr val="0000FF"/>
              </a:solidFill>
              <a:ea typeface="ＭＳ Ｐゴシック" pitchFamily="-107" charset="-128"/>
            </a:endParaRPr>
          </a:p>
          <a:p>
            <a:pPr marL="742950" lvl="1" indent="-285750" defTabSz="914400" fontAlgn="base"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-107" charset="2"/>
              <a:buChar char="¨"/>
            </a:pPr>
            <a:endParaRPr lang="en-US" kern="0" dirty="0" smtClean="0">
              <a:solidFill>
                <a:srgbClr val="000000"/>
              </a:solidFill>
              <a:ea typeface="ＭＳ Ｐゴシック" pitchFamily="-107" charset="-128"/>
            </a:endParaRPr>
          </a:p>
        </p:txBody>
      </p:sp>
      <p:pic>
        <p:nvPicPr>
          <p:cNvPr id="6" name="Picture 5" descr="Screen Shot 2013-05-26 at 22.26.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272" y="5333528"/>
            <a:ext cx="2851727" cy="827560"/>
          </a:xfrm>
          <a:prstGeom prst="rect">
            <a:avLst/>
          </a:prstGeom>
        </p:spPr>
      </p:pic>
      <p:pic>
        <p:nvPicPr>
          <p:cNvPr id="10" name="Picture 9" descr="Screen Shot 2013-05-27 at 16.07.11.png"/>
          <p:cNvPicPr>
            <a:picLocks noChangeAspect="1"/>
          </p:cNvPicPr>
          <p:nvPr/>
        </p:nvPicPr>
        <p:blipFill>
          <a:blip r:embed="rId4"/>
          <a:srcRect b="1350"/>
          <a:stretch>
            <a:fillRect/>
          </a:stretch>
        </p:blipFill>
        <p:spPr>
          <a:xfrm>
            <a:off x="3879273" y="4596535"/>
            <a:ext cx="2412999" cy="1644382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19481" y="252798"/>
            <a:ext cx="1091449" cy="365125"/>
          </a:xfrm>
        </p:spPr>
        <p:txBody>
          <a:bodyPr/>
          <a:lstStyle/>
          <a:p>
            <a:fld id="{26439136-F6C2-F248-9BA6-94172D654A31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8173"/>
            <a:ext cx="9144000" cy="6088282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IE" sz="1400" dirty="0" smtClean="0">
                <a:solidFill>
                  <a:prstClr val="black"/>
                </a:solidFill>
              </a:rPr>
              <a:t>[RR’12] </a:t>
            </a:r>
            <a:r>
              <a:rPr lang="en-US" sz="1400" dirty="0" err="1" smtClean="0">
                <a:solidFill>
                  <a:prstClr val="black"/>
                </a:solidFill>
              </a:rPr>
              <a:t>Jürgen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Umbrich</a:t>
            </a:r>
            <a:r>
              <a:rPr lang="en-US" sz="1400" dirty="0" smtClean="0">
                <a:solidFill>
                  <a:prstClr val="black"/>
                </a:solidFill>
              </a:rPr>
              <a:t>, Aidan Hogan, Axel Polleres, Stefan Decker: Improving the Recall of Live Linked Data Querying through Reasoning. </a:t>
            </a:r>
            <a:r>
              <a:rPr lang="en-US" sz="1400" i="1" dirty="0" smtClean="0">
                <a:solidFill>
                  <a:prstClr val="black"/>
                </a:solidFill>
              </a:rPr>
              <a:t>In 6th International Conference on </a:t>
            </a:r>
            <a:r>
              <a:rPr lang="en-US" sz="1400" i="1" dirty="0" err="1" smtClean="0">
                <a:solidFill>
                  <a:prstClr val="black"/>
                </a:solidFill>
              </a:rPr>
              <a:t>WebReasoning</a:t>
            </a:r>
            <a:r>
              <a:rPr lang="en-US" sz="1400" i="1" dirty="0" smtClean="0">
                <a:solidFill>
                  <a:prstClr val="black"/>
                </a:solidFill>
              </a:rPr>
              <a:t> and Rule Systems</a:t>
            </a:r>
            <a:r>
              <a:rPr lang="en-US" sz="1400" dirty="0" smtClean="0">
                <a:solidFill>
                  <a:prstClr val="black"/>
                </a:solidFill>
              </a:rPr>
              <a:t> (RR2012)</a:t>
            </a:r>
          </a:p>
          <a:p>
            <a:pPr>
              <a:buNone/>
            </a:pPr>
            <a:endParaRPr lang="en-IE" sz="1050" dirty="0" smtClean="0">
              <a:solidFill>
                <a:prstClr val="black"/>
              </a:solidFill>
            </a:endParaRPr>
          </a:p>
          <a:p>
            <a:pPr>
              <a:buNone/>
            </a:pPr>
            <a:r>
              <a:rPr lang="en-IE" sz="1400" dirty="0" smtClean="0">
                <a:solidFill>
                  <a:prstClr val="black"/>
                </a:solidFill>
              </a:rPr>
              <a:t>[LDOW’12] </a:t>
            </a:r>
            <a:r>
              <a:rPr lang="en-US" sz="1400" dirty="0" err="1" smtClean="0">
                <a:solidFill>
                  <a:prstClr val="black"/>
                </a:solidFill>
              </a:rPr>
              <a:t>Birte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Glimm</a:t>
            </a:r>
            <a:r>
              <a:rPr lang="en-US" sz="1400" dirty="0" smtClean="0">
                <a:solidFill>
                  <a:prstClr val="black"/>
                </a:solidFill>
              </a:rPr>
              <a:t>, Aidan Hogan, Markus </a:t>
            </a:r>
            <a:r>
              <a:rPr lang="en-US" sz="1400" dirty="0" err="1" smtClean="0">
                <a:solidFill>
                  <a:prstClr val="black"/>
                </a:solidFill>
              </a:rPr>
              <a:t>Krötzsch</a:t>
            </a:r>
            <a:r>
              <a:rPr lang="en-US" sz="1400" dirty="0" smtClean="0">
                <a:solidFill>
                  <a:prstClr val="black"/>
                </a:solidFill>
              </a:rPr>
              <a:t>, Axel Polleres: OWL: Yet to arrive on the Web of Data? </a:t>
            </a:r>
            <a:r>
              <a:rPr lang="en-US" sz="1400" i="1" dirty="0" smtClean="0">
                <a:solidFill>
                  <a:prstClr val="black"/>
                </a:solidFill>
              </a:rPr>
              <a:t>In Linked Data on the Web </a:t>
            </a:r>
            <a:r>
              <a:rPr lang="en-US" sz="1400" dirty="0" smtClean="0">
                <a:solidFill>
                  <a:prstClr val="black"/>
                </a:solidFill>
              </a:rPr>
              <a:t>(LDOW2012) </a:t>
            </a:r>
            <a:endParaRPr lang="en-US" sz="14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IE" sz="1000" dirty="0" smtClean="0">
              <a:solidFill>
                <a:prstClr val="black"/>
              </a:solidFill>
            </a:endParaRPr>
          </a:p>
          <a:p>
            <a:pPr>
              <a:buNone/>
            </a:pPr>
            <a:r>
              <a:rPr lang="en-US" sz="1400" dirty="0" smtClean="0"/>
              <a:t>[JWS’11] Aidan Hogan, Andreas Harth, </a:t>
            </a:r>
            <a:r>
              <a:rPr lang="en-US" sz="1400" dirty="0" err="1" smtClean="0"/>
              <a:t>Jürgen</a:t>
            </a:r>
            <a:r>
              <a:rPr lang="en-US" sz="1400" dirty="0" smtClean="0"/>
              <a:t> </a:t>
            </a:r>
            <a:r>
              <a:rPr lang="en-US" sz="1400" dirty="0" err="1" smtClean="0"/>
              <a:t>Umbrich</a:t>
            </a:r>
            <a:r>
              <a:rPr lang="en-US" sz="1400" dirty="0" smtClean="0"/>
              <a:t>, Sheila </a:t>
            </a:r>
            <a:r>
              <a:rPr lang="en-US" sz="1400" dirty="0" err="1" smtClean="0"/>
              <a:t>Kinsella</a:t>
            </a:r>
            <a:r>
              <a:rPr lang="en-US" sz="1400" dirty="0" smtClean="0"/>
              <a:t>, Axel Polleres, Stefan Decker: Searching and browsing Linked Data with SWSE: The Semantic Web Search Engine. </a:t>
            </a:r>
            <a:r>
              <a:rPr lang="en-US" sz="1400" i="1" dirty="0" smtClean="0"/>
              <a:t>JWS</a:t>
            </a:r>
            <a:r>
              <a:rPr lang="en-US" sz="1400" dirty="0" smtClean="0"/>
              <a:t>. 9(4): 365-401 (2011)</a:t>
            </a:r>
          </a:p>
          <a:p>
            <a:pPr>
              <a:buNone/>
            </a:pPr>
            <a:endParaRPr lang="en-US" sz="105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[LDOW’10] A</a:t>
            </a:r>
            <a:r>
              <a:rPr lang="en-US" sz="1400" dirty="0" smtClean="0"/>
              <a:t>idan Hogan, Andreas Harth, Alexandre Passant, Stefan Decker, Axel Polleres: Weaving the Pedantic Web. LDOW 2010</a:t>
            </a:r>
            <a:r>
              <a:rPr lang="en-US" sz="1400" dirty="0" smtClean="0">
                <a:solidFill>
                  <a:srgbClr val="0000FF"/>
                </a:solidFill>
              </a:rPr>
              <a:t>.</a:t>
            </a:r>
          </a:p>
          <a:p>
            <a:pPr>
              <a:buNone/>
            </a:pPr>
            <a:endParaRPr lang="en-US" sz="10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1400" dirty="0" smtClean="0"/>
              <a:t>[JWS’12a] Aidan Hogan, Jürgen Umbrich, Andreas Harth, Richard Cyganiak, Axel Polleres, Stefan Decker: An empirical survey of Linked Data conformance. J. Web Sem. 14: 14-44 (2012)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1400" dirty="0" smtClean="0"/>
              <a:t>[ESWC’13] Stefan </a:t>
            </a:r>
            <a:r>
              <a:rPr lang="en-US" sz="1400" dirty="0" err="1" smtClean="0"/>
              <a:t>Bischof</a:t>
            </a:r>
            <a:r>
              <a:rPr lang="en-US" sz="1400" dirty="0" smtClean="0"/>
              <a:t>, Axel Polleres: RDFS with Attribute Equations via SPARQL Rewriting. ESWC 2013: 335-350</a:t>
            </a:r>
          </a:p>
          <a:p>
            <a:pPr>
              <a:buNone/>
            </a:pPr>
            <a:endParaRPr lang="en-US" sz="1050" dirty="0" smtClean="0"/>
          </a:p>
          <a:p>
            <a:pPr>
              <a:buNone/>
            </a:pPr>
            <a:r>
              <a:rPr lang="en-US" sz="1400" dirty="0" smtClean="0"/>
              <a:t>[RR’11] </a:t>
            </a:r>
            <a:r>
              <a:rPr lang="en-US" sz="1400" dirty="0" err="1" smtClean="0"/>
              <a:t>Renaud</a:t>
            </a:r>
            <a:r>
              <a:rPr lang="en-US" sz="1400" dirty="0" smtClean="0"/>
              <a:t> </a:t>
            </a:r>
            <a:r>
              <a:rPr lang="en-US" sz="1400" dirty="0" err="1" smtClean="0"/>
              <a:t>Delbru</a:t>
            </a:r>
            <a:r>
              <a:rPr lang="en-US" sz="1400" dirty="0" smtClean="0"/>
              <a:t>, Giovanni </a:t>
            </a:r>
            <a:r>
              <a:rPr lang="en-US" sz="1400" dirty="0" err="1" smtClean="0"/>
              <a:t>Tummarello</a:t>
            </a:r>
            <a:r>
              <a:rPr lang="en-US" sz="1400" dirty="0" smtClean="0"/>
              <a:t>, Axel Polleres: Context-Dependent OWL Reasoning in </a:t>
            </a:r>
            <a:r>
              <a:rPr lang="en-US" sz="1400" dirty="0" err="1" smtClean="0"/>
              <a:t>Sindice</a:t>
            </a:r>
            <a:r>
              <a:rPr lang="en-US" sz="1400" dirty="0" smtClean="0"/>
              <a:t> - Experiences and Lessons Learnt. RR 2011: 46-60</a:t>
            </a:r>
          </a:p>
          <a:p>
            <a:pPr>
              <a:buNone/>
            </a:pPr>
            <a:endParaRPr lang="en-US" sz="700" dirty="0" smtClean="0"/>
          </a:p>
          <a:p>
            <a:pPr>
              <a:buNone/>
            </a:pPr>
            <a:r>
              <a:rPr lang="en-US" sz="1400" dirty="0" smtClean="0"/>
              <a:t>[ISWC’10] Aidan Hogan, Jeff Z. Pan, Axel Polleres, Stefan Decker: SAOR: Template Rule </a:t>
            </a:r>
            <a:r>
              <a:rPr lang="en-US" sz="1400" dirty="0" err="1" smtClean="0"/>
              <a:t>Optimisations</a:t>
            </a:r>
            <a:r>
              <a:rPr lang="en-US" sz="1400" dirty="0" smtClean="0"/>
              <a:t> for Distributed Reasoning over 1 Billion Linked Data Triples. ISWC (1) 2010: 337-353</a:t>
            </a:r>
          </a:p>
          <a:p>
            <a:pPr>
              <a:buNone/>
            </a:pPr>
            <a:endParaRPr lang="en-US" sz="500" dirty="0" smtClean="0"/>
          </a:p>
          <a:p>
            <a:pPr>
              <a:buNone/>
            </a:pPr>
            <a:r>
              <a:rPr lang="en-US" sz="1400" dirty="0" smtClean="0"/>
              <a:t>[RR’09] Aidan Hogan, Stefan Decker: On the Ostensibly Silent 'W' in OWL 2 RL. RR 2009: 118-134</a:t>
            </a:r>
          </a:p>
          <a:p>
            <a:pPr>
              <a:buNone/>
            </a:pPr>
            <a:endParaRPr lang="en-US" sz="700" dirty="0" smtClean="0"/>
          </a:p>
          <a:p>
            <a:pPr>
              <a:buNone/>
            </a:pPr>
            <a:r>
              <a:rPr lang="en-US" sz="1400" dirty="0" smtClean="0"/>
              <a:t>[IJSWIS’09] Aidan Hogan, Andreas Harth, Axel Polleres: Scalable Authoritative OWL Reasoning for the Web. </a:t>
            </a:r>
            <a:r>
              <a:rPr lang="en-US" sz="1400" i="1" dirty="0" smtClean="0"/>
              <a:t>Int. Journal On Semantic Web &amp; Information  Systems</a:t>
            </a:r>
            <a:r>
              <a:rPr lang="en-US" sz="1400" dirty="0" smtClean="0"/>
              <a:t> 5(2): 49-90 (2009)</a:t>
            </a:r>
            <a:endParaRPr lang="en-US" sz="14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…(more on </a:t>
            </a:r>
            <a:r>
              <a:rPr lang="en-US" sz="1400" dirty="0" smtClean="0">
                <a:solidFill>
                  <a:srgbClr val="0000FF"/>
                </a:solidFill>
                <a:hlinkClick r:id="rId3"/>
              </a:rPr>
              <a:t>www.polleres.net/publications.html</a:t>
            </a:r>
            <a:r>
              <a:rPr lang="en-US" sz="1400" dirty="0" smtClean="0">
                <a:solidFill>
                  <a:srgbClr val="0000FF"/>
                </a:solidFill>
              </a:rPr>
              <a:t> )</a:t>
            </a:r>
          </a:p>
          <a:p>
            <a:pPr>
              <a:buNone/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136-F6C2-F248-9BA6-94172D654A31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Backup-slides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136-F6C2-F248-9BA6-94172D654A31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715" y="-124228"/>
            <a:ext cx="8229600" cy="991049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Open Data </a:t>
            </a:r>
            <a:br>
              <a:rPr lang="en-US" sz="3600" dirty="0" smtClean="0"/>
            </a:br>
            <a:r>
              <a:rPr lang="en-US" sz="3600" dirty="0" smtClean="0"/>
              <a:t>Trends &amp; Future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06639"/>
            <a:ext cx="9144000" cy="1681161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Open Data: Typically very  liberal licenses (variants of CC)</a:t>
            </a:r>
          </a:p>
          <a:p>
            <a:r>
              <a:rPr lang="en-US" sz="2000" dirty="0" smtClean="0"/>
              <a:t>Many formats, varying quality, harmonization starting</a:t>
            </a:r>
          </a:p>
          <a:p>
            <a:r>
              <a:rPr lang="en-US" sz="2000" dirty="0" smtClean="0"/>
              <a:t>Mostly by online communities or public bodies (cities, communities, governments, UN,…)</a:t>
            </a:r>
          </a:p>
          <a:p>
            <a:pPr lvl="1"/>
            <a:r>
              <a:rPr lang="en-US" sz="1600" dirty="0" smtClean="0"/>
              <a:t>Currently focused  mostly in </a:t>
            </a:r>
            <a:r>
              <a:rPr lang="en-US" sz="1600" dirty="0" err="1" smtClean="0"/>
              <a:t>SMEs</a:t>
            </a:r>
            <a:r>
              <a:rPr lang="en-US" sz="1600" dirty="0" smtClean="0"/>
              <a:t> to take  advantage of that data</a:t>
            </a:r>
          </a:p>
          <a:p>
            <a:r>
              <a:rPr lang="en-US" sz="2000" dirty="0" smtClean="0"/>
              <a:t>vs. Publicly available data: e.g. NYT is public but not free/not license free</a:t>
            </a:r>
          </a:p>
          <a:p>
            <a:r>
              <a:rPr lang="en-US" sz="2000" dirty="0" smtClean="0"/>
              <a:t>vs. Enterprise (Linked) Data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136-F6C2-F248-9BA6-94172D654A31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2550"/>
            <a:ext cx="2926196" cy="2060576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4191" y="1352550"/>
            <a:ext cx="2418220" cy="20605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6558" y="1495570"/>
            <a:ext cx="2653352" cy="20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0434" y="3150082"/>
            <a:ext cx="3103566" cy="19991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" name="Picture 5" descr="031910_2100_inspirepart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6736" y="3326886"/>
            <a:ext cx="7620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91790" y="3540121"/>
            <a:ext cx="891444" cy="5241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 cstate="print"/>
          <a:srcRect b="27278"/>
          <a:stretch>
            <a:fillRect/>
          </a:stretch>
        </p:blipFill>
        <p:spPr bwMode="auto">
          <a:xfrm>
            <a:off x="2411760" y="913000"/>
            <a:ext cx="1440160" cy="4280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7895" y="913001"/>
            <a:ext cx="1210842" cy="44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37894" y="3988395"/>
            <a:ext cx="26998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200" b="1" dirty="0">
                <a:cs typeface="Arial" charset="0"/>
              </a:rPr>
              <a:t>DIRECTIVE 2007/2/EC INSPIRE</a:t>
            </a:r>
          </a:p>
        </p:txBody>
      </p:sp>
      <p:pic>
        <p:nvPicPr>
          <p:cNvPr id="18" name="Picture 17" descr="Screen Shot 2013-01-26 at 22.27.5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8736" y="3396917"/>
            <a:ext cx="2633518" cy="684031"/>
          </a:xfrm>
          <a:prstGeom prst="rect">
            <a:avLst/>
          </a:prstGeom>
        </p:spPr>
      </p:pic>
      <p:pic>
        <p:nvPicPr>
          <p:cNvPr id="19" name="Picture 18" descr="Screen Shot 2013-01-26 at 22.29.49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13311" y="1341005"/>
            <a:ext cx="3130689" cy="1747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740650" cy="836613"/>
          </a:xfrm>
        </p:spPr>
        <p:txBody>
          <a:bodyPr lIns="90000" tIns="46800" rIns="90000" bIns="46800">
            <a:normAutofit fontScale="90000"/>
          </a:bodyPr>
          <a:lstStyle/>
          <a:p>
            <a:r>
              <a:rPr lang="en-IE" sz="2800" b="0" dirty="0"/>
              <a:t>Linked </a:t>
            </a:r>
            <a:r>
              <a:rPr lang="en-IE" sz="2800" b="0" dirty="0" smtClean="0"/>
              <a:t>Data Ontologies =    </a:t>
            </a:r>
            <a:r>
              <a:rPr lang="en-IE" sz="2800" b="0" dirty="0"/>
              <a:t>	</a:t>
            </a:r>
            <a:br>
              <a:rPr lang="en-IE" sz="2800" b="0" dirty="0"/>
            </a:br>
            <a:r>
              <a:rPr lang="en-IE" sz="2800" b="0" dirty="0"/>
              <a:t>  	</a:t>
            </a:r>
            <a:r>
              <a:rPr lang="en-IE" sz="2800" b="0" dirty="0" smtClean="0"/>
              <a:t>	</a:t>
            </a:r>
            <a:r>
              <a:rPr lang="en-IE" sz="2800" dirty="0" smtClean="0"/>
              <a:t>RDF Vocabularies (OWL, RDFS)</a:t>
            </a:r>
            <a:endParaRPr lang="en-US" sz="2800" dirty="0"/>
          </a:p>
        </p:txBody>
      </p:sp>
      <p:pic>
        <p:nvPicPr>
          <p:cNvPr id="278544" name="Picture 16" descr="http://blog.dbtune.org/public/.081005_lod_constellation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1422" y="1695616"/>
            <a:ext cx="4151891" cy="379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8"/>
          <p:cNvGrpSpPr/>
          <p:nvPr/>
        </p:nvGrpSpPr>
        <p:grpSpPr>
          <a:xfrm>
            <a:off x="214313" y="1103313"/>
            <a:ext cx="9885283" cy="5140324"/>
            <a:chOff x="214313" y="1103313"/>
            <a:chExt cx="9885283" cy="5140324"/>
          </a:xfrm>
        </p:grpSpPr>
        <p:pic>
          <p:nvPicPr>
            <p:cNvPr id="65540" name="Picture 6" descr="GoodRelations - The Web Ontology for E-Commerce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00813" y="3518440"/>
              <a:ext cx="2033587" cy="553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41" name="Picture 10" descr="DOAP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57225" y="2609850"/>
              <a:ext cx="1400175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6643702" y="4572008"/>
              <a:ext cx="203934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54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Lucida Sans" pitchFamily="34" charset="0"/>
                </a:rPr>
                <a:t>SKOS</a:t>
              </a:r>
            </a:p>
          </p:txBody>
        </p:sp>
        <p:pic>
          <p:nvPicPr>
            <p:cNvPr id="65543" name="Picture 14" descr="http://wiki.musicontology.com/images/8/83/Mo-logo-big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8299" y="4572008"/>
              <a:ext cx="1689101" cy="671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45" name="Picture 20" descr="http://upload.wikimedia.org/wikipedia/commons/thumb/7/73/DBpediaLogo.svg/263px-DBpediaLogo.svg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87338" y="3300412"/>
              <a:ext cx="1693862" cy="1042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46" name="Picture 22" descr="http://t0.gstatic.com/images?q=tbn:4bf8KXmuST8sDM::&amp;t=1&amp;usg=__7pKMktIlsUjskDngvVZnffYWfq8=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14313" y="1103313"/>
              <a:ext cx="1474788" cy="1432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47" name="Picture 24" descr="Graphic for the DC-2010 International Conference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/>
            <a:srcRect l="630" r="85669" b="32230"/>
            <a:stretch>
              <a:fillRect/>
            </a:stretch>
          </p:blipFill>
          <p:spPr bwMode="auto">
            <a:xfrm>
              <a:off x="7901721" y="2298700"/>
              <a:ext cx="632679" cy="67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Content Placeholder 2"/>
            <p:cNvSpPr>
              <a:spLocks/>
            </p:cNvSpPr>
            <p:nvPr/>
          </p:nvSpPr>
          <p:spPr bwMode="auto">
            <a:xfrm>
              <a:off x="7165975" y="5157788"/>
              <a:ext cx="935038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marL="457200" indent="-45720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charset="2"/>
                <a:buNone/>
              </a:pPr>
              <a:r>
                <a:rPr lang="en-IE" sz="4800" b="1">
                  <a:solidFill>
                    <a:schemeClr val="tx1"/>
                  </a:solidFill>
                  <a:latin typeface="Arial Narrow" charset="0"/>
                </a:rPr>
                <a:t>…</a:t>
              </a:r>
            </a:p>
          </p:txBody>
        </p:sp>
        <p:sp>
          <p:nvSpPr>
            <p:cNvPr id="65552" name="Rectangle 7"/>
            <p:cNvSpPr>
              <a:spLocks noChangeArrowheads="1"/>
            </p:cNvSpPr>
            <p:nvPr/>
          </p:nvSpPr>
          <p:spPr bwMode="auto">
            <a:xfrm>
              <a:off x="3663871" y="5999162"/>
              <a:ext cx="64357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charset="2"/>
                <a:buNone/>
              </a:pPr>
              <a:r>
                <a:rPr lang="en-US" sz="1000" b="1" dirty="0">
                  <a:solidFill>
                    <a:srgbClr val="008000"/>
                  </a:solidFill>
                </a:rPr>
                <a:t>Image from </a:t>
              </a:r>
              <a:r>
                <a:rPr lang="en-US" sz="1000" b="1" dirty="0">
                  <a:solidFill>
                    <a:srgbClr val="66CCFF"/>
                  </a:solidFill>
                </a:rPr>
                <a:t>http://blog.dbtune.org/public/.081005_lod_constellation_m.jpg</a:t>
              </a:r>
              <a:r>
                <a:rPr lang="en-US" sz="1000" b="1" dirty="0">
                  <a:solidFill>
                    <a:srgbClr val="008000"/>
                  </a:solidFill>
                </a:rPr>
                <a:t>:</a:t>
              </a:r>
              <a:r>
                <a:rPr lang="en-US" sz="1000" dirty="0"/>
                <a:t>; </a:t>
              </a:r>
              <a:r>
                <a:rPr lang="en-US" sz="1000" b="1" dirty="0" err="1">
                  <a:solidFill>
                    <a:schemeClr val="tx1"/>
                  </a:solidFill>
                </a:rPr>
                <a:t>Giasson</a:t>
              </a:r>
              <a:r>
                <a:rPr lang="en-US" sz="1000" b="1" dirty="0">
                  <a:solidFill>
                    <a:schemeClr val="tx1"/>
                  </a:solidFill>
                </a:rPr>
                <a:t>, Bergman</a:t>
              </a:r>
              <a:endParaRPr lang="en-IE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42918" y="3024386"/>
              <a:ext cx="6405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FOAF</a:t>
              </a:r>
              <a:endParaRPr lang="en-US" sz="1400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996113" y="1103313"/>
              <a:ext cx="1895554" cy="454025"/>
            </a:xfrm>
            <a:prstGeom prst="rect">
              <a:avLst/>
            </a:prstGeom>
          </p:spPr>
        </p:pic>
        <p:pic>
          <p:nvPicPr>
            <p:cNvPr id="21" name="Picture 20" descr="Screen shot 2011-03-02 at 09.25.11.pn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601913" y="1219200"/>
              <a:ext cx="2139964" cy="47641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812088" y="2945209"/>
              <a:ext cx="11667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DublinCore</a:t>
              </a:r>
              <a:endParaRPr lang="en-US" sz="1400" dirty="0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57225" y="5476836"/>
              <a:ext cx="1047416" cy="644564"/>
            </a:xfrm>
            <a:prstGeom prst="rect">
              <a:avLst/>
            </a:prstGeom>
          </p:spPr>
        </p:pic>
        <p:pic>
          <p:nvPicPr>
            <p:cNvPr id="65544" name="Picture 18" descr="http://www.science3point0.com/wp-content/uploads/2010/08/foaf.gif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857875" y="2455863"/>
              <a:ext cx="1325563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41775" y="6405563"/>
            <a:ext cx="1060450" cy="360362"/>
          </a:xfrm>
        </p:spPr>
        <p:txBody>
          <a:bodyPr/>
          <a:lstStyle/>
          <a:p>
            <a:fld id="{8B8F5953-2C2C-0746-A3E9-703EAA5AAFEC}" type="slidenum">
              <a:rPr lang="fr-FR" smtClean="0"/>
              <a:pPr/>
              <a:t>47</a:t>
            </a:fld>
            <a:endParaRPr lang="fr-FR"/>
          </a:p>
        </p:txBody>
      </p:sp>
      <p:pic>
        <p:nvPicPr>
          <p:cNvPr id="24" name="Picture 23" descr="Screen Shot 2013-01-21 at 22.24.58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81734" y="1533691"/>
            <a:ext cx="1604187" cy="45085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57225" y="6082397"/>
            <a:ext cx="7828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prstClr val="black"/>
                </a:solidFill>
              </a:rPr>
              <a:t>Side remark: </a:t>
            </a:r>
            <a:r>
              <a:rPr lang="en-US" i="1" dirty="0" smtClean="0">
                <a:solidFill>
                  <a:prstClr val="black"/>
                </a:solidFill>
              </a:rPr>
              <a:t>Only a small fraction of Linked data is OWL/RDFS </a:t>
            </a:r>
            <a:r>
              <a:rPr lang="en-US" i="1" dirty="0" err="1" smtClean="0">
                <a:solidFill>
                  <a:prstClr val="black"/>
                </a:solidFill>
              </a:rPr>
              <a:t>ontologies</a:t>
            </a:r>
            <a:r>
              <a:rPr lang="en-US" i="1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i="1" dirty="0" smtClean="0">
                <a:solidFill>
                  <a:prstClr val="black"/>
                </a:solidFill>
              </a:rPr>
              <a:t>	                (less than ~0.1%  [IJSWIS’2009, Hogan 2010])</a:t>
            </a:r>
            <a:endParaRPr lang="en-US" i="1" dirty="0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19481" y="252798"/>
            <a:ext cx="1091449" cy="365125"/>
          </a:xfrm>
        </p:spPr>
        <p:txBody>
          <a:bodyPr/>
          <a:lstStyle/>
          <a:p>
            <a:fld id="{26439136-F6C2-F248-9BA6-94172D654A31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OWL Reasoning: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0590"/>
            <a:ext cx="8229600" cy="5488683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hlinkClick r:id="rId2"/>
              </a:rPr>
              <a:t>http://www.w3.org/TR/2009/REC-owl2-profiles-20091027/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And even for OWL RL PTIME-complete…. i.e., often too expensive. 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136-F6C2-F248-9BA6-94172D654A31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5" name="Picture 4" descr="Screen Shot 2013-01-28 at 08.10.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349" y="1304636"/>
            <a:ext cx="6342844" cy="49729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560453" y="2251365"/>
            <a:ext cx="889000" cy="374073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77091" y="1370058"/>
            <a:ext cx="8686800" cy="508007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Scalable OWL Reasoning</a:t>
            </a:r>
          </a:p>
          <a:p>
            <a:pPr lvl="1"/>
            <a:r>
              <a:rPr lang="en-US" sz="1730" dirty="0" smtClean="0"/>
              <a:t>Jesse Weaver, James A. </a:t>
            </a:r>
            <a:r>
              <a:rPr lang="en-US" sz="1730" dirty="0" err="1" smtClean="0"/>
              <a:t>Hendler</a:t>
            </a:r>
            <a:r>
              <a:rPr lang="en-US" sz="1730" dirty="0" smtClean="0"/>
              <a:t>: Parallel Materialization of the Finite RDFS Closure for Hundreds of Millions of Triples. International Semantic Web Conference 2009: 682-697</a:t>
            </a:r>
          </a:p>
          <a:p>
            <a:pPr lvl="1"/>
            <a:r>
              <a:rPr lang="en-US" sz="1730" dirty="0" smtClean="0"/>
              <a:t>Vladimir </a:t>
            </a:r>
            <a:r>
              <a:rPr lang="en-US" sz="1730" dirty="0" err="1" smtClean="0"/>
              <a:t>Kolovski</a:t>
            </a:r>
            <a:r>
              <a:rPr lang="en-US" sz="1730" dirty="0" smtClean="0"/>
              <a:t>, </a:t>
            </a:r>
            <a:r>
              <a:rPr lang="en-US" sz="1730" dirty="0" err="1" smtClean="0"/>
              <a:t>Zhe</a:t>
            </a:r>
            <a:r>
              <a:rPr lang="en-US" sz="1730" dirty="0" smtClean="0"/>
              <a:t> Wu, George </a:t>
            </a:r>
            <a:r>
              <a:rPr lang="en-US" sz="1730" dirty="0" err="1" smtClean="0"/>
              <a:t>Eadon</a:t>
            </a:r>
            <a:r>
              <a:rPr lang="en-US" sz="1730" dirty="0" smtClean="0"/>
              <a:t>: Optimizing Enterprise-Scale OWL 2 RL Reasoning in a Relational Database System. International Semantic Web Conference (1) 2010: 436-452</a:t>
            </a:r>
          </a:p>
          <a:p>
            <a:pPr lvl="1"/>
            <a:r>
              <a:rPr lang="en-US" sz="1730" dirty="0" smtClean="0"/>
              <a:t>Jacopo </a:t>
            </a:r>
            <a:r>
              <a:rPr lang="en-US" sz="1730" dirty="0" err="1" smtClean="0"/>
              <a:t>Urbani</a:t>
            </a:r>
            <a:r>
              <a:rPr lang="en-US" sz="1730" dirty="0" smtClean="0"/>
              <a:t>, Spyros </a:t>
            </a:r>
            <a:r>
              <a:rPr lang="en-US" sz="1730" dirty="0" err="1" smtClean="0"/>
              <a:t>Kotoulas</a:t>
            </a:r>
            <a:r>
              <a:rPr lang="en-US" sz="1730" dirty="0" smtClean="0"/>
              <a:t>, Jason </a:t>
            </a:r>
            <a:r>
              <a:rPr lang="en-US" sz="1730" dirty="0" err="1" smtClean="0"/>
              <a:t>Maassen</a:t>
            </a:r>
            <a:r>
              <a:rPr lang="en-US" sz="1730" dirty="0" smtClean="0"/>
              <a:t>, Frank van </a:t>
            </a:r>
            <a:r>
              <a:rPr lang="en-US" sz="1730" dirty="0" err="1" smtClean="0"/>
              <a:t>Harmelen</a:t>
            </a:r>
            <a:r>
              <a:rPr lang="en-US" sz="1730" dirty="0" smtClean="0"/>
              <a:t>, Henri E. Bal: </a:t>
            </a:r>
            <a:r>
              <a:rPr lang="en-US" sz="1730" dirty="0" err="1" smtClean="0"/>
              <a:t>WebPIE</a:t>
            </a:r>
            <a:r>
              <a:rPr lang="en-US" sz="1730" dirty="0" smtClean="0"/>
              <a:t>: A Web-scale Parallel Inference Engine using </a:t>
            </a:r>
            <a:r>
              <a:rPr lang="en-US" sz="1730" dirty="0" err="1" smtClean="0"/>
              <a:t>MapReduce</a:t>
            </a:r>
            <a:r>
              <a:rPr lang="en-US" sz="1730" dirty="0" smtClean="0"/>
              <a:t>. J. Web Sem. 10: 59-75 (2012)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prstClr val="black"/>
                </a:solidFill>
              </a:rPr>
              <a:t>Live Linked Data Querying </a:t>
            </a:r>
            <a:endParaRPr lang="en-US" dirty="0" smtClean="0"/>
          </a:p>
          <a:p>
            <a:pPr lvl="1"/>
            <a:r>
              <a:rPr lang="en-US" sz="2118" dirty="0" smtClean="0"/>
              <a:t>Olaf </a:t>
            </a:r>
            <a:r>
              <a:rPr lang="en-US" sz="2118" dirty="0" err="1" smtClean="0"/>
              <a:t>Hartig</a:t>
            </a:r>
            <a:r>
              <a:rPr lang="en-US" sz="2118" dirty="0" smtClean="0"/>
              <a:t>, Christian </a:t>
            </a:r>
            <a:r>
              <a:rPr lang="en-US" sz="2118" dirty="0" err="1" smtClean="0"/>
              <a:t>Bizer</a:t>
            </a:r>
            <a:r>
              <a:rPr lang="en-US" sz="2118" dirty="0" smtClean="0"/>
              <a:t>, Johann </a:t>
            </a:r>
            <a:r>
              <a:rPr lang="en-US" sz="2118" dirty="0" err="1" smtClean="0"/>
              <a:t>Christoph</a:t>
            </a:r>
            <a:r>
              <a:rPr lang="en-US" sz="2118" dirty="0" smtClean="0"/>
              <a:t> Freytag: Executing SPARQL Queries over the Web of Linked Data. International Semantic Web Conference 2009: 293-309</a:t>
            </a:r>
          </a:p>
          <a:p>
            <a:pPr lvl="1"/>
            <a:r>
              <a:rPr lang="en-US" sz="2118" dirty="0" smtClean="0"/>
              <a:t>Günter </a:t>
            </a:r>
            <a:r>
              <a:rPr lang="en-US" sz="2118" dirty="0" err="1" smtClean="0"/>
              <a:t>Ladwig</a:t>
            </a:r>
            <a:r>
              <a:rPr lang="en-US" sz="2118" dirty="0" smtClean="0"/>
              <a:t>, </a:t>
            </a:r>
            <a:r>
              <a:rPr lang="en-US" sz="2118" dirty="0" err="1" smtClean="0"/>
              <a:t>Thanh</a:t>
            </a:r>
            <a:r>
              <a:rPr lang="en-US" sz="2118" dirty="0" smtClean="0"/>
              <a:t> Tran: Linked Data Query Processing Strategies. International Semantic Web Conference (1) 2010: 453-469</a:t>
            </a: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136-F6C2-F248-9BA6-94172D654A31}" type="slidenum">
              <a:rPr lang="en-US" smtClean="0"/>
              <a:pPr/>
              <a:t>49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604331" y="854365"/>
            <a:ext cx="7562759" cy="6003634"/>
            <a:chOff x="1604331" y="854365"/>
            <a:chExt cx="7562759" cy="6003634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7935884" y="4837546"/>
              <a:ext cx="1208116" cy="917866"/>
            </a:xfrm>
            <a:prstGeom prst="wedgeRoundRectCallout">
              <a:avLst>
                <a:gd name="adj1" fmla="val -94752"/>
                <a:gd name="adj2" fmla="val -4050"/>
                <a:gd name="adj3" fmla="val 16667"/>
              </a:avLst>
            </a:prstGeom>
            <a:solidFill>
              <a:schemeClr val="bg2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r>
                <a:rPr lang="en-US" sz="1100" dirty="0" smtClean="0">
                  <a:solidFill>
                    <a:schemeClr val="tx1"/>
                  </a:solidFill>
                </a:rPr>
                <a:t>No  reasoning considered. 4 fixed queries, result throughput not </a:t>
              </a:r>
              <a:r>
                <a:rPr lang="en-US" sz="1100" dirty="0" err="1" smtClean="0">
                  <a:solidFill>
                    <a:schemeClr val="tx1"/>
                  </a:solidFill>
                </a:rPr>
                <a:t>considereed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ular Callout 6"/>
            <p:cNvSpPr/>
            <p:nvPr/>
          </p:nvSpPr>
          <p:spPr>
            <a:xfrm>
              <a:off x="1604331" y="3325091"/>
              <a:ext cx="2909941" cy="992910"/>
            </a:xfrm>
            <a:prstGeom prst="wedgeRoundRectCallout">
              <a:avLst>
                <a:gd name="adj1" fmla="val -77876"/>
                <a:gd name="adj2" fmla="val -54436"/>
                <a:gd name="adj3" fmla="val 16667"/>
              </a:avLst>
            </a:prstGeom>
            <a:solidFill>
              <a:schemeClr val="bg2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1200" dirty="0" smtClean="0">
                  <a:solidFill>
                    <a:schemeClr val="tx1"/>
                  </a:solidFill>
                </a:rPr>
                <a:t>Similar parallelization techniques to ours, 100b triples, but confined data with small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ontologies</a:t>
              </a:r>
              <a:r>
                <a:rPr lang="en-US" sz="1200" dirty="0" smtClean="0">
                  <a:solidFill>
                    <a:schemeClr val="tx1"/>
                  </a:solidFill>
                </a:rPr>
                <a:t>. No Web Data. Nice: exchange of results for joins in Map-reduce jobs.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ular Callout 7"/>
            <p:cNvSpPr/>
            <p:nvPr/>
          </p:nvSpPr>
          <p:spPr>
            <a:xfrm>
              <a:off x="6312132" y="854365"/>
              <a:ext cx="1507350" cy="688886"/>
            </a:xfrm>
            <a:prstGeom prst="wedgeRoundRectCallout">
              <a:avLst>
                <a:gd name="adj1" fmla="val -93521"/>
                <a:gd name="adj2" fmla="val 100972"/>
                <a:gd name="adj3" fmla="val 16667"/>
              </a:avLst>
            </a:prstGeom>
            <a:solidFill>
              <a:schemeClr val="bg2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1200" dirty="0" smtClean="0">
                  <a:solidFill>
                    <a:schemeClr val="tx1"/>
                  </a:solidFill>
                </a:rPr>
                <a:t>RDFS only, syntactic data. Nice hardware.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7659740" y="1316109"/>
              <a:ext cx="1507350" cy="1016073"/>
            </a:xfrm>
            <a:prstGeom prst="wedgeRoundRectCallout">
              <a:avLst>
                <a:gd name="adj1" fmla="val -49862"/>
                <a:gd name="adj2" fmla="val 61202"/>
                <a:gd name="adj3" fmla="val 16667"/>
              </a:avLst>
            </a:prstGeom>
            <a:solidFill>
              <a:schemeClr val="bg2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r>
                <a:rPr lang="en-US" sz="1200" dirty="0" smtClean="0">
                  <a:solidFill>
                    <a:schemeClr val="tx1"/>
                  </a:solidFill>
                </a:rPr>
                <a:t>Similar   ideas to ours in terms of rule optimization by ORACLE (parallel to our results)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ular Callout 9"/>
            <p:cNvSpPr/>
            <p:nvPr/>
          </p:nvSpPr>
          <p:spPr>
            <a:xfrm>
              <a:off x="7935884" y="5861312"/>
              <a:ext cx="1208116" cy="996687"/>
            </a:xfrm>
            <a:prstGeom prst="wedgeRoundRectCallout">
              <a:avLst>
                <a:gd name="adj1" fmla="val -81373"/>
                <a:gd name="adj2" fmla="val -42785"/>
                <a:gd name="adj3" fmla="val 16667"/>
              </a:avLst>
            </a:prstGeom>
            <a:solidFill>
              <a:schemeClr val="bg2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r>
                <a:rPr lang="en-US" sz="1100" dirty="0" smtClean="0">
                  <a:solidFill>
                    <a:schemeClr val="tx1"/>
                  </a:solidFill>
                </a:rPr>
                <a:t>Confined Data, no </a:t>
              </a:r>
            </a:p>
            <a:p>
              <a:r>
                <a:rPr lang="en-US" sz="1100" dirty="0" smtClean="0">
                  <a:solidFill>
                    <a:schemeClr val="tx1"/>
                  </a:solidFill>
                </a:rPr>
                <a:t>reasoning considered. 8 fixed queries, needs a source index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067944" y="6093296"/>
            <a:ext cx="5076056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827654"/>
            <a:ext cx="3321470" cy="1844824"/>
          </a:xfrm>
          <a:prstGeom prst="rect">
            <a:avLst/>
          </a:prstGeom>
          <a:noFill/>
        </p:spPr>
      </p:pic>
      <p:sp>
        <p:nvSpPr>
          <p:cNvPr id="49" name="Content Placeholder 2"/>
          <p:cNvSpPr txBox="1">
            <a:spLocks/>
          </p:cNvSpPr>
          <p:nvPr/>
        </p:nvSpPr>
        <p:spPr>
          <a:xfrm>
            <a:off x="0" y="2459502"/>
            <a:ext cx="1496987" cy="52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Eurostat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4355976" y="1196752"/>
            <a:ext cx="1662460" cy="533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-342900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Wikipedia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76056" y="4509120"/>
            <a:ext cx="237626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 b="0" dirty="0" smtClean="0">
                <a:latin typeface="+mn-lt"/>
              </a:rPr>
              <a:t>or also inside Siemens!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75726"/>
            <a:ext cx="3196580" cy="176158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3755646"/>
            <a:ext cx="2627784" cy="6848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1100" dirty="0" smtClean="0"/>
              <a:t>Urban Audit</a:t>
            </a:r>
          </a:p>
          <a:p>
            <a:pPr algn="l"/>
            <a:r>
              <a:rPr lang="en-US" sz="1100" dirty="0" smtClean="0"/>
              <a:t>(ca. 300 indicators for ~500 European  cities)</a:t>
            </a:r>
            <a:endParaRPr lang="en-US" sz="1100" dirty="0"/>
          </a:p>
        </p:txBody>
      </p:sp>
      <p:pic>
        <p:nvPicPr>
          <p:cNvPr id="9" name="Picture 7" descr="http://epp.eurostat.ec.europa.eu/portal/page/portal/PGP_ADM_IMAGES/PGE_IMAGES_TEMPLATES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2891550"/>
            <a:ext cx="4016007" cy="908622"/>
          </a:xfrm>
          <a:prstGeom prst="rect">
            <a:avLst/>
          </a:prstGeom>
          <a:noFill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1164" y="1556792"/>
            <a:ext cx="3037956" cy="2933901"/>
          </a:xfrm>
          <a:prstGeom prst="rect">
            <a:avLst/>
          </a:prstGeom>
          <a:noFill/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-57350"/>
            <a:ext cx="8229600" cy="113878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“Which city of Montpellier and Vienna has the higher population density?</a:t>
            </a:r>
            <a:r>
              <a:rPr lang="en-US" sz="2000" dirty="0" smtClean="0">
                <a:solidFill>
                  <a:prstClr val="black"/>
                </a:solidFill>
                <a:ea typeface="+mn-ea"/>
                <a:cs typeface="+mn-cs"/>
              </a:rPr>
              <a:t>”</a:t>
            </a:r>
            <a:endParaRPr lang="en-US" sz="3600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92100" y="108143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Again: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data is there!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799803" y="2869387"/>
            <a:ext cx="3221227" cy="1772518"/>
            <a:chOff x="5799803" y="3031232"/>
            <a:chExt cx="3221227" cy="1772518"/>
          </a:xfrm>
        </p:grpSpPr>
        <p:grpSp>
          <p:nvGrpSpPr>
            <p:cNvPr id="3" name="Group 19"/>
            <p:cNvGrpSpPr/>
            <p:nvPr/>
          </p:nvGrpSpPr>
          <p:grpSpPr>
            <a:xfrm>
              <a:off x="5799803" y="3031232"/>
              <a:ext cx="2987488" cy="1156781"/>
              <a:chOff x="6375867" y="2996952"/>
              <a:chExt cx="2987488" cy="1156781"/>
            </a:xfrm>
          </p:grpSpPr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7343" t="84416" r="28960" b="9467"/>
              <a:stretch>
                <a:fillRect/>
              </a:stretch>
            </p:blipFill>
            <p:spPr bwMode="auto">
              <a:xfrm>
                <a:off x="6375867" y="3630148"/>
                <a:ext cx="2987488" cy="523585"/>
              </a:xfrm>
              <a:prstGeom prst="rect">
                <a:avLst/>
              </a:prstGeom>
              <a:noFill/>
            </p:spPr>
          </p:pic>
          <p:pic>
            <p:nvPicPr>
              <p:cNvPr id="17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7343" t="63904" r="32008" b="28402"/>
              <a:stretch>
                <a:fillRect/>
              </a:stretch>
            </p:blipFill>
            <p:spPr bwMode="auto">
              <a:xfrm>
                <a:off x="6444208" y="2996952"/>
                <a:ext cx="2717337" cy="658568"/>
              </a:xfrm>
              <a:prstGeom prst="rect">
                <a:avLst/>
              </a:prstGeom>
              <a:noFill/>
            </p:spPr>
          </p:pic>
        </p:grpSp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38104" t="90721" r="31245" b="5917"/>
            <a:stretch>
              <a:fillRect/>
            </a:stretch>
          </p:blipFill>
          <p:spPr bwMode="auto">
            <a:xfrm>
              <a:off x="5854828" y="4180308"/>
              <a:ext cx="2788904" cy="295417"/>
            </a:xfrm>
            <a:prstGeom prst="rect">
              <a:avLst/>
            </a:prstGeom>
            <a:noFill/>
          </p:spPr>
        </p:pic>
        <p:sp>
          <p:nvSpPr>
            <p:cNvPr id="31" name="Oval 30"/>
            <p:cNvSpPr/>
            <p:nvPr/>
          </p:nvSpPr>
          <p:spPr>
            <a:xfrm>
              <a:off x="5799803" y="3827654"/>
              <a:ext cx="3221227" cy="976096"/>
            </a:xfrm>
            <a:prstGeom prst="ellipse">
              <a:avLst/>
            </a:prstGeom>
            <a:solidFill>
              <a:srgbClr val="FF0000">
                <a:alpha val="14000"/>
              </a:srgbClr>
            </a:soli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524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39" name="Group 38"/>
          <p:cNvGrpSpPr/>
          <p:nvPr/>
        </p:nvGrpSpPr>
        <p:grpSpPr>
          <a:xfrm>
            <a:off x="-252536" y="4854932"/>
            <a:ext cx="5688632" cy="1029411"/>
            <a:chOff x="-252536" y="4854932"/>
            <a:chExt cx="5688632" cy="1029411"/>
          </a:xfrm>
        </p:grpSpPr>
        <p:grpSp>
          <p:nvGrpSpPr>
            <p:cNvPr id="37" name="Group 36"/>
            <p:cNvGrpSpPr/>
            <p:nvPr/>
          </p:nvGrpSpPr>
          <p:grpSpPr>
            <a:xfrm>
              <a:off x="-23090" y="4899947"/>
              <a:ext cx="5357890" cy="984396"/>
              <a:chOff x="-23090" y="4911492"/>
              <a:chExt cx="5357890" cy="98439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-23090" y="4911492"/>
                <a:ext cx="5292080" cy="984396"/>
                <a:chOff x="-23090" y="4911492"/>
                <a:chExt cx="5292080" cy="984396"/>
              </a:xfrm>
            </p:grpSpPr>
            <p:pic>
              <p:nvPicPr>
                <p:cNvPr id="1303553" name="Picture 1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r="33084"/>
                <a:stretch>
                  <a:fillRect/>
                </a:stretch>
              </p:blipFill>
              <p:spPr bwMode="auto">
                <a:xfrm>
                  <a:off x="-23090" y="5354105"/>
                  <a:ext cx="5292080" cy="5417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3" name="Picture 32" descr="Screen Shot 2013-05-26 at 17.57.44.png"/>
                <p:cNvPicPr>
                  <a:picLocks noChangeAspect="1"/>
                </p:cNvPicPr>
                <p:nvPr/>
              </p:nvPicPr>
              <p:blipFill>
                <a:blip r:embed="rId7"/>
                <a:srcRect r="24437"/>
                <a:stretch>
                  <a:fillRect/>
                </a:stretch>
              </p:blipFill>
              <p:spPr>
                <a:xfrm>
                  <a:off x="188195" y="4911492"/>
                  <a:ext cx="5009398" cy="266700"/>
                </a:xfrm>
                <a:prstGeom prst="rect">
                  <a:avLst/>
                </a:prstGeom>
              </p:spPr>
            </p:pic>
          </p:grpSp>
          <p:pic>
            <p:nvPicPr>
              <p:cNvPr id="36" name="Picture 35" descr="Screen Shot 2013-05-26 at 18.01.05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9400" y="5126913"/>
                <a:ext cx="5105400" cy="228600"/>
              </a:xfrm>
              <a:prstGeom prst="rect">
                <a:avLst/>
              </a:prstGeom>
            </p:spPr>
          </p:pic>
        </p:grpSp>
        <p:sp>
          <p:nvSpPr>
            <p:cNvPr id="38" name="Oval 37"/>
            <p:cNvSpPr/>
            <p:nvPr/>
          </p:nvSpPr>
          <p:spPr>
            <a:xfrm>
              <a:off x="-252536" y="4854932"/>
              <a:ext cx="5688632" cy="685800"/>
            </a:xfrm>
            <a:prstGeom prst="ellipse">
              <a:avLst/>
            </a:prstGeom>
            <a:solidFill>
              <a:srgbClr val="FF0000">
                <a:alpha val="14000"/>
              </a:srgbClr>
            </a:soli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524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4" name="Group 23"/>
          <p:cNvGrpSpPr/>
          <p:nvPr/>
        </p:nvGrpSpPr>
        <p:grpSpPr>
          <a:xfrm>
            <a:off x="5182699" y="4871290"/>
            <a:ext cx="3995936" cy="2015767"/>
            <a:chOff x="5148064" y="4848200"/>
            <a:chExt cx="3995936" cy="2015767"/>
          </a:xfrm>
        </p:grpSpPr>
        <p:pic>
          <p:nvPicPr>
            <p:cNvPr id="1303555" name="Picture 3" descr="http://www.publicis.de/cpblog/wp-content/uploads/2010/02/European_Green_City_Index-299x400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48064" y="4848200"/>
              <a:ext cx="1502326" cy="2009800"/>
            </a:xfrm>
            <a:prstGeom prst="rect">
              <a:avLst/>
            </a:prstGeom>
            <a:noFill/>
          </p:spPr>
        </p:pic>
        <p:pic>
          <p:nvPicPr>
            <p:cNvPr id="1303557" name="Picture 5" descr="https://www.swe.siemens.com/belux/portal/nl/pers/pers/berichten/cc/PublishingImages/green_city_index.jpg"/>
            <p:cNvPicPr>
              <a:picLocks noChangeAspect="1" noChangeArrowheads="1"/>
            </p:cNvPicPr>
            <p:nvPr/>
          </p:nvPicPr>
          <p:blipFill>
            <a:blip r:embed="rId10" cstate="print"/>
            <a:srcRect l="45089" b="40495"/>
            <a:stretch>
              <a:fillRect/>
            </a:stretch>
          </p:blipFill>
          <p:spPr bwMode="auto">
            <a:xfrm>
              <a:off x="6645865" y="4869160"/>
              <a:ext cx="2498135" cy="199480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</p:grpSp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19481" y="252798"/>
            <a:ext cx="1091449" cy="365125"/>
          </a:xfrm>
        </p:spPr>
        <p:txBody>
          <a:bodyPr/>
          <a:lstStyle/>
          <a:p>
            <a:fld id="{26439136-F6C2-F248-9BA6-94172D654A3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6" name="cdtText Box 125 Id51817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1650" y="6497638"/>
            <a:ext cx="61023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0" rIns="396000" bIns="111600" anchor="b"/>
          <a:lstStyle/>
          <a:p>
            <a:pPr algn="l" eaLnBrk="0" hangingPunct="0">
              <a:spcBef>
                <a:spcPct val="0"/>
              </a:spcBef>
              <a:buFont typeface="Wingdings" pitchFamily="2" charset="2"/>
              <a:buNone/>
            </a:pPr>
            <a:endParaRPr lang="de-DE" sz="500" b="0" noProof="1">
              <a:solidFill>
                <a:srgbClr val="000000"/>
              </a:solidFill>
            </a:endParaRPr>
          </a:p>
        </p:txBody>
      </p:sp>
      <p:sp>
        <p:nvSpPr>
          <p:cNvPr id="955398" name="Rectangle 6"/>
          <p:cNvSpPr>
            <a:spLocks noChangeArrowheads="1"/>
          </p:cNvSpPr>
          <p:nvPr/>
        </p:nvSpPr>
        <p:spPr bwMode="auto">
          <a:xfrm>
            <a:off x="539750" y="1590675"/>
            <a:ext cx="820896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955399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Emerging trend: Linked data</a:t>
            </a:r>
            <a:endParaRPr lang="en-US" b="0" dirty="0"/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2771800" y="3356992"/>
            <a:ext cx="2736304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Rectangle 49"/>
          <p:cNvSpPr/>
          <p:nvPr/>
        </p:nvSpPr>
        <p:spPr>
          <a:xfrm>
            <a:off x="3718204" y="3063610"/>
            <a:ext cx="5536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href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1200730" y="2205100"/>
            <a:ext cx="7106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Vienna</a:t>
            </a:r>
            <a:r>
              <a:rPr lang="en-US" b="1" dirty="0" smtClean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is identified on </a:t>
            </a:r>
            <a:r>
              <a:rPr lang="en-US" dirty="0" err="1" smtClean="0">
                <a:solidFill>
                  <a:srgbClr val="FF0000"/>
                </a:solidFill>
              </a:rPr>
              <a:t>Eurostat</a:t>
            </a:r>
            <a:r>
              <a:rPr lang="en-US" dirty="0" smtClean="0">
                <a:solidFill>
                  <a:srgbClr val="FF0000"/>
                </a:solidFill>
              </a:rPr>
              <a:t>  as </a:t>
            </a:r>
            <a:r>
              <a:rPr lang="en-US" dirty="0" smtClean="0"/>
              <a:t>           AT001C </a:t>
            </a:r>
            <a:endParaRPr lang="en-US" b="1" dirty="0"/>
          </a:p>
        </p:txBody>
      </p:sp>
      <p:grpSp>
        <p:nvGrpSpPr>
          <p:cNvPr id="2" name="Group 78"/>
          <p:cNvGrpSpPr/>
          <p:nvPr/>
        </p:nvGrpSpPr>
        <p:grpSpPr>
          <a:xfrm>
            <a:off x="395536" y="1268760"/>
            <a:ext cx="8748464" cy="2808312"/>
            <a:chOff x="395536" y="1268760"/>
            <a:chExt cx="8748464" cy="2808312"/>
          </a:xfrm>
        </p:grpSpPr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5536" y="1268760"/>
              <a:ext cx="2907913" cy="2808312"/>
            </a:xfrm>
            <a:prstGeom prst="rect">
              <a:avLst/>
            </a:prstGeom>
            <a:noFill/>
          </p:spPr>
        </p:pic>
        <p:pic>
          <p:nvPicPr>
            <p:cNvPr id="60" name="Picture 7" descr="http://epp.eurostat.ec.europa.eu/portal/page/portal/PGP_ADM_IMAGES/PGE_IMAGES_TEMPLATES/logo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08104" y="3038426"/>
              <a:ext cx="3635896" cy="822622"/>
            </a:xfrm>
            <a:prstGeom prst="rect">
              <a:avLst/>
            </a:prstGeom>
            <a:noFill/>
          </p:spPr>
        </p:pic>
      </p:grpSp>
      <p:sp>
        <p:nvSpPr>
          <p:cNvPr id="1381379" name="Rectangle 3"/>
          <p:cNvSpPr>
            <a:spLocks noChangeArrowheads="1"/>
          </p:cNvSpPr>
          <p:nvPr/>
        </p:nvSpPr>
        <p:spPr bwMode="auto">
          <a:xfrm>
            <a:off x="467543" y="4622939"/>
            <a:ext cx="8281169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7200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Use URIs as names for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things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Use HTTP URIs so that people can look up those names.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When someone looks up a URI, provide useful information, using the standards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b="0" dirty="0" smtClean="0">
                <a:cs typeface="Arial" charset="0"/>
              </a:rPr>
              <a:t>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(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RDF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OWL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Include links to other URIs. so that they can discover more things.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dirty="0" smtClean="0">
                <a:latin typeface="Arial" charset="0"/>
                <a:cs typeface="Arial" charset="0"/>
              </a:rPr>
              <a:t>				</a:t>
            </a:r>
            <a:r>
              <a:rPr lang="en-US" sz="1600" dirty="0" smtClean="0">
                <a:latin typeface="Arial" charset="0"/>
                <a:cs typeface="Arial" charset="0"/>
                <a:hlinkClick r:id="rId7"/>
              </a:rPr>
              <a:t>http://www.w3.org/DesignIssues/LinkedData.html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3" name="Group 49"/>
          <p:cNvGrpSpPr/>
          <p:nvPr/>
        </p:nvGrpSpPr>
        <p:grpSpPr>
          <a:xfrm>
            <a:off x="1115616" y="3060764"/>
            <a:ext cx="8028385" cy="656268"/>
            <a:chOff x="756374" y="3875433"/>
            <a:chExt cx="8262082" cy="656268"/>
          </a:xfrm>
        </p:grpSpPr>
        <p:cxnSp>
          <p:nvCxnSpPr>
            <p:cNvPr id="52" name="Straight Arrow Connector 51"/>
            <p:cNvCxnSpPr>
              <a:stCxn id="54" idx="6"/>
              <a:endCxn id="56" idx="2"/>
            </p:cNvCxnSpPr>
            <p:nvPr/>
          </p:nvCxnSpPr>
          <p:spPr bwMode="auto">
            <a:xfrm flipV="1">
              <a:off x="2905392" y="4203567"/>
              <a:ext cx="2371331" cy="409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4" name="Group 48"/>
            <p:cNvGrpSpPr/>
            <p:nvPr/>
          </p:nvGrpSpPr>
          <p:grpSpPr>
            <a:xfrm>
              <a:off x="756374" y="3875433"/>
              <a:ext cx="8262082" cy="656268"/>
              <a:chOff x="756374" y="4253456"/>
              <a:chExt cx="8262082" cy="656268"/>
            </a:xfrm>
          </p:grpSpPr>
          <p:sp>
            <p:nvSpPr>
              <p:cNvPr id="54" name="Oval 16"/>
              <p:cNvSpPr>
                <a:spLocks noChangeArrowheads="1"/>
              </p:cNvSpPr>
              <p:nvPr/>
            </p:nvSpPr>
            <p:spPr bwMode="auto">
              <a:xfrm>
                <a:off x="756374" y="4261652"/>
                <a:ext cx="2149018" cy="648072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lIns="0" rIns="0">
                <a:prstTxWarp prst="textNoShape">
                  <a:avLst/>
                </a:prstTxWarp>
              </a:bodyPr>
              <a:lstStyle/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http://dbpedia.org/ resource/Vienna</a:t>
                </a:r>
                <a:endParaRPr lang="en-US" sz="1200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079780" y="4334240"/>
                <a:ext cx="1678213" cy="215444"/>
              </a:xfrm>
              <a:prstGeom prst="rect">
                <a:avLst/>
              </a:prstGeom>
            </p:spPr>
            <p:txBody>
              <a:bodyPr wrap="square" tIns="0" bIns="0">
                <a:spAutoFit/>
              </a:bodyPr>
              <a:lstStyle/>
              <a:p>
                <a:r>
                  <a:rPr lang="en-US" sz="1400" dirty="0" err="1" smtClean="0">
                    <a:solidFill>
                      <a:srgbClr val="FF0000"/>
                    </a:solidFill>
                  </a:rPr>
                  <a:t>owl:sameAs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Oval 16"/>
              <p:cNvSpPr>
                <a:spLocks noChangeArrowheads="1"/>
              </p:cNvSpPr>
              <p:nvPr/>
            </p:nvSpPr>
            <p:spPr bwMode="auto">
              <a:xfrm>
                <a:off x="5276723" y="4253456"/>
                <a:ext cx="3741733" cy="656268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r>
                  <a:rPr lang="en-US" sz="1400" dirty="0" smtClean="0">
                    <a:solidFill>
                      <a:srgbClr val="000000"/>
                    </a:solidFill>
                  </a:rPr>
                  <a:t>http://eurostat.linked-statistics.org/cities#AT001C</a:t>
                </a:r>
                <a:endParaRPr lang="en-US" sz="1400" dirty="0"/>
              </a:p>
            </p:txBody>
          </p:sp>
        </p:grpSp>
      </p:grpSp>
      <p:grpSp>
        <p:nvGrpSpPr>
          <p:cNvPr id="5" name="Group 77"/>
          <p:cNvGrpSpPr/>
          <p:nvPr/>
        </p:nvGrpSpPr>
        <p:grpSpPr>
          <a:xfrm>
            <a:off x="1598971" y="3789040"/>
            <a:ext cx="6069373" cy="432048"/>
            <a:chOff x="1598971" y="3789040"/>
            <a:chExt cx="6069373" cy="432048"/>
          </a:xfrm>
        </p:grpSpPr>
        <p:sp>
          <p:nvSpPr>
            <p:cNvPr id="47" name="TextBox 46"/>
            <p:cNvSpPr txBox="1"/>
            <p:nvPr/>
          </p:nvSpPr>
          <p:spPr>
            <a:xfrm>
              <a:off x="1598971" y="3789040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City</a:t>
              </a:r>
              <a:endParaRPr lang="en-US" b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999571" y="3820978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City</a:t>
              </a:r>
              <a:endParaRPr lang="en-US" b="1" dirty="0"/>
            </a:p>
          </p:txBody>
        </p:sp>
      </p:grp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19481" y="252798"/>
            <a:ext cx="1091449" cy="365125"/>
          </a:xfrm>
        </p:spPr>
        <p:txBody>
          <a:bodyPr/>
          <a:lstStyle/>
          <a:p>
            <a:fld id="{26439136-F6C2-F248-9BA6-94172D654A31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/>
          <a:srcRect l="8505" t="7313" r="6804" b="18068"/>
          <a:stretch>
            <a:fillRect/>
          </a:stretch>
        </p:blipFill>
        <p:spPr>
          <a:xfrm>
            <a:off x="-14734" y="1286862"/>
            <a:ext cx="9175071" cy="5328381"/>
          </a:xfrm>
          <a:prstGeom prst="rect">
            <a:avLst/>
          </a:prstGeom>
        </p:spPr>
      </p:pic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</a:rPr>
              <a:t>Linked Data on the Web: Adoption</a:t>
            </a:r>
          </a:p>
        </p:txBody>
      </p:sp>
      <p:pic>
        <p:nvPicPr>
          <p:cNvPr id="14" name="Picture 13" descr="Picture 9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9487" y="1268760"/>
            <a:ext cx="1778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0" name="Picture 11" descr="Picture 7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84" y="5597288"/>
            <a:ext cx="2590800" cy="4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icture 5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1701998"/>
            <a:ext cx="10668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5" y="5229200"/>
            <a:ext cx="2233077" cy="529393"/>
          </a:xfrm>
          <a:prstGeom prst="rect">
            <a:avLst/>
          </a:prstGeom>
        </p:spPr>
      </p:pic>
      <p:pic>
        <p:nvPicPr>
          <p:cNvPr id="26" name="Picture 25" descr="Screen shot 2011-02-25 at 00.42.0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03504" y="5805264"/>
            <a:ext cx="1905000" cy="4445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496" y="6038593"/>
            <a:ext cx="1198232" cy="7027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" y="3200400"/>
            <a:ext cx="999204" cy="685800"/>
          </a:xfrm>
          <a:prstGeom prst="rect">
            <a:avLst/>
          </a:prstGeom>
        </p:spPr>
      </p:pic>
      <p:grpSp>
        <p:nvGrpSpPr>
          <p:cNvPr id="2" name="Group 21"/>
          <p:cNvGrpSpPr/>
          <p:nvPr/>
        </p:nvGrpSpPr>
        <p:grpSpPr>
          <a:xfrm>
            <a:off x="4225156" y="1484784"/>
            <a:ext cx="5027364" cy="3168352"/>
            <a:chOff x="4285729" y="1527800"/>
            <a:chExt cx="5027364" cy="3168352"/>
          </a:xfrm>
        </p:grpSpPr>
        <p:grpSp>
          <p:nvGrpSpPr>
            <p:cNvPr id="3" name="Group 17"/>
            <p:cNvGrpSpPr/>
            <p:nvPr/>
          </p:nvGrpSpPr>
          <p:grpSpPr>
            <a:xfrm>
              <a:off x="4285729" y="1689328"/>
              <a:ext cx="4828634" cy="3006824"/>
              <a:chOff x="4285729" y="1689328"/>
              <a:chExt cx="4828634" cy="300682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512893" y="1689328"/>
                <a:ext cx="1601470" cy="990600"/>
              </a:xfrm>
              <a:prstGeom prst="rect">
                <a:avLst/>
              </a:prstGeom>
            </p:spPr>
          </p:pic>
          <p:sp>
            <p:nvSpPr>
              <p:cNvPr id="16" name="Oval 15"/>
              <p:cNvSpPr/>
              <p:nvPr/>
            </p:nvSpPr>
            <p:spPr>
              <a:xfrm>
                <a:off x="4285729" y="3796992"/>
                <a:ext cx="850900" cy="899160"/>
              </a:xfrm>
              <a:prstGeom prst="ellipse">
                <a:avLst/>
              </a:prstGeom>
              <a:solidFill>
                <a:srgbClr val="FF0000">
                  <a:alpha val="15000"/>
                </a:srgbClr>
              </a:solidFill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softEdge rad="15240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19" name="Oval 18"/>
            <p:cNvSpPr/>
            <p:nvPr/>
          </p:nvSpPr>
          <p:spPr>
            <a:xfrm>
              <a:off x="7380738" y="1527800"/>
              <a:ext cx="1932355" cy="1512168"/>
            </a:xfrm>
            <a:prstGeom prst="ellipse">
              <a:avLst/>
            </a:prstGeom>
            <a:solidFill>
              <a:srgbClr val="FF0000">
                <a:alpha val="15000"/>
              </a:srgbClr>
            </a:soli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524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38342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186" y="1326654"/>
            <a:ext cx="21145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6"/>
          <p:cNvGrpSpPr/>
          <p:nvPr/>
        </p:nvGrpSpPr>
        <p:grpSpPr>
          <a:xfrm>
            <a:off x="-324544" y="1124744"/>
            <a:ext cx="2664296" cy="4032448"/>
            <a:chOff x="-324544" y="1124744"/>
            <a:chExt cx="2664296" cy="4032448"/>
          </a:xfrm>
          <a:solidFill>
            <a:srgbClr val="FF0000">
              <a:alpha val="15000"/>
            </a:srgbClr>
          </a:solidFill>
        </p:grpSpPr>
        <p:sp>
          <p:nvSpPr>
            <p:cNvPr id="33" name="Oval 32"/>
            <p:cNvSpPr/>
            <p:nvPr/>
          </p:nvSpPr>
          <p:spPr>
            <a:xfrm>
              <a:off x="1115616" y="4258032"/>
              <a:ext cx="850900" cy="899160"/>
            </a:xfrm>
            <a:prstGeom prst="ellipse">
              <a:avLst/>
            </a:prstGeom>
            <a:grpFill/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524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Oval 35"/>
            <p:cNvSpPr/>
            <p:nvPr/>
          </p:nvSpPr>
          <p:spPr>
            <a:xfrm>
              <a:off x="-324544" y="1124744"/>
              <a:ext cx="2664296" cy="1944216"/>
            </a:xfrm>
            <a:prstGeom prst="ellipse">
              <a:avLst/>
            </a:prstGeom>
            <a:grpFill/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524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38342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33767" y="6257048"/>
            <a:ext cx="1110233" cy="60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val 20"/>
          <p:cNvSpPr/>
          <p:nvPr/>
        </p:nvSpPr>
        <p:spPr>
          <a:xfrm>
            <a:off x="3021965" y="3190240"/>
            <a:ext cx="798195" cy="706120"/>
          </a:xfrm>
          <a:prstGeom prst="ellipse">
            <a:avLst/>
          </a:prstGeom>
          <a:solidFill>
            <a:schemeClr val="accent2">
              <a:alpha val="28000"/>
            </a:schemeClr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152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Oval 21"/>
          <p:cNvSpPr/>
          <p:nvPr/>
        </p:nvSpPr>
        <p:spPr>
          <a:xfrm>
            <a:off x="-280956" y="5169079"/>
            <a:ext cx="3054636" cy="947875"/>
          </a:xfrm>
          <a:prstGeom prst="ellipse">
            <a:avLst/>
          </a:prstGeom>
          <a:solidFill>
            <a:schemeClr val="accent2">
              <a:alpha val="28000"/>
            </a:schemeClr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152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19481" y="252798"/>
            <a:ext cx="1091449" cy="365125"/>
          </a:xfrm>
        </p:spPr>
        <p:txBody>
          <a:bodyPr/>
          <a:lstStyle/>
          <a:p>
            <a:fld id="{26439136-F6C2-F248-9BA6-94172D654A3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5396" name="cdtText Box 125 Id51817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1650" y="6497638"/>
            <a:ext cx="61023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0" rIns="396000" bIns="111600" anchor="b"/>
          <a:lstStyle/>
          <a:p>
            <a:pPr algn="l" eaLnBrk="0" hangingPunct="0">
              <a:spcBef>
                <a:spcPct val="0"/>
              </a:spcBef>
              <a:buFont typeface="Wingdings" pitchFamily="2" charset="2"/>
              <a:buNone/>
            </a:pPr>
            <a:endParaRPr lang="de-DE" sz="500" b="0" noProof="1">
              <a:solidFill>
                <a:srgbClr val="000000"/>
              </a:solidFill>
            </a:endParaRPr>
          </a:p>
        </p:txBody>
      </p:sp>
      <p:sp>
        <p:nvSpPr>
          <p:cNvPr id="955399" name="Rectangle 7"/>
          <p:cNvSpPr>
            <a:spLocks noGrp="1" noChangeArrowheads="1"/>
          </p:cNvSpPr>
          <p:nvPr>
            <p:ph type="title"/>
          </p:nvPr>
        </p:nvSpPr>
        <p:spPr>
          <a:xfrm>
            <a:off x="730889" y="0"/>
            <a:ext cx="7344618" cy="742950"/>
          </a:xfrm>
        </p:spPr>
        <p:txBody>
          <a:bodyPr>
            <a:noAutofit/>
          </a:bodyPr>
          <a:lstStyle/>
          <a:p>
            <a:r>
              <a:rPr lang="en-US" sz="3600" dirty="0" smtClean="0"/>
              <a:t>Example: Using OWL and SPARQL to query Linked data</a:t>
            </a:r>
            <a:endParaRPr lang="en-US" sz="3600" b="0" dirty="0"/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5" cstate="print">
            <a:lum bright="40000" contrast="-57000"/>
          </a:blip>
          <a:srcRect/>
          <a:stretch>
            <a:fillRect/>
          </a:stretch>
        </p:blipFill>
        <p:spPr bwMode="auto">
          <a:xfrm>
            <a:off x="395536" y="1268760"/>
            <a:ext cx="2907913" cy="2808312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6585266" y="205322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Article</a:t>
            </a:r>
            <a:endParaRPr lang="en-US" b="1" dirty="0"/>
          </a:p>
        </p:txBody>
      </p:sp>
      <p:pic>
        <p:nvPicPr>
          <p:cNvPr id="60" name="Picture 7" descr="http://epp.eurostat.ec.europa.eu/portal/page/portal/PGP_ADM_IMAGES/PGE_IMAGES_TEMPLATES/logo.png"/>
          <p:cNvPicPr>
            <a:picLocks noChangeAspect="1" noChangeArrowheads="1"/>
          </p:cNvPicPr>
          <p:nvPr/>
        </p:nvPicPr>
        <p:blipFill>
          <a:blip r:embed="rId6" cstate="print">
            <a:lum bright="47000" contrast="-65000"/>
          </a:blip>
          <a:srcRect/>
          <a:stretch>
            <a:fillRect/>
          </a:stretch>
        </p:blipFill>
        <p:spPr bwMode="auto">
          <a:xfrm>
            <a:off x="5508104" y="1556792"/>
            <a:ext cx="3635896" cy="822622"/>
          </a:xfrm>
          <a:prstGeom prst="rect">
            <a:avLst/>
          </a:prstGeom>
          <a:noFill/>
        </p:spPr>
      </p:pic>
      <p:grpSp>
        <p:nvGrpSpPr>
          <p:cNvPr id="2" name="Group 49"/>
          <p:cNvGrpSpPr/>
          <p:nvPr/>
        </p:nvGrpSpPr>
        <p:grpSpPr>
          <a:xfrm>
            <a:off x="1403648" y="1659334"/>
            <a:ext cx="6552727" cy="504056"/>
            <a:chOff x="1052790" y="3955637"/>
            <a:chExt cx="6743470" cy="504056"/>
          </a:xfrm>
        </p:grpSpPr>
        <p:cxnSp>
          <p:nvCxnSpPr>
            <p:cNvPr id="52" name="Straight Arrow Connector 51"/>
            <p:cNvCxnSpPr>
              <a:stCxn id="54" idx="6"/>
              <a:endCxn id="56" idx="2"/>
            </p:cNvCxnSpPr>
            <p:nvPr/>
          </p:nvCxnSpPr>
          <p:spPr bwMode="auto">
            <a:xfrm>
              <a:off x="2905392" y="4193977"/>
              <a:ext cx="2519539" cy="1368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3" name="Group 48"/>
            <p:cNvGrpSpPr/>
            <p:nvPr/>
          </p:nvGrpSpPr>
          <p:grpSpPr>
            <a:xfrm>
              <a:off x="1052790" y="3955637"/>
              <a:ext cx="6743470" cy="504056"/>
              <a:chOff x="1052790" y="4333660"/>
              <a:chExt cx="6743470" cy="504056"/>
            </a:xfrm>
          </p:grpSpPr>
          <p:sp>
            <p:nvSpPr>
              <p:cNvPr id="54" name="Oval 16"/>
              <p:cNvSpPr>
                <a:spLocks noChangeArrowheads="1"/>
              </p:cNvSpPr>
              <p:nvPr/>
            </p:nvSpPr>
            <p:spPr bwMode="auto">
              <a:xfrm>
                <a:off x="1052790" y="4343400"/>
                <a:ext cx="1852602" cy="457200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lIns="0" rIns="0">
                <a:prstTxWarp prst="textNoShape">
                  <a:avLst/>
                </a:prstTxWarp>
              </a:bodyPr>
              <a:lstStyle/>
              <a:p>
                <a:r>
                  <a:rPr lang="en-US" sz="1200" dirty="0" err="1" smtClean="0">
                    <a:solidFill>
                      <a:srgbClr val="000000"/>
                    </a:solidFill>
                  </a:rPr>
                  <a:t>dbpedia:Vienna</a:t>
                </a:r>
                <a:endParaRPr lang="en-US" sz="1200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079780" y="4334240"/>
                <a:ext cx="1678213" cy="215444"/>
              </a:xfrm>
              <a:prstGeom prst="rect">
                <a:avLst/>
              </a:prstGeom>
            </p:spPr>
            <p:txBody>
              <a:bodyPr wrap="square" tIns="0" bIns="0">
                <a:spAutoFit/>
              </a:bodyPr>
              <a:lstStyle/>
              <a:p>
                <a:r>
                  <a:rPr lang="en-US" sz="1400" dirty="0" err="1" smtClean="0">
                    <a:solidFill>
                      <a:srgbClr val="FF0000"/>
                    </a:solidFill>
                  </a:rPr>
                  <a:t>owl:sameAs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Oval 16"/>
              <p:cNvSpPr>
                <a:spLocks noChangeArrowheads="1"/>
              </p:cNvSpPr>
              <p:nvPr/>
            </p:nvSpPr>
            <p:spPr bwMode="auto">
              <a:xfrm>
                <a:off x="5424931" y="4333660"/>
                <a:ext cx="2371329" cy="504056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tIns="72000">
                <a:prstTxWarp prst="textNoShape">
                  <a:avLst/>
                </a:prstTxWarp>
              </a:bodyPr>
              <a:lstStyle/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eurostat:AT001C</a:t>
                </a:r>
                <a:endParaRPr lang="en-US" sz="1200" dirty="0"/>
              </a:p>
            </p:txBody>
          </p:sp>
        </p:grpSp>
      </p:grpSp>
      <p:grpSp>
        <p:nvGrpSpPr>
          <p:cNvPr id="4" name="Group 106"/>
          <p:cNvGrpSpPr/>
          <p:nvPr/>
        </p:nvGrpSpPr>
        <p:grpSpPr>
          <a:xfrm>
            <a:off x="665745" y="2060848"/>
            <a:ext cx="3431358" cy="1830734"/>
            <a:chOff x="665745" y="2606378"/>
            <a:chExt cx="3431358" cy="1830734"/>
          </a:xfrm>
        </p:grpSpPr>
        <p:sp>
          <p:nvSpPr>
            <p:cNvPr id="83" name="Rectangle 82"/>
            <p:cNvSpPr/>
            <p:nvPr/>
          </p:nvSpPr>
          <p:spPr>
            <a:xfrm>
              <a:off x="824449" y="4091216"/>
              <a:ext cx="60426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sz="1400" dirty="0" smtClean="0"/>
                <a:t>414.65</a:t>
              </a:r>
              <a:endParaRPr lang="en-US" sz="1600" dirty="0"/>
            </a:p>
          </p:txBody>
        </p:sp>
        <p:grpSp>
          <p:nvGrpSpPr>
            <p:cNvPr id="5" name="Group 104"/>
            <p:cNvGrpSpPr/>
            <p:nvPr/>
          </p:nvGrpSpPr>
          <p:grpSpPr>
            <a:xfrm>
              <a:off x="665745" y="2606378"/>
              <a:ext cx="3431358" cy="1830734"/>
              <a:chOff x="665745" y="2606378"/>
              <a:chExt cx="3431358" cy="1830734"/>
            </a:xfrm>
          </p:grpSpPr>
          <p:cxnSp>
            <p:nvCxnSpPr>
              <p:cNvPr id="63" name="Straight Arrow Connector 62"/>
              <p:cNvCxnSpPr/>
              <p:nvPr/>
            </p:nvCxnSpPr>
            <p:spPr bwMode="auto">
              <a:xfrm>
                <a:off x="2483768" y="2636912"/>
                <a:ext cx="144016" cy="7920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4" name="Oval 16"/>
              <p:cNvSpPr>
                <a:spLocks noChangeArrowheads="1"/>
              </p:cNvSpPr>
              <p:nvPr/>
            </p:nvSpPr>
            <p:spPr bwMode="auto">
              <a:xfrm>
                <a:off x="2023154" y="3429000"/>
                <a:ext cx="1032511" cy="432048"/>
              </a:xfrm>
              <a:prstGeom prst="ellipse">
                <a:avLst/>
              </a:prstGeom>
              <a:solidFill>
                <a:srgbClr val="E0AEA2"/>
              </a:solidFill>
              <a:ln w="9525">
                <a:noFill/>
                <a:round/>
                <a:headEnd/>
                <a:tailEnd/>
              </a:ln>
            </p:spPr>
            <p:txBody>
              <a:bodyPr lIns="72000" tIns="0">
                <a:prstTxWarp prst="textNoShape">
                  <a:avLst/>
                </a:prstTxWarp>
              </a:bodyPr>
              <a:lstStyle/>
              <a:p>
                <a:r>
                  <a:rPr lang="en-US" sz="1200" dirty="0" err="1" smtClean="0"/>
                  <a:t>dbpedia:Austria</a:t>
                </a:r>
                <a:endParaRPr lang="en-US" sz="1200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195736" y="2924944"/>
                <a:ext cx="655628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 smtClean="0"/>
                  <a:t>country</a:t>
                </a:r>
                <a:endParaRPr lang="en-US" sz="1600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65745" y="3429000"/>
                <a:ext cx="762966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 smtClean="0"/>
                  <a:t>“Vienna”</a:t>
                </a:r>
                <a:endParaRPr lang="en-US" sz="1600" dirty="0"/>
              </a:p>
            </p:txBody>
          </p:sp>
          <p:cxnSp>
            <p:nvCxnSpPr>
              <p:cNvPr id="71" name="Straight Arrow Connector 70"/>
              <p:cNvCxnSpPr>
                <a:endCxn id="70" idx="0"/>
              </p:cNvCxnSpPr>
              <p:nvPr/>
            </p:nvCxnSpPr>
            <p:spPr bwMode="auto">
              <a:xfrm flipH="1">
                <a:off x="1047228" y="2636912"/>
                <a:ext cx="860476" cy="7920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74" name="Rectangle 73"/>
              <p:cNvSpPr/>
              <p:nvPr/>
            </p:nvSpPr>
            <p:spPr>
              <a:xfrm>
                <a:off x="1295611" y="2852936"/>
                <a:ext cx="468077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 smtClean="0"/>
                  <a:t>name</a:t>
                </a:r>
                <a:endParaRPr lang="en-US" sz="1600" dirty="0"/>
              </a:p>
            </p:txBody>
          </p:sp>
          <p:cxnSp>
            <p:nvCxnSpPr>
              <p:cNvPr id="76" name="Straight Arrow Connector 75"/>
              <p:cNvCxnSpPr/>
              <p:nvPr/>
            </p:nvCxnSpPr>
            <p:spPr bwMode="auto">
              <a:xfrm flipH="1">
                <a:off x="1215270" y="2636912"/>
                <a:ext cx="908458" cy="1431776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77" name="Rectangle 76"/>
              <p:cNvSpPr/>
              <p:nvPr/>
            </p:nvSpPr>
            <p:spPr>
              <a:xfrm>
                <a:off x="1475656" y="3213556"/>
                <a:ext cx="468077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400" dirty="0" smtClean="0"/>
                  <a:t>area</a:t>
                </a:r>
                <a:endParaRPr lang="en-US" sz="1600" dirty="0"/>
              </a:p>
            </p:txBody>
          </p:sp>
          <p:cxnSp>
            <p:nvCxnSpPr>
              <p:cNvPr id="100" name="Straight Arrow Connector 99"/>
              <p:cNvCxnSpPr/>
              <p:nvPr/>
            </p:nvCxnSpPr>
            <p:spPr bwMode="auto">
              <a:xfrm>
                <a:off x="2940215" y="2606378"/>
                <a:ext cx="623673" cy="1616239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03" name="Rectangle 102"/>
              <p:cNvSpPr/>
              <p:nvPr/>
            </p:nvSpPr>
            <p:spPr>
              <a:xfrm>
                <a:off x="2915816" y="3069540"/>
                <a:ext cx="936104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400" dirty="0" smtClean="0"/>
                  <a:t>population</a:t>
                </a:r>
                <a:endParaRPr lang="en-US" sz="1600" dirty="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160999" y="4221668"/>
                <a:ext cx="936104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400" dirty="0" smtClean="0"/>
                  <a:t>1714142</a:t>
                </a:r>
                <a:endParaRPr lang="en-US" sz="1600" dirty="0"/>
              </a:p>
            </p:txBody>
          </p:sp>
        </p:grpSp>
      </p:grpSp>
      <p:grpSp>
        <p:nvGrpSpPr>
          <p:cNvPr id="6" name="Group 105"/>
          <p:cNvGrpSpPr/>
          <p:nvPr/>
        </p:nvGrpSpPr>
        <p:grpSpPr>
          <a:xfrm>
            <a:off x="5806417" y="2132856"/>
            <a:ext cx="3111126" cy="1766773"/>
            <a:chOff x="5806417" y="2708920"/>
            <a:chExt cx="3111126" cy="1766773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>
              <a:off x="7236296" y="2708920"/>
              <a:ext cx="1080120" cy="10801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rot="5400000">
              <a:off x="5718387" y="3024703"/>
              <a:ext cx="1152128" cy="5816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8" name="Rectangle 67"/>
            <p:cNvSpPr/>
            <p:nvPr/>
          </p:nvSpPr>
          <p:spPr>
            <a:xfrm>
              <a:off x="7668344" y="3140968"/>
              <a:ext cx="407163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 smtClean="0"/>
                <a:t>label</a:t>
              </a:r>
              <a:endParaRPr lang="en-US" sz="16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316416" y="3789040"/>
              <a:ext cx="601127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 smtClean="0"/>
                <a:t>“Wien”</a:t>
              </a:r>
              <a:endParaRPr lang="en-US" sz="16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8002200" y="4229472"/>
              <a:ext cx="6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endParaRPr lang="en-US" sz="16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806417" y="3170922"/>
              <a:ext cx="126946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 smtClean="0"/>
                <a:t>eurostat:EN5101I</a:t>
              </a:r>
              <a:endParaRPr lang="en-US" sz="1600" dirty="0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210816" y="5148190"/>
            <a:ext cx="7423945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rIns="0">
            <a:spAutoFit/>
          </a:bodyPr>
          <a:lstStyle/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SELECT ?DM ?DV </a:t>
            </a:r>
          </a:p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WHERE { </a:t>
            </a:r>
            <a:r>
              <a:rPr lang="en-US" sz="1600" dirty="0" err="1" smtClean="0">
                <a:latin typeface="Courier"/>
                <a:cs typeface="Courier"/>
              </a:rPr>
              <a:t>dbpedia:Montpellier</a:t>
            </a:r>
            <a:r>
              <a:rPr lang="en-US" sz="1600" dirty="0" smtClean="0">
                <a:latin typeface="Courier"/>
                <a:cs typeface="Courier"/>
              </a:rPr>
              <a:t> :</a:t>
            </a:r>
            <a:r>
              <a:rPr lang="en-US" sz="1600" dirty="0" err="1" smtClean="0">
                <a:latin typeface="Courier"/>
                <a:cs typeface="Courier"/>
              </a:rPr>
              <a:t>populationDensity</a:t>
            </a:r>
            <a:r>
              <a:rPr lang="en-US" sz="1600" dirty="0" smtClean="0">
                <a:latin typeface="Courier"/>
                <a:cs typeface="Courier"/>
              </a:rPr>
              <a:t> ?DM .</a:t>
            </a:r>
          </a:p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		 </a:t>
            </a:r>
            <a:r>
              <a:rPr lang="en-US" sz="1600" dirty="0" err="1" smtClean="0">
                <a:latin typeface="Courier"/>
                <a:cs typeface="Courier"/>
              </a:rPr>
              <a:t>dbpedia:Vienna</a:t>
            </a:r>
            <a:r>
              <a:rPr lang="en-US" sz="1600" dirty="0" smtClean="0">
                <a:latin typeface="Courier"/>
                <a:cs typeface="Courier"/>
              </a:rPr>
              <a:t> :</a:t>
            </a:r>
            <a:r>
              <a:rPr lang="en-US" sz="1600" dirty="0" err="1" smtClean="0">
                <a:latin typeface="Courier"/>
                <a:cs typeface="Courier"/>
              </a:rPr>
              <a:t>populationDensity</a:t>
            </a:r>
            <a:r>
              <a:rPr lang="en-US" sz="1600" dirty="0" smtClean="0">
                <a:latin typeface="Courier"/>
                <a:cs typeface="Courier"/>
              </a:rPr>
              <a:t> ?DV .</a:t>
            </a:r>
          </a:p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      }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763688" y="4594219"/>
            <a:ext cx="7380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“Which city of Montpellier and Vienna has the higher population density?</a:t>
            </a:r>
            <a:r>
              <a:rPr lang="en-US" dirty="0" smtClean="0">
                <a:solidFill>
                  <a:prstClr val="black"/>
                </a:solidFill>
              </a:rPr>
              <a:t>”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													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3944907" y="3769295"/>
            <a:ext cx="5199093" cy="307777"/>
          </a:xfrm>
          <a:prstGeom prst="rect">
            <a:avLst/>
          </a:prstGeom>
          <a:solidFill>
            <a:schemeClr val="accent3">
              <a:lumMod val="75000"/>
              <a:alpha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rIns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eurostat:EN5101I   </a:t>
            </a:r>
            <a:r>
              <a:rPr lang="en-US" sz="1400" dirty="0" err="1" smtClean="0">
                <a:solidFill>
                  <a:srgbClr val="FF0000"/>
                </a:solidFill>
              </a:rPr>
              <a:t>rdfs:subPropertyOf</a:t>
            </a:r>
            <a:r>
              <a:rPr lang="en-US" sz="1400" dirty="0" smtClean="0">
                <a:solidFill>
                  <a:srgbClr val="FF0000"/>
                </a:solidFill>
              </a:rPr>
              <a:t>       </a:t>
            </a:r>
            <a:r>
              <a:rPr lang="en-US" sz="1400" dirty="0" err="1" smtClean="0">
                <a:solidFill>
                  <a:srgbClr val="000000"/>
                </a:solidFill>
              </a:rPr>
              <a:t>dbpedia:populationDensity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303449" y="6389916"/>
            <a:ext cx="0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endParaRPr lang="en-US" sz="1600" dirty="0"/>
          </a:p>
        </p:txBody>
      </p:sp>
      <p:sp>
        <p:nvSpPr>
          <p:cNvPr id="79" name="Rectangle 78"/>
          <p:cNvSpPr/>
          <p:nvPr/>
        </p:nvSpPr>
        <p:spPr>
          <a:xfrm>
            <a:off x="5544268" y="3274531"/>
            <a:ext cx="7759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3855.25</a:t>
            </a:r>
            <a:endParaRPr lang="en-US" sz="1400" dirty="0"/>
          </a:p>
        </p:txBody>
      </p:sp>
      <p:cxnSp>
        <p:nvCxnSpPr>
          <p:cNvPr id="80" name="Straight Arrow Connector 79"/>
          <p:cNvCxnSpPr>
            <a:stCxn id="86" idx="2"/>
            <a:endCxn id="72" idx="0"/>
          </p:cNvCxnSpPr>
          <p:nvPr/>
        </p:nvCxnSpPr>
        <p:spPr bwMode="auto">
          <a:xfrm rot="16200000" flipH="1">
            <a:off x="6013306" y="3238146"/>
            <a:ext cx="958993" cy="103304"/>
          </a:xfrm>
          <a:prstGeom prst="straightConnector1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3-01-22 at 20.34.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3" y="3833698"/>
            <a:ext cx="9105900" cy="673100"/>
          </a:xfrm>
          <a:prstGeom prst="rect">
            <a:avLst/>
          </a:prstGeom>
        </p:spPr>
      </p:pic>
      <p:pic>
        <p:nvPicPr>
          <p:cNvPr id="7" name="Picture 6" descr="Screen Shot 2013-01-22 at 20.34.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4897075"/>
            <a:ext cx="9105900" cy="673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Semantic promise…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1434"/>
            <a:ext cx="9144000" cy="4899112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de-DE" sz="1600" i="1" dirty="0" smtClean="0"/>
              <a:t>			</a:t>
            </a:r>
            <a:r>
              <a:rPr lang="en-US" sz="1600" i="1" dirty="0" smtClean="0"/>
              <a:t>  “If </a:t>
            </a:r>
            <a:r>
              <a:rPr lang="en-US" sz="1600" b="1" i="1" dirty="0" smtClean="0"/>
              <a:t>HTML </a:t>
            </a:r>
            <a:r>
              <a:rPr lang="en-US" sz="1600" i="1" dirty="0" smtClean="0"/>
              <a:t>and the Web made all the online documents look like one huge </a:t>
            </a:r>
            <a:r>
              <a:rPr lang="en-US" sz="1600" b="1" i="1" dirty="0" smtClean="0"/>
              <a:t>book</a:t>
            </a:r>
            <a:r>
              <a:rPr lang="en-US" sz="1600" i="1" dirty="0" smtClean="0"/>
              <a:t>, 			  		    </a:t>
            </a:r>
            <a:r>
              <a:rPr lang="en-US" sz="1600" b="1" i="1" dirty="0" smtClean="0"/>
              <a:t>RDF</a:t>
            </a:r>
            <a:r>
              <a:rPr lang="en-US" sz="1600" i="1" dirty="0" smtClean="0"/>
              <a:t>, </a:t>
            </a:r>
            <a:r>
              <a:rPr lang="en-US" sz="1600" b="1" i="1" dirty="0" smtClean="0"/>
              <a:t>schema </a:t>
            </a:r>
            <a:r>
              <a:rPr lang="en-US" sz="1600" i="1" dirty="0" smtClean="0"/>
              <a:t>and </a:t>
            </a:r>
            <a:r>
              <a:rPr lang="en-US" sz="1600" b="1" i="1" dirty="0" smtClean="0"/>
              <a:t>inference </a:t>
            </a:r>
            <a:r>
              <a:rPr lang="en-US" sz="1600" i="1" dirty="0" smtClean="0"/>
              <a:t>languages will make all the data in the world look like 		  		   one huge </a:t>
            </a:r>
            <a:r>
              <a:rPr lang="en-US" sz="1600" b="1" i="1" dirty="0" smtClean="0"/>
              <a:t>database</a:t>
            </a:r>
            <a:r>
              <a:rPr lang="en-US" sz="1600" i="1" dirty="0" smtClean="0"/>
              <a:t>”</a:t>
            </a:r>
            <a:r>
              <a:rPr lang="en-US" sz="1600" dirty="0" smtClean="0"/>
              <a:t>     			 </a:t>
            </a:r>
            <a:r>
              <a:rPr lang="en-US" sz="1600" i="1" dirty="0" smtClean="0"/>
              <a:t>Tim Berners-Lee, Weaving the Web, 1999</a:t>
            </a:r>
            <a:r>
              <a:rPr lang="en-US" sz="1600" dirty="0" smtClean="0"/>
              <a:t>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Great! We have 2013, this should work by now, shouldn‘t it? Let‘s try that on </a:t>
            </a:r>
            <a:r>
              <a:rPr lang="en-US" sz="1800" dirty="0" err="1" smtClean="0"/>
              <a:t>google</a:t>
            </a:r>
            <a:r>
              <a:rPr lang="en-US" sz="1800" dirty="0" smtClean="0"/>
              <a:t>!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b="1" dirty="0" smtClean="0"/>
              <a:t>Scenario: </a:t>
            </a:r>
            <a:r>
              <a:rPr lang="en-US" sz="1800" dirty="0" smtClean="0"/>
              <a:t>“</a:t>
            </a:r>
            <a:r>
              <a:rPr lang="en-US" sz="1800" i="1" dirty="0" smtClean="0"/>
              <a:t>Market research” on the Web,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		            </a:t>
            </a:r>
            <a:r>
              <a:rPr lang="en-US" sz="1600" dirty="0" smtClean="0"/>
              <a:t>“Latest news on NYT about technology companies </a:t>
            </a:r>
          </a:p>
          <a:p>
            <a:pPr>
              <a:buNone/>
            </a:pPr>
            <a:r>
              <a:rPr lang="en-US" sz="1600" dirty="0" smtClean="0"/>
              <a:t>				       with a revenue greater than 10B EUR”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			“Cities in France with a higher population density than Montpellier?”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9136-F6C2-F248-9BA6-94172D654A3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" y="969673"/>
            <a:ext cx="1388018" cy="104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395408" y="4489295"/>
            <a:ext cx="6424073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SELECT * WHERE </a:t>
            </a:r>
          </a:p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{ ?C </a:t>
            </a:r>
            <a:r>
              <a:rPr lang="en-US" sz="1600" dirty="0" err="1" smtClean="0">
                <a:latin typeface="Courier"/>
                <a:cs typeface="Courier"/>
              </a:rPr>
              <a:t>rdf:type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dirty="0" err="1" smtClean="0">
                <a:latin typeface="Courier"/>
                <a:cs typeface="Courier"/>
              </a:rPr>
              <a:t>NYT:Org</a:t>
            </a:r>
            <a:r>
              <a:rPr lang="en-US" sz="1600" dirty="0" smtClean="0">
                <a:latin typeface="Courier"/>
                <a:cs typeface="Courier"/>
              </a:rPr>
              <a:t> .</a:t>
            </a:r>
          </a:p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  ?C </a:t>
            </a:r>
            <a:r>
              <a:rPr lang="en-US" sz="1600" dirty="0" err="1" smtClean="0">
                <a:latin typeface="Courier"/>
                <a:cs typeface="Courier"/>
              </a:rPr>
              <a:t>dbpedia:revenue</a:t>
            </a:r>
            <a:r>
              <a:rPr lang="en-US" sz="1600" dirty="0" smtClean="0">
                <a:latin typeface="Courier"/>
                <a:cs typeface="Courier"/>
              </a:rPr>
              <a:t> ?R .</a:t>
            </a:r>
          </a:p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  ?C </a:t>
            </a:r>
            <a:r>
              <a:rPr lang="en-US" sz="1600" dirty="0" err="1" smtClean="0">
                <a:latin typeface="Courier"/>
                <a:cs typeface="Courier"/>
              </a:rPr>
              <a:t>NYT:latestArticle</a:t>
            </a:r>
            <a:r>
              <a:rPr lang="en-US" sz="1600" dirty="0" smtClean="0">
                <a:latin typeface="Courier"/>
                <a:cs typeface="Courier"/>
              </a:rPr>
              <a:t> ?A . </a:t>
            </a:r>
          </a:p>
          <a:p>
            <a:pPr lvl="1">
              <a:buNone/>
            </a:pPr>
            <a:r>
              <a:rPr lang="en-US" sz="1600" dirty="0" smtClean="0">
                <a:latin typeface="Courier"/>
                <a:cs typeface="Courier"/>
              </a:rPr>
              <a:t>  FILTER( ?R &gt; 10000000000 )  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CDT_OLDSLIDEHIDDEN" val="False"/>
  <p:tag name="CDT_OLDSLIDEINDEX" val="65"/>
  <p:tag name="CDT_INTERSECT_SLIDE" val="False"/>
  <p:tag name="CDT_DEFAULT_SLIDE" val="True"/>
  <p:tag name="CDT_SLIDE_NAME_ENG" val="Final Slide / Contact"/>
  <p:tag name="CDT_SLIDE_NAME_FRE" val="Final Slide / Contact"/>
  <p:tag name="CDT_SLIDE_NAME_GER" val="Abschlussfolie / Kontakt"/>
  <p:tag name="CDT_SLIDE_NAME_SPA" val="Final Slide / Contact"/>
  <p:tag name="CDT_SLIDE_NAME_ITA" val="Final Slide / Contact"/>
  <p:tag name="CDT_DESIGNS_NAME" val="Siemens I IA+DT - Split"/>
  <p:tag name="CDT_MASTERS_NAME" val="TitleMaster Siemens I IA+DT - Split"/>
  <p:tag name="CDT_LAYOUT_TYPE" val="1"/>
  <p:tag name="CDT_ORIGINAL_DESIGNS_NAME" val="Siemens I IA+DT - Split"/>
  <p:tag name="CDT_ORIGINAL_MASTERS_NAME" val="TitleMaster Siemens I IA+DT - Split"/>
  <p:tag name="CDT_ORIGINAL_LAYOUT_TYPE" val="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CDT_AUTODIALOG" val="1"/>
  <p:tag name="CDT_TARGETSHAPE" val="8"/>
  <p:tag name="CDT_EXTCOL" val="True"/>
  <p:tag name="CDT_COLTX" val="15"/>
  <p:tag name="CDT_FILLFIXED" val="True"/>
  <p:tag name="CDT_LINEFIXED" val="True"/>
  <p:tag name="CDT_FILLUNVISIBLE" val="True"/>
  <p:tag name="CDT_LINEUNVISIBLE" val="True"/>
  <p:tag name="CDT_PROT" val="3"/>
  <p:tag name="CDT_PROT_TOP" val="511,625"/>
  <p:tag name="CDT_PROT_LEFT" val="239,5"/>
  <p:tag name="CDT_PROT_WIDTH" val="480,5"/>
  <p:tag name="CDT_PROT_HEIGHT" val="28,375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CDT_AUTODIALOG" val="1"/>
  <p:tag name="CDT_TARGETSHAPE" val="8"/>
  <p:tag name="CDT_EXTCOL" val="True"/>
  <p:tag name="CDT_COLTX" val="15"/>
  <p:tag name="CDT_FILLFIXED" val="True"/>
  <p:tag name="CDT_LINEFIXED" val="True"/>
  <p:tag name="CDT_FILLUNVISIBLE" val="True"/>
  <p:tag name="CDT_LINEUNVISIBLE" val="True"/>
  <p:tag name="CDT_PROT" val="3"/>
  <p:tag name="CDT_PROT_TOP" val="511,625"/>
  <p:tag name="CDT_PROT_LEFT" val="239,5"/>
  <p:tag name="CDT_PROT_WIDTH" val="480,5"/>
  <p:tag name="CDT_PROT_HEIGHT" val="28,375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CDT_OLDSLIDEHIDDEN" val="False"/>
  <p:tag name="CDT_OLDSLIDEINDEX" val="65"/>
  <p:tag name="CDT_INTERSECT_SLIDE" val="False"/>
  <p:tag name="CDT_DEFAULT_SLIDE" val="True"/>
  <p:tag name="CDT_SLIDE_NAME_ENG" val="Final Slide / Contact"/>
  <p:tag name="CDT_SLIDE_NAME_FRE" val="Final Slide / Contact"/>
  <p:tag name="CDT_SLIDE_NAME_GER" val="Abschlussfolie / Kontakt"/>
  <p:tag name="CDT_SLIDE_NAME_SPA" val="Final Slide / Contact"/>
  <p:tag name="CDT_SLIDE_NAME_ITA" val="Final Slide / Contact"/>
  <p:tag name="CDT_DESIGNS_NAME" val="Siemens I IA+DT - Split"/>
  <p:tag name="CDT_MASTERS_NAME" val="TitleMaster Siemens I IA+DT - Split"/>
  <p:tag name="CDT_LAYOUT_TYPE" val="1"/>
  <p:tag name="CDT_ORIGINAL_DESIGNS_NAME" val="Siemens I IA+DT - Split"/>
  <p:tag name="CDT_ORIGINAL_MASTERS_NAME" val="TitleMaster Siemens I IA+DT - Split"/>
  <p:tag name="CDT_ORIGINAL_LAYOUT_TYPE" val="1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CDT_AUTODIALOG" val="1"/>
  <p:tag name="CDT_TARGETSHAPE" val="8"/>
  <p:tag name="CDT_EXTCOL" val="True"/>
  <p:tag name="CDT_COLTX" val="15"/>
  <p:tag name="CDT_FILLFIXED" val="True"/>
  <p:tag name="CDT_LINEFIXED" val="True"/>
  <p:tag name="CDT_FILLUNVISIBLE" val="True"/>
  <p:tag name="CDT_LINEUNVISIBLE" val="True"/>
  <p:tag name="CDT_PROT" val="3"/>
  <p:tag name="CDT_PROT_TOP" val="511,625"/>
  <p:tag name="CDT_PROT_LEFT" val="239,5"/>
  <p:tag name="CDT_PROT_WIDTH" val="480,5"/>
  <p:tag name="CDT_PROT_HEIGHT" val="28,375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CDT_OLDSLIDEHIDDEN" val="False"/>
  <p:tag name="CDT_OLDSLIDEINDEX" val="65"/>
  <p:tag name="CDT_INTERSECT_SLIDE" val="False"/>
  <p:tag name="CDT_DEFAULT_SLIDE" val="True"/>
  <p:tag name="CDT_SLIDE_NAME_ENG" val="Final Slide / Contact"/>
  <p:tag name="CDT_SLIDE_NAME_FRE" val="Final Slide / Contact"/>
  <p:tag name="CDT_SLIDE_NAME_GER" val="Abschlussfolie / Kontakt"/>
  <p:tag name="CDT_SLIDE_NAME_SPA" val="Final Slide / Contact"/>
  <p:tag name="CDT_SLIDE_NAME_ITA" val="Final Slide / Contact"/>
  <p:tag name="CDT_DESIGNS_NAME" val="Siemens I IA+DT - Split"/>
  <p:tag name="CDT_MASTERS_NAME" val="TitleMaster Siemens I IA+DT - Split"/>
  <p:tag name="CDT_LAYOUT_TYPE" val="1"/>
  <p:tag name="CDT_ORIGINAL_DESIGNS_NAME" val="Siemens I IA+DT - Split"/>
  <p:tag name="CDT_ORIGINAL_MASTERS_NAME" val="TitleMaster Siemens I IA+DT - Split"/>
  <p:tag name="CDT_ORIGINAL_LAYOUT_TYPE" val="1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CDT_AUTODIALOG" val="1"/>
  <p:tag name="CDT_TARGETSHAPE" val="8"/>
  <p:tag name="CDT_EXTCOL" val="True"/>
  <p:tag name="CDT_COLTX" val="15"/>
  <p:tag name="CDT_FILLFIXED" val="True"/>
  <p:tag name="CDT_LINEFIXED" val="True"/>
  <p:tag name="CDT_FILLUNVISIBLE" val="True"/>
  <p:tag name="CDT_LINEUNVISIBLE" val="True"/>
  <p:tag name="CDT_PROT" val="3"/>
  <p:tag name="CDT_PROT_TOP" val="511,625"/>
  <p:tag name="CDT_PROT_LEFT" val="239,5"/>
  <p:tag name="CDT_PROT_WIDTH" val="480,5"/>
  <p:tag name="CDT_PROT_HEIGHT" val="28,375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CDT_OLDSLIDEHIDDEN" val="False"/>
  <p:tag name="CDT_OLDSLIDEINDEX" val="65"/>
  <p:tag name="CDT_INTERSECT_SLIDE" val="False"/>
  <p:tag name="CDT_DEFAULT_SLIDE" val="True"/>
  <p:tag name="CDT_SLIDE_NAME_ENG" val="Final Slide / Contact"/>
  <p:tag name="CDT_SLIDE_NAME_FRE" val="Final Slide / Contact"/>
  <p:tag name="CDT_SLIDE_NAME_GER" val="Abschlussfolie / Kontakt"/>
  <p:tag name="CDT_SLIDE_NAME_SPA" val="Final Slide / Contact"/>
  <p:tag name="CDT_SLIDE_NAME_ITA" val="Final Slide / Contact"/>
  <p:tag name="CDT_DESIGNS_NAME" val="Siemens I IA+DT - Split"/>
  <p:tag name="CDT_MASTERS_NAME" val="TitleMaster Siemens I IA+DT - Split"/>
  <p:tag name="CDT_LAYOUT_TYPE" val="1"/>
  <p:tag name="CDT_ORIGINAL_DESIGNS_NAME" val="Siemens I IA+DT - Split"/>
  <p:tag name="CDT_ORIGINAL_MASTERS_NAME" val="TitleMaster Siemens I IA+DT - Split"/>
  <p:tag name="CDT_ORIGINAL_LAYOUT_TYPE" val="1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CDT_AUTODIALOG" val="1"/>
  <p:tag name="CDT_TARGETSHAPE" val="8"/>
  <p:tag name="CDT_EXTCOL" val="True"/>
  <p:tag name="CDT_COLTX" val="15"/>
  <p:tag name="CDT_FILLFIXED" val="True"/>
  <p:tag name="CDT_LINEFIXED" val="True"/>
  <p:tag name="CDT_FILLUNVISIBLE" val="True"/>
  <p:tag name="CDT_LINEUNVISIBLE" val="True"/>
  <p:tag name="CDT_PROT" val="3"/>
  <p:tag name="CDT_PROT_TOP" val="511,625"/>
  <p:tag name="CDT_PROT_LEFT" val="239,5"/>
  <p:tag name="CDT_PROT_WIDTH" val="480,5"/>
  <p:tag name="CDT_PROT_HEIGHT" val="28,375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CDT_OLDSLIDEHIDDEN" val="False"/>
  <p:tag name="CDT_OLDSLIDEINDEX" val="65"/>
  <p:tag name="CDT_INTERSECT_SLIDE" val="False"/>
  <p:tag name="CDT_DEFAULT_SLIDE" val="True"/>
  <p:tag name="CDT_SLIDE_NAME_ENG" val="Final Slide / Contact"/>
  <p:tag name="CDT_SLIDE_NAME_FRE" val="Final Slide / Contact"/>
  <p:tag name="CDT_SLIDE_NAME_GER" val="Abschlussfolie / Kontakt"/>
  <p:tag name="CDT_SLIDE_NAME_SPA" val="Final Slide / Contact"/>
  <p:tag name="CDT_SLIDE_NAME_ITA" val="Final Slide / Contact"/>
  <p:tag name="CDT_DESIGNS_NAME" val="Siemens I IA+DT - Split"/>
  <p:tag name="CDT_MASTERS_NAME" val="TitleMaster Siemens I IA+DT - Split"/>
  <p:tag name="CDT_LAYOUT_TYPE" val="1"/>
  <p:tag name="CDT_ORIGINAL_DESIGNS_NAME" val="Siemens I IA+DT - Split"/>
  <p:tag name="CDT_ORIGINAL_MASTERS_NAME" val="TitleMaster Siemens I IA+DT - Split"/>
  <p:tag name="CDT_ORIGINAL_LAYOUT_TYPE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9246</TotalTime>
  <Words>4204</Words>
  <Application>Microsoft Macintosh PowerPoint</Application>
  <PresentationFormat>On-screen Show (4:3)</PresentationFormat>
  <Paragraphs>744</Paragraphs>
  <Slides>49</Slides>
  <Notes>28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OWL vs. Linked Data: Experiences and Directions  Axel Polleres Siemens AG Österreich </vt:lpstr>
      <vt:lpstr>Disclaimer:  this is not the panel you were looking for</vt:lpstr>
      <vt:lpstr>Let’s start from the beginning…</vt:lpstr>
      <vt:lpstr>“Latest News on NYT about technology companies  with a revenue greater than 10B EUR”  </vt:lpstr>
      <vt:lpstr>“Which city of Montpellier and Vienna has the higher population density?”</vt:lpstr>
      <vt:lpstr>Emerging trend: Linked data</vt:lpstr>
      <vt:lpstr>Linked Data on the Web: Adoption</vt:lpstr>
      <vt:lpstr>Example: Using OWL and SPARQL to query Linked data</vt:lpstr>
      <vt:lpstr>The Semantic promise…</vt:lpstr>
      <vt:lpstr>The Semantic promise…</vt:lpstr>
      <vt:lpstr>So, all we need to do:</vt:lpstr>
      <vt:lpstr>Obstacles/prejudices:</vt:lpstr>
      <vt:lpstr>…OWL iS HARD</vt:lpstr>
      <vt:lpstr>Slide 14</vt:lpstr>
      <vt:lpstr>How much OWL is used in Linked Data? [LDOW’12]</vt:lpstr>
      <vt:lpstr>Results of ranking (see LDOW’12 paper details)</vt:lpstr>
      <vt:lpstr>Results of ranking (see LDOW’12 paper details)</vt:lpstr>
      <vt:lpstr>How much OWL is used in Linked Data? [LDOW’12]</vt:lpstr>
      <vt:lpstr>Main insight:</vt:lpstr>
      <vt:lpstr>Intuition: MAYBE LINKED DATA only NEEDS a LITTLE OWL…</vt:lpstr>
      <vt:lpstr>How much OWL is used in Linked Data? [LDOW’12]</vt:lpstr>
      <vt:lpstr>We presented this 3 years ago at ESWC… still only little OWL2 adoption in LOD vocabs since then…</vt:lpstr>
      <vt:lpstr>Slide 23</vt:lpstr>
      <vt:lpstr>Inconsistencies/wrong inferences on Web Data</vt:lpstr>
      <vt:lpstr>Publishers deliberately publish spoilt data (“SPAM”) </vt:lpstr>
      <vt:lpstr>Opinions differ</vt:lpstr>
      <vt:lpstr>“URI-sense” ambiguities</vt:lpstr>
      <vt:lpstr>Accidentially inconsistent data</vt:lpstr>
      <vt:lpstr>Accidently wrong (non-inconsistent data)</vt:lpstr>
      <vt:lpstr>RDFAlerts</vt:lpstr>
      <vt:lpstr>Slide 31</vt:lpstr>
      <vt:lpstr>How to possibly avoid nasty inferences?</vt:lpstr>
      <vt:lpstr>Scalabe Reasoning: Focus on Rules without ABox joins</vt:lpstr>
      <vt:lpstr>Authoritative Reasoning</vt:lpstr>
      <vt:lpstr>A Semantic Web Search Engine</vt:lpstr>
      <vt:lpstr>Are we done?</vt:lpstr>
      <vt:lpstr>Idea: “Live”-Linked Data Querying</vt:lpstr>
      <vt:lpstr>Improved “Live”-Linked Date Querying</vt:lpstr>
      <vt:lpstr>Again: Does this work “in the wild”?</vt:lpstr>
      <vt:lpstr>Are we done?</vt:lpstr>
      <vt:lpstr>… Actually, we were cheating:</vt:lpstr>
      <vt:lpstr>Slide 42</vt:lpstr>
      <vt:lpstr>Take-home messages:</vt:lpstr>
      <vt:lpstr>References:</vt:lpstr>
      <vt:lpstr>Backup-slides</vt:lpstr>
      <vt:lpstr>Open Data  Trends &amp; Future</vt:lpstr>
      <vt:lpstr>Linked Data Ontologies =          RDF Vocabularies (OWL, RDFS)</vt:lpstr>
      <vt:lpstr>OWL Reasoning: Complexity</vt:lpstr>
      <vt:lpstr>Related Works:</vt:lpstr>
    </vt:vector>
  </TitlesOfParts>
  <Company>Digital Enterprise Research Institutte (DERI), Natio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Axel Polleres</dc:creator>
  <cp:lastModifiedBy>Axel Polleres</cp:lastModifiedBy>
  <cp:revision>1226</cp:revision>
  <cp:lastPrinted>2013-01-27T22:00:35Z</cp:lastPrinted>
  <dcterms:created xsi:type="dcterms:W3CDTF">2013-05-27T23:48:37Z</dcterms:created>
  <dcterms:modified xsi:type="dcterms:W3CDTF">2013-05-27T23:53:51Z</dcterms:modified>
</cp:coreProperties>
</file>