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  <p:sldMasterId id="2147483693" r:id="rId4"/>
    <p:sldMasterId id="2147483705" r:id="rId5"/>
  </p:sldMasterIdLst>
  <p:notesMasterIdLst>
    <p:notesMasterId r:id="rId69"/>
  </p:notesMasterIdLst>
  <p:handoutMasterIdLst>
    <p:handoutMasterId r:id="rId70"/>
  </p:handoutMasterIdLst>
  <p:sldIdLst>
    <p:sldId id="256" r:id="rId6"/>
    <p:sldId id="483" r:id="rId7"/>
    <p:sldId id="654" r:id="rId8"/>
    <p:sldId id="534" r:id="rId9"/>
    <p:sldId id="497" r:id="rId10"/>
    <p:sldId id="530" r:id="rId11"/>
    <p:sldId id="532" r:id="rId12"/>
    <p:sldId id="535" r:id="rId13"/>
    <p:sldId id="570" r:id="rId14"/>
    <p:sldId id="571" r:id="rId15"/>
    <p:sldId id="573" r:id="rId16"/>
    <p:sldId id="572" r:id="rId17"/>
    <p:sldId id="574" r:id="rId18"/>
    <p:sldId id="578" r:id="rId19"/>
    <p:sldId id="575" r:id="rId20"/>
    <p:sldId id="576" r:id="rId21"/>
    <p:sldId id="577" r:id="rId22"/>
    <p:sldId id="536" r:id="rId23"/>
    <p:sldId id="653" r:id="rId24"/>
    <p:sldId id="604" r:id="rId25"/>
    <p:sldId id="579" r:id="rId26"/>
    <p:sldId id="581" r:id="rId27"/>
    <p:sldId id="580" r:id="rId28"/>
    <p:sldId id="582" r:id="rId29"/>
    <p:sldId id="583" r:id="rId30"/>
    <p:sldId id="584" r:id="rId31"/>
    <p:sldId id="585" r:id="rId32"/>
    <p:sldId id="586" r:id="rId33"/>
    <p:sldId id="587" r:id="rId34"/>
    <p:sldId id="588" r:id="rId35"/>
    <p:sldId id="589" r:id="rId36"/>
    <p:sldId id="590" r:id="rId37"/>
    <p:sldId id="593" r:id="rId38"/>
    <p:sldId id="594" r:id="rId39"/>
    <p:sldId id="595" r:id="rId40"/>
    <p:sldId id="596" r:id="rId41"/>
    <p:sldId id="605" r:id="rId42"/>
    <p:sldId id="597" r:id="rId43"/>
    <p:sldId id="598" r:id="rId44"/>
    <p:sldId id="599" r:id="rId45"/>
    <p:sldId id="600" r:id="rId46"/>
    <p:sldId id="606" r:id="rId47"/>
    <p:sldId id="624" r:id="rId48"/>
    <p:sldId id="625" r:id="rId49"/>
    <p:sldId id="648" r:id="rId50"/>
    <p:sldId id="646" r:id="rId51"/>
    <p:sldId id="647" r:id="rId52"/>
    <p:sldId id="626" r:id="rId53"/>
    <p:sldId id="627" r:id="rId54"/>
    <p:sldId id="634" r:id="rId55"/>
    <p:sldId id="636" r:id="rId56"/>
    <p:sldId id="649" r:id="rId57"/>
    <p:sldId id="650" r:id="rId58"/>
    <p:sldId id="651" r:id="rId59"/>
    <p:sldId id="652" r:id="rId60"/>
    <p:sldId id="641" r:id="rId61"/>
    <p:sldId id="642" r:id="rId62"/>
    <p:sldId id="644" r:id="rId63"/>
    <p:sldId id="645" r:id="rId64"/>
    <p:sldId id="643" r:id="rId65"/>
    <p:sldId id="616" r:id="rId66"/>
    <p:sldId id="602" r:id="rId67"/>
    <p:sldId id="601" r:id="rId6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1F497D"/>
    <a:srgbClr val="F9F9F9"/>
    <a:srgbClr val="00FFFF"/>
    <a:srgbClr val="00B050"/>
    <a:srgbClr val="CC0099"/>
    <a:srgbClr val="FF0066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81542" autoAdjust="0"/>
  </p:normalViewPr>
  <p:slideViewPr>
    <p:cSldViewPr>
      <p:cViewPr varScale="1">
        <p:scale>
          <a:sx n="48" d="100"/>
          <a:sy n="48" d="100"/>
        </p:scale>
        <p:origin x="-12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ahmeti:Desktop:ISWC-ev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Update</a:t>
            </a:r>
            <a:r>
              <a:rPr lang="en-US" baseline="0"/>
              <a:t> + 14 LUBM Select queries using LUBM(15) dataset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'Update + 14 queries LUBM(15)'!$A$2</c:f>
              <c:strCache>
                <c:ptCount val="1"/>
                <c:pt idx="0">
                  <c:v>SemMat0</c:v>
                </c:pt>
              </c:strCache>
            </c:strRef>
          </c:tx>
          <c:marker>
            <c:symbol val="none"/>
          </c:marker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LUBM(15)'!$B$2:$H$2</c:f>
              <c:numCache>
                <c:formatCode>General</c:formatCode>
                <c:ptCount val="6"/>
                <c:pt idx="0">
                  <c:v>80811.0</c:v>
                </c:pt>
                <c:pt idx="1">
                  <c:v>84624.25</c:v>
                </c:pt>
                <c:pt idx="2">
                  <c:v>89785.0</c:v>
                </c:pt>
                <c:pt idx="3">
                  <c:v>82841.0</c:v>
                </c:pt>
                <c:pt idx="4">
                  <c:v>103551.25</c:v>
                </c:pt>
                <c:pt idx="5">
                  <c:v>92655.75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'Update + 14 queries LUBM(15)'!$A$3</c:f>
              <c:strCache>
                <c:ptCount val="1"/>
                <c:pt idx="0">
                  <c:v>SemMat1a</c:v>
                </c:pt>
              </c:strCache>
            </c:strRef>
          </c:tx>
          <c:marker>
            <c:symbol val="none"/>
          </c:marker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LUBM(15)'!$B$3:$H$3</c:f>
              <c:numCache>
                <c:formatCode>General</c:formatCode>
                <c:ptCount val="6"/>
                <c:pt idx="0">
                  <c:v>113989.0</c:v>
                </c:pt>
                <c:pt idx="1">
                  <c:v>112252.5</c:v>
                </c:pt>
                <c:pt idx="2">
                  <c:v>116777.5</c:v>
                </c:pt>
                <c:pt idx="3">
                  <c:v>179515.0</c:v>
                </c:pt>
                <c:pt idx="4">
                  <c:v>224393.75</c:v>
                </c:pt>
                <c:pt idx="5">
                  <c:v>129523.0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'Update + 14 queries LUBM(15)'!$A$4</c:f>
              <c:strCache>
                <c:ptCount val="1"/>
                <c:pt idx="0">
                  <c:v>SemMat1b</c:v>
                </c:pt>
              </c:strCache>
            </c:strRef>
          </c:tx>
          <c:marker>
            <c:symbol val="none"/>
          </c:marker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LUBM(15)'!$B$4:$H$4</c:f>
              <c:numCache>
                <c:formatCode>General</c:formatCode>
                <c:ptCount val="6"/>
                <c:pt idx="0">
                  <c:v>83809.5</c:v>
                </c:pt>
                <c:pt idx="1">
                  <c:v>86757.5</c:v>
                </c:pt>
                <c:pt idx="2">
                  <c:v>100006.5</c:v>
                </c:pt>
                <c:pt idx="3">
                  <c:v>81562.6</c:v>
                </c:pt>
                <c:pt idx="4">
                  <c:v>101953.25</c:v>
                </c:pt>
                <c:pt idx="5">
                  <c:v>99022.5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'Update + 14 queries LUBM(15)'!$A$5</c:f>
              <c:strCache>
                <c:ptCount val="1"/>
                <c:pt idx="0">
                  <c:v>SemMat2</c:v>
                </c:pt>
              </c:strCache>
            </c:strRef>
          </c:tx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LUBM(15)'!$B$5:$H$5</c:f>
              <c:numCache>
                <c:formatCode>General</c:formatCode>
                <c:ptCount val="6"/>
                <c:pt idx="0">
                  <c:v>5618.0</c:v>
                </c:pt>
                <c:pt idx="2">
                  <c:v>6520.5</c:v>
                </c:pt>
                <c:pt idx="3">
                  <c:v>7490.6</c:v>
                </c:pt>
                <c:pt idx="4">
                  <c:v>9363.25</c:v>
                </c:pt>
                <c:pt idx="5">
                  <c:v>7867.0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'Update + 14 queries LUBM(15)'!$A$6</c:f>
              <c:strCache>
                <c:ptCount val="1"/>
                <c:pt idx="0">
                  <c:v>SemMat2'</c:v>
                </c:pt>
              </c:strCache>
            </c:strRef>
          </c:tx>
          <c:marker>
            <c:symbol val="none"/>
          </c:marker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LUBM(15)'!$B$6:$H$6</c:f>
              <c:numCache>
                <c:formatCode>General</c:formatCode>
                <c:ptCount val="6"/>
                <c:pt idx="0">
                  <c:v>6160.0</c:v>
                </c:pt>
                <c:pt idx="1">
                  <c:v>6619.0</c:v>
                </c:pt>
                <c:pt idx="2">
                  <c:v>6853.0</c:v>
                </c:pt>
                <c:pt idx="3">
                  <c:v>6265.2</c:v>
                </c:pt>
                <c:pt idx="4">
                  <c:v>7831.5</c:v>
                </c:pt>
                <c:pt idx="5">
                  <c:v>7121.75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'Update + 14 queries LUBM(15)'!$A$7</c:f>
              <c:strCache>
                <c:ptCount val="1"/>
                <c:pt idx="0">
                  <c:v>SemRed0</c:v>
                </c:pt>
              </c:strCache>
            </c:strRef>
          </c:tx>
          <c:marker>
            <c:symbol val="none"/>
          </c:marker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LUBM(15)'!$B$7:$H$7</c:f>
              <c:numCache>
                <c:formatCode>General</c:formatCode>
                <c:ptCount val="6"/>
                <c:pt idx="0">
                  <c:v>160813.0</c:v>
                </c:pt>
                <c:pt idx="1">
                  <c:v>156119.0</c:v>
                </c:pt>
                <c:pt idx="2">
                  <c:v>149268.0</c:v>
                </c:pt>
                <c:pt idx="3">
                  <c:v>153796.0</c:v>
                </c:pt>
                <c:pt idx="4">
                  <c:v>151349.0</c:v>
                </c:pt>
                <c:pt idx="5">
                  <c:v>157189.0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'Update + 14 queries LUBM(15)'!$A$8</c:f>
              <c:strCache>
                <c:ptCount val="1"/>
                <c:pt idx="0">
                  <c:v>SemRed1</c:v>
                </c:pt>
              </c:strCache>
            </c:strRef>
          </c:tx>
          <c:marker>
            <c:symbol val="none"/>
          </c:marker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LUBM(15)'!$B$8:$H$8</c:f>
              <c:numCache>
                <c:formatCode>General</c:formatCode>
                <c:ptCount val="6"/>
                <c:pt idx="0">
                  <c:v>160813.0</c:v>
                </c:pt>
                <c:pt idx="2">
                  <c:v>149268.0</c:v>
                </c:pt>
                <c:pt idx="3">
                  <c:v>153796.0</c:v>
                </c:pt>
                <c:pt idx="4">
                  <c:v>151349.0</c:v>
                </c:pt>
                <c:pt idx="5">
                  <c:v>157189.0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'Update + 14 queries LUBM(15)'!$A$9</c:f>
              <c:strCache>
                <c:ptCount val="1"/>
                <c:pt idx="0">
                  <c:v>SemRed1'</c:v>
                </c:pt>
              </c:strCache>
            </c:strRef>
          </c:tx>
          <c:marker>
            <c:symbol val="none"/>
          </c:marker>
          <c:cat>
            <c:strRef>
              <c:f>'Update + 14 queries LUBM(15)'!$B$1:$H$1</c:f>
              <c:strCache>
                <c:ptCount val="6"/>
                <c:pt idx="0">
                  <c:v>lubm01-update</c:v>
                </c:pt>
                <c:pt idx="1">
                  <c:v> lubm01a-update</c:v>
                </c:pt>
                <c:pt idx="2">
                  <c:v> lubm02-update</c:v>
                </c:pt>
                <c:pt idx="3">
                  <c:v> lubm04-update</c:v>
                </c:pt>
                <c:pt idx="4">
                  <c:v> lubm04a-update</c:v>
                </c:pt>
                <c:pt idx="5">
                  <c:v> lubm05-update</c:v>
                </c:pt>
              </c:strCache>
            </c:strRef>
          </c:cat>
          <c:val>
            <c:numRef>
              <c:f>'Update + 14 queries LUBM(15)'!$B$9:$H$9</c:f>
              <c:numCache>
                <c:formatCode>General</c:formatCode>
                <c:ptCount val="6"/>
                <c:pt idx="0">
                  <c:v>160813.0</c:v>
                </c:pt>
                <c:pt idx="1">
                  <c:v>163435.0</c:v>
                </c:pt>
                <c:pt idx="2">
                  <c:v>149268.0</c:v>
                </c:pt>
                <c:pt idx="3">
                  <c:v>153796.0</c:v>
                </c:pt>
                <c:pt idx="4">
                  <c:v>151349.0</c:v>
                </c:pt>
                <c:pt idx="5">
                  <c:v>157189.0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1806888"/>
        <c:axId val="-2101885992"/>
      </c:lineChart>
      <c:catAx>
        <c:axId val="-2101806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101885992"/>
        <c:crosses val="autoZero"/>
        <c:auto val="1"/>
        <c:lblAlgn val="ctr"/>
        <c:lblOffset val="100"/>
        <c:noMultiLvlLbl val="0"/>
      </c:catAx>
      <c:valAx>
        <c:axId val="-21018859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milliseconds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018068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0F951-13DB-4C5A-85D6-12D1C2F8F5B0}" type="datetimeFigureOut">
              <a:rPr lang="de-AT" smtClean="0"/>
              <a:pPr/>
              <a:t>01/12/15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9C7-0FFE-4E72-AF6A-1657BD8F0EA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47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00C6-9325-456A-9050-A3DFBE2350C6}" type="datetimeFigureOut">
              <a:rPr lang="de-AT" smtClean="0"/>
              <a:pPr/>
              <a:t>01/12/15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A2B0-3FF2-4AD7-B641-4608F568295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467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25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B0C31-2904-8F4A-8003-3ADB55F79544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303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add the </a:t>
            </a:r>
            <a:r>
              <a:rPr lang="en-US" dirty="0" err="1" smtClean="0"/>
              <a:t>Abox</a:t>
            </a:r>
            <a:r>
              <a:rPr lang="en-US" baseline="0" dirty="0" smtClean="0"/>
              <a:t> and reduce operator…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4CE5-1610-BB4B-BBC5-B5918A8613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187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Say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causes</a:t>
            </a:r>
            <a:r>
              <a:rPr lang="de-DE" dirty="0" smtClean="0"/>
              <a:t> in RDFS (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assume</a:t>
            </a:r>
            <a:r>
              <a:rPr lang="de-DE" dirty="0" smtClean="0"/>
              <a:t> </a:t>
            </a:r>
            <a:r>
              <a:rPr lang="de-DE" dirty="0" err="1" smtClean="0"/>
              <a:t>acyclic</a:t>
            </a:r>
            <a:r>
              <a:rPr lang="de-DE" dirty="0" smtClean="0"/>
              <a:t> </a:t>
            </a:r>
            <a:r>
              <a:rPr lang="de-DE" dirty="0" err="1" smtClean="0"/>
              <a:t>Tbox</a:t>
            </a:r>
            <a:r>
              <a:rPr lang="de-DE" dirty="0" smtClean="0"/>
              <a:t>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uniquely</a:t>
            </a:r>
            <a:r>
              <a:rPr lang="de-DE" dirty="0" smtClean="0"/>
              <a:t> </a:t>
            </a:r>
            <a:r>
              <a:rPr lang="de-DE" dirty="0" err="1" smtClean="0"/>
              <a:t>determined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B0C31-2904-8F4A-8003-3ADB55F79544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7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Check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paper</a:t>
            </a:r>
            <a:r>
              <a:rPr lang="de-DE" dirty="0" smtClean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48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6040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NOT EXISTS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51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8905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query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longer</a:t>
            </a:r>
            <a:r>
              <a:rPr lang="de-DE" dirty="0" smtClean="0"/>
              <a:t> ... </a:t>
            </a:r>
            <a:r>
              <a:rPr lang="de-DE" dirty="0" err="1" smtClean="0"/>
              <a:t>Nested</a:t>
            </a:r>
            <a:r>
              <a:rPr lang="de-DE" dirty="0" smtClean="0"/>
              <a:t> MINUS.... Do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still </a:t>
            </a:r>
            <a:r>
              <a:rPr lang="de-DE" baseline="0" dirty="0" err="1" smtClean="0"/>
              <a:t>stay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well-</a:t>
            </a:r>
            <a:r>
              <a:rPr lang="de-DE" baseline="0" dirty="0" err="1" smtClean="0"/>
              <a:t>designedness</a:t>
            </a:r>
            <a:r>
              <a:rPr lang="de-DE" baseline="0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52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5309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Needs </a:t>
            </a:r>
            <a:r>
              <a:rPr lang="de-DE" dirty="0" err="1" smtClean="0"/>
              <a:t>some</a:t>
            </a:r>
            <a:r>
              <a:rPr lang="de-DE" dirty="0" smtClean="0"/>
              <a:t> extra </a:t>
            </a:r>
            <a:r>
              <a:rPr lang="de-DE" dirty="0" err="1" smtClean="0"/>
              <a:t>work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rewriting</a:t>
            </a:r>
            <a:r>
              <a:rPr lang="de-DE" dirty="0" smtClean="0"/>
              <a:t>, </a:t>
            </a:r>
            <a:r>
              <a:rPr lang="de-DE" dirty="0" err="1" smtClean="0"/>
              <a:t>it's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nasty</a:t>
            </a:r>
            <a:r>
              <a:rPr lang="de-DE" baseline="0" dirty="0" smtClean="0"/>
              <a:t>... Not </a:t>
            </a:r>
            <a:r>
              <a:rPr lang="de-DE" baseline="0" dirty="0" err="1" smtClean="0"/>
              <a:t>details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done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smtClean="0"/>
              <a:t>rewriting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53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3040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optional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copied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clause</a:t>
            </a:r>
            <a:r>
              <a:rPr lang="de-DE" dirty="0" smtClean="0"/>
              <a:t>, </a:t>
            </a:r>
            <a:r>
              <a:rPr lang="de-DE" dirty="0" err="1" smtClean="0"/>
              <a:t>it's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54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1890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55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0926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syntax here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7A02A-A1DD-C847-82D8-70395DCB85C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0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5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Nastavka</a:t>
            </a:r>
            <a:r>
              <a:rPr lang="de-DE" baseline="0" dirty="0" smtClean="0"/>
              <a:t> ... Suffix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Ime</a:t>
            </a:r>
            <a:r>
              <a:rPr lang="de-DE" baseline="0" dirty="0" smtClean="0"/>
              <a:t> ... Name</a:t>
            </a:r>
          </a:p>
          <a:p>
            <a:endParaRPr lang="de-DE" baseline="0" dirty="0" smtClean="0"/>
          </a:p>
          <a:p>
            <a:r>
              <a:rPr lang="de-DE" baseline="0" dirty="0" smtClean="0"/>
              <a:t>Roden-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... Date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birth</a:t>
            </a:r>
            <a:r>
              <a:rPr lang="de-DE" baseline="0" dirty="0" smtClean="0"/>
              <a:t>  </a:t>
            </a:r>
          </a:p>
          <a:p>
            <a:endParaRPr lang="de-DE" baseline="0" dirty="0" smtClean="0"/>
          </a:p>
          <a:p>
            <a:r>
              <a:rPr lang="de-DE" baseline="0" dirty="0" smtClean="0"/>
              <a:t>Mapping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Bulgarian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wikipedia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persons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Like</a:t>
            </a:r>
            <a:r>
              <a:rPr lang="de-DE" baseline="0" dirty="0" smtClean="0"/>
              <a:t> TGDs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59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431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 explain what I mean here, let me start with a quote, which at the same time is one of</a:t>
            </a:r>
            <a:r>
              <a:rPr lang="en-US" baseline="0" dirty="0" smtClean="0"/>
              <a:t> </a:t>
            </a:r>
            <a:r>
              <a:rPr lang="en-US" dirty="0" smtClean="0"/>
              <a:t>the “big promises” of the Semantic Web</a:t>
            </a:r>
            <a:r>
              <a:rPr lang="en-US" baseline="0" dirty="0" smtClean="0"/>
              <a:t> and what its  technologies shall enable. In 1999 Tim-</a:t>
            </a:r>
            <a:r>
              <a:rPr lang="en-US" baseline="0" dirty="0" err="1" smtClean="0"/>
              <a:t>Berners</a:t>
            </a:r>
            <a:r>
              <a:rPr lang="en-US" baseline="0" dirty="0" smtClean="0"/>
              <a:t> Lee, the creator of the Web wrote: “If HTML … “ Well, it’s almost 15 years from that now and so it should work by now, shouldn’t it? So let’s try that on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!  Unfortunately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doesn’t answer these questions, because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doesn’t allow structured query answering…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instance, take some market research questions such as the following: </a:t>
            </a:r>
          </a:p>
          <a:p>
            <a:r>
              <a:rPr lang="en-US" baseline="0" dirty="0" smtClean="0"/>
              <a:t> What are the latest news on the new York times about companies with a revenue of over 10b EUR?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 for my own preparation to this talk, I might have asked myself questions like the following: Who of my peers may have published with colleagues from WU Wien and how do these colleagues look like, such that I recognize them when I stand here in front of you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7947-3C17-8B4D-8185-22E3F01E0CA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0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assume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"on-board" </a:t>
            </a:r>
            <a:r>
              <a:rPr lang="de-DE" baseline="0" dirty="0" err="1" smtClean="0"/>
              <a:t>functionality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RDF </a:t>
            </a:r>
            <a:r>
              <a:rPr lang="de-DE" baseline="0" dirty="0" err="1" smtClean="0"/>
              <a:t>stores</a:t>
            </a:r>
            <a:r>
              <a:rPr lang="de-DE" baseline="0" dirty="0" smtClean="0"/>
              <a:t>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244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After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,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Abox</a:t>
            </a:r>
            <a:r>
              <a:rPr lang="de-DE" dirty="0" smtClean="0"/>
              <a:t> RDFS </a:t>
            </a:r>
            <a:r>
              <a:rPr lang="de-DE" dirty="0" err="1" smtClean="0"/>
              <a:t>rules</a:t>
            </a:r>
            <a:r>
              <a:rPr lang="de-DE" dirty="0" smtClean="0"/>
              <a:t>.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hint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Muñoz</a:t>
            </a:r>
            <a:r>
              <a:rPr lang="de-DE" baseline="0" dirty="0" smtClean="0"/>
              <a:t> et al. Paper), i.e. </a:t>
            </a:r>
            <a:r>
              <a:rPr lang="de-DE" baseline="0" dirty="0" err="1" smtClean="0"/>
              <a:t>subclass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subpropertz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domain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inferences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B0C31-2904-8F4A-8003-3ADB55F79544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27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Jump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quickly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699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b="1" dirty="0" smtClean="0"/>
              <a:t>delete</a:t>
            </a:r>
            <a:r>
              <a:rPr lang="en-US" dirty="0" smtClean="0"/>
              <a:t> the instantiations of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d</a:t>
            </a:r>
            <a:r>
              <a:rPr lang="en-US" dirty="0" smtClean="0"/>
              <a:t> </a:t>
            </a:r>
            <a:r>
              <a:rPr lang="en-US" b="1" dirty="0" smtClean="0"/>
              <a:t>plus “dangling” effects</a:t>
            </a:r>
            <a:r>
              <a:rPr lang="en-US" dirty="0" smtClean="0"/>
              <a:t>, i.e., effects of deleted triples that after deletion are not implied any longer </a:t>
            </a:r>
            <a:r>
              <a:rPr lang="en-US" i="1" dirty="0" smtClean="0"/>
              <a:t>by any non-deleted triples</a:t>
            </a:r>
            <a:r>
              <a:rPr lang="en-US" dirty="0" smtClean="0"/>
              <a:t>;</a:t>
            </a:r>
          </a:p>
          <a:p>
            <a:pPr lvl="2"/>
            <a:r>
              <a:rPr lang="en-US" b="1" dirty="0" smtClean="0"/>
              <a:t>insert</a:t>
            </a:r>
            <a:r>
              <a:rPr lang="en-US" dirty="0" smtClean="0"/>
              <a:t> the instantiations of </a:t>
            </a:r>
            <a:r>
              <a:rPr lang="en-US" i="1" dirty="0" smtClean="0"/>
              <a:t>P</a:t>
            </a:r>
            <a:r>
              <a:rPr lang="en-US" baseline="-25000" dirty="0" smtClean="0"/>
              <a:t>i</a:t>
            </a:r>
            <a:r>
              <a:rPr lang="en-US" dirty="0" smtClean="0"/>
              <a:t> </a:t>
            </a:r>
            <a:r>
              <a:rPr lang="en-US" b="1" dirty="0" smtClean="0"/>
              <a:t>plus all their effects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B0C31-2904-8F4A-8003-3ADB55F79544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041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Say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causes</a:t>
            </a:r>
            <a:r>
              <a:rPr lang="de-DE" dirty="0" smtClean="0"/>
              <a:t> in RDFS (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assume</a:t>
            </a:r>
            <a:r>
              <a:rPr lang="de-DE" dirty="0" smtClean="0"/>
              <a:t> </a:t>
            </a:r>
            <a:r>
              <a:rPr lang="de-DE" dirty="0" err="1" smtClean="0"/>
              <a:t>acyclic</a:t>
            </a:r>
            <a:r>
              <a:rPr lang="de-DE" dirty="0" smtClean="0"/>
              <a:t> </a:t>
            </a:r>
            <a:r>
              <a:rPr lang="de-DE" dirty="0" err="1" smtClean="0"/>
              <a:t>Tbox</a:t>
            </a:r>
            <a:r>
              <a:rPr lang="de-DE" dirty="0" smtClean="0"/>
              <a:t>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uniquely</a:t>
            </a:r>
            <a:r>
              <a:rPr lang="de-DE" dirty="0" smtClean="0"/>
              <a:t> </a:t>
            </a:r>
            <a:r>
              <a:rPr lang="de-DE" dirty="0" err="1" smtClean="0"/>
              <a:t>determined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B0C31-2904-8F4A-8003-3ADB55F79544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75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err="1" smtClean="0"/>
              <a:t>Dangling</a:t>
            </a:r>
            <a:r>
              <a:rPr lang="de-DE" b="1" dirty="0" smtClean="0"/>
              <a:t> </a:t>
            </a:r>
            <a:r>
              <a:rPr lang="de-DE" b="1" dirty="0" err="1" smtClean="0"/>
              <a:t>effects</a:t>
            </a:r>
            <a:r>
              <a:rPr lang="de-DE" b="1" dirty="0" smtClean="0"/>
              <a:t> not easy </a:t>
            </a:r>
            <a:r>
              <a:rPr lang="de-DE" b="1" dirty="0" err="1" smtClean="0"/>
              <a:t>to</a:t>
            </a:r>
            <a:r>
              <a:rPr lang="de-DE" b="1" dirty="0" smtClean="0"/>
              <a:t> deal </a:t>
            </a:r>
            <a:r>
              <a:rPr lang="de-DE" b="1" dirty="0" err="1" smtClean="0"/>
              <a:t>with</a:t>
            </a:r>
            <a:r>
              <a:rPr lang="de-DE" b="1" dirty="0" smtClean="0"/>
              <a:t>, </a:t>
            </a:r>
            <a:r>
              <a:rPr lang="de-DE" b="1" dirty="0" err="1" smtClean="0"/>
              <a:t>some</a:t>
            </a:r>
            <a:r>
              <a:rPr lang="de-DE" b="1" dirty="0" smtClean="0"/>
              <a:t> </a:t>
            </a:r>
            <a:r>
              <a:rPr lang="de-DE" b="1" dirty="0" err="1" smtClean="0"/>
              <a:t>intuition</a:t>
            </a:r>
            <a:r>
              <a:rPr lang="de-DE" b="1" dirty="0" smtClean="0"/>
              <a:t> </a:t>
            </a:r>
            <a:r>
              <a:rPr lang="de-DE" b="1" dirty="0" err="1" smtClean="0"/>
              <a:t>given</a:t>
            </a:r>
            <a:r>
              <a:rPr lang="de-DE" b="1" dirty="0" smtClean="0"/>
              <a:t> in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paper</a:t>
            </a:r>
            <a:r>
              <a:rPr lang="de-DE" b="1" dirty="0" smtClean="0"/>
              <a:t>, but </a:t>
            </a:r>
            <a:r>
              <a:rPr lang="de-DE" b="1" dirty="0" err="1" smtClean="0"/>
              <a:t>again</a:t>
            </a:r>
            <a:r>
              <a:rPr lang="de-DE" b="1" dirty="0" smtClean="0"/>
              <a:t> </a:t>
            </a:r>
            <a:r>
              <a:rPr lang="de-DE" b="1" dirty="0" err="1" smtClean="0"/>
              <a:t>we</a:t>
            </a:r>
            <a:r>
              <a:rPr lang="de-DE" b="1" dirty="0" smtClean="0"/>
              <a:t> find </a:t>
            </a:r>
            <a:r>
              <a:rPr lang="de-DE" b="1" dirty="0" err="1" smtClean="0"/>
              <a:t>unintuitive</a:t>
            </a:r>
            <a:r>
              <a:rPr lang="de-DE" b="1" dirty="0" smtClean="0"/>
              <a:t> </a:t>
            </a:r>
            <a:r>
              <a:rPr lang="de-DE" b="1" dirty="0" err="1" smtClean="0"/>
              <a:t>examples</a:t>
            </a:r>
            <a:r>
              <a:rPr lang="de-DE" b="1" dirty="0" smtClean="0"/>
              <a:t> in </a:t>
            </a:r>
            <a:r>
              <a:rPr lang="de-DE" b="1" dirty="0" err="1" smtClean="0"/>
              <a:t>the</a:t>
            </a:r>
            <a:r>
              <a:rPr lang="de-DE" b="1" dirty="0" smtClean="0"/>
              <a:t> end...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198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F5953-2C2C-0746-A3E9-703EAA5AAFEC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67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1720" y="44624"/>
            <a:ext cx="540000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34413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86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25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014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761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880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309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50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941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363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915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14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28030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84785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264559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821410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  <p:extLst>
      <p:ext uri="{BB962C8B-B14F-4D97-AF65-F5344CB8AC3E}">
        <p14:creationId xmlns:p14="http://schemas.microsoft.com/office/powerpoint/2010/main" val="7537547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373824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73214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536364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41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736260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F5953-2C2C-0746-A3E9-703EAA5AAFEC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fr-FR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58444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1720" y="44624"/>
            <a:ext cx="540000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37220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470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722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573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06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252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511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950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087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90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304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572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130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551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38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90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181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45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712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901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460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011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97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/ name of department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2" r:id="rId5"/>
    <p:sldLayoutId id="2147483651" r:id="rId6"/>
    <p:sldLayoutId id="2147483652" r:id="rId7"/>
    <p:sldLayoutId id="2147483664" r:id="rId8"/>
    <p:sldLayoutId id="2147483665" r:id="rId9"/>
    <p:sldLayoutId id="2147483663" r:id="rId10"/>
    <p:sldLayoutId id="2147483666" r:id="rId11"/>
    <p:sldLayoutId id="2147483667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68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6163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80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0FAAC9D-57ED-4E48-97AA-4579472FC2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01/12/15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5201DFF-ED03-724C-A8CA-9AFFDEF36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96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47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48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40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62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0.png"/><Relationship Id="rId3" Type="http://schemas.openxmlformats.org/officeDocument/2006/relationships/image" Target="../media/image7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od-cloud.net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6.png"/><Relationship Id="rId3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7.tiff"/><Relationship Id="rId3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hyperlink" Target="http://dbai.tuwien.ac.at/user/ahmeti/sparqlupdate-rewriter/index.html" TargetMode="Externa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654044"/>
            <a:ext cx="8352928" cy="1141422"/>
          </a:xfrm>
        </p:spPr>
        <p:txBody>
          <a:bodyPr/>
          <a:lstStyle/>
          <a:p>
            <a:r>
              <a:rPr lang="de-DE" sz="2400" dirty="0"/>
              <a:t>SPARQL1.1 Updates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Entailment</a:t>
            </a:r>
            <a:r>
              <a:rPr lang="de-DE" sz="2400" dirty="0"/>
              <a:t> - </a:t>
            </a:r>
            <a:r>
              <a:rPr lang="de-DE" sz="2400" dirty="0" err="1"/>
              <a:t>Why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specification</a:t>
            </a:r>
            <a:r>
              <a:rPr lang="de-DE" sz="2400" dirty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/>
              <a:t>silent</a:t>
            </a:r>
            <a:r>
              <a:rPr lang="de-DE" sz="2400" dirty="0"/>
              <a:t> </a:t>
            </a:r>
            <a:r>
              <a:rPr lang="de-DE" sz="2400" dirty="0" err="1"/>
              <a:t>about</a:t>
            </a:r>
            <a:r>
              <a:rPr lang="de-DE" sz="2400" dirty="0"/>
              <a:t> </a:t>
            </a:r>
            <a:r>
              <a:rPr lang="de-DE" sz="2400" dirty="0" err="1"/>
              <a:t>their</a:t>
            </a:r>
            <a:r>
              <a:rPr lang="de-DE" sz="2400" dirty="0"/>
              <a:t> </a:t>
            </a:r>
            <a:r>
              <a:rPr lang="de-DE" sz="2400" dirty="0" err="1"/>
              <a:t>interaction</a:t>
            </a:r>
            <a:endParaRPr lang="de-DE" sz="2400" i="1" dirty="0">
              <a:effectLst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2406" y="4804610"/>
            <a:ext cx="8502082" cy="1141200"/>
          </a:xfrm>
        </p:spPr>
        <p:txBody>
          <a:bodyPr/>
          <a:lstStyle/>
          <a:p>
            <a:r>
              <a:rPr lang="de-AT" sz="1600" dirty="0" err="1" smtClean="0"/>
              <a:t>Based</a:t>
            </a:r>
            <a:r>
              <a:rPr lang="de-AT" sz="1600" dirty="0" smtClean="0"/>
              <a:t> on </a:t>
            </a:r>
            <a:r>
              <a:rPr lang="de-AT" sz="1600" dirty="0" err="1" smtClean="0"/>
              <a:t>joint</a:t>
            </a:r>
            <a:r>
              <a:rPr lang="de-AT" sz="1600" dirty="0" smtClean="0"/>
              <a:t> </a:t>
            </a:r>
            <a:r>
              <a:rPr lang="de-AT" sz="1600" dirty="0" err="1" smtClean="0"/>
              <a:t>work</a:t>
            </a:r>
            <a:r>
              <a:rPr lang="de-AT" sz="1600" dirty="0" smtClean="0"/>
              <a:t> </a:t>
            </a:r>
            <a:r>
              <a:rPr lang="de-AT" sz="1600" dirty="0" err="1" smtClean="0"/>
              <a:t>with</a:t>
            </a:r>
            <a:r>
              <a:rPr lang="de-AT" sz="1600" dirty="0" smtClean="0"/>
              <a:t>: Albin Ahmeti, Diego </a:t>
            </a:r>
            <a:r>
              <a:rPr lang="de-AT" sz="1600" dirty="0" err="1" smtClean="0"/>
              <a:t>Calvanese</a:t>
            </a:r>
            <a:r>
              <a:rPr lang="de-AT" sz="1600" dirty="0" smtClean="0"/>
              <a:t>, Vadim </a:t>
            </a:r>
            <a:r>
              <a:rPr lang="de-AT" sz="1600" dirty="0" err="1" smtClean="0"/>
              <a:t>Savenkov</a:t>
            </a:r>
            <a:endParaRPr lang="de-AT" sz="1600" dirty="0" smtClean="0"/>
          </a:p>
          <a:p>
            <a:endParaRPr lang="de-AT" sz="2400" dirty="0" smtClean="0"/>
          </a:p>
          <a:p>
            <a:r>
              <a:rPr lang="de-AT" sz="2400" dirty="0" smtClean="0"/>
              <a:t>Axel Polleres</a:t>
            </a:r>
            <a:endParaRPr lang="de-AT" sz="2400" dirty="0"/>
          </a:p>
          <a:p>
            <a:r>
              <a:rPr lang="de-AT" sz="1400" b="1" dirty="0" smtClean="0"/>
              <a:t>web: http://</a:t>
            </a:r>
            <a:r>
              <a:rPr lang="de-AT" sz="1400" b="1" dirty="0" err="1" smtClean="0"/>
              <a:t>polleres.net</a:t>
            </a:r>
            <a:r>
              <a:rPr lang="de-AT" sz="1400" b="1" dirty="0" smtClean="0"/>
              <a:t>    				</a:t>
            </a:r>
            <a:r>
              <a:rPr lang="de-AT" sz="1400" b="1" dirty="0" err="1" smtClean="0"/>
              <a:t>twitter</a:t>
            </a:r>
            <a:r>
              <a:rPr lang="de-AT" sz="1400" b="1" dirty="0" smtClean="0"/>
              <a:t>: @</a:t>
            </a:r>
            <a:r>
              <a:rPr lang="de-AT" sz="1400" b="1" dirty="0" err="1" smtClean="0"/>
              <a:t>AxelPolleres</a:t>
            </a:r>
            <a:endParaRPr lang="de-AT" sz="1400" b="1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684076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SPARQL: </a:t>
            </a:r>
            <a:r>
              <a:rPr lang="de-DE" dirty="0" err="1" smtClean="0"/>
              <a:t>query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RDF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839258"/>
            <a:ext cx="8712967" cy="4387988"/>
          </a:xfrm>
        </p:spPr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SPARQL </a:t>
            </a:r>
            <a:r>
              <a:rPr lang="de-DE" dirty="0" err="1" smtClean="0">
                <a:solidFill>
                  <a:srgbClr val="000000"/>
                </a:solidFill>
              </a:rPr>
              <a:t>offers</a:t>
            </a:r>
            <a:r>
              <a:rPr lang="de-DE" dirty="0" smtClean="0">
                <a:solidFill>
                  <a:srgbClr val="000000"/>
                </a:solidFill>
              </a:rPr>
              <a:t> a </a:t>
            </a:r>
            <a:r>
              <a:rPr lang="de-DE" dirty="0" err="1" smtClean="0">
                <a:solidFill>
                  <a:srgbClr val="000000"/>
                </a:solidFill>
              </a:rPr>
              <a:t>standard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protocol</a:t>
            </a:r>
            <a:r>
              <a:rPr lang="de-DE" dirty="0" smtClean="0">
                <a:solidFill>
                  <a:srgbClr val="000000"/>
                </a:solidFill>
              </a:rPr>
              <a:t>/</a:t>
            </a:r>
            <a:r>
              <a:rPr lang="de-DE" dirty="0" err="1" smtClean="0">
                <a:solidFill>
                  <a:srgbClr val="000000"/>
                </a:solidFill>
              </a:rPr>
              <a:t>service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interface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offering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services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like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DBPedia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SPARQL </a:t>
            </a:r>
            <a:r>
              <a:rPr lang="de-DE" dirty="0" err="1" smtClean="0">
                <a:solidFill>
                  <a:srgbClr val="000000"/>
                </a:solidFill>
              </a:rPr>
              <a:t>endpoint</a:t>
            </a:r>
            <a:endParaRPr lang="de-DE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rgbClr val="000000"/>
                </a:solidFill>
                <a:sym typeface="Wingdings"/>
              </a:rPr>
              <a:t> 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  </a:t>
            </a:r>
            <a:r>
              <a:rPr lang="de-DE" dirty="0" smtClean="0">
                <a:solidFill>
                  <a:srgbClr val="000000"/>
                </a:solidFill>
              </a:rPr>
              <a:t>Query </a:t>
            </a:r>
            <a:r>
              <a:rPr lang="de-DE" dirty="0" err="1" smtClean="0">
                <a:solidFill>
                  <a:srgbClr val="000000"/>
                </a:solidFill>
              </a:rPr>
              <a:t>request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encoded</a:t>
            </a:r>
            <a:r>
              <a:rPr lang="de-DE" dirty="0" smtClean="0">
                <a:solidFill>
                  <a:srgbClr val="000000"/>
                </a:solidFill>
              </a:rPr>
              <a:t> in a HTTP </a:t>
            </a:r>
            <a:r>
              <a:rPr lang="de-DE" dirty="0" err="1" smtClean="0">
                <a:solidFill>
                  <a:srgbClr val="000000"/>
                </a:solidFill>
              </a:rPr>
              <a:t>request</a:t>
            </a:r>
            <a:endParaRPr lang="de-DE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rgbClr val="000000"/>
                </a:solidFill>
                <a:sym typeface="Wingdings"/>
              </a:rPr>
              <a:t> 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  Query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result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various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formats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(CSV, RDF, JSON, ...)</a:t>
            </a:r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27584" y="2780928"/>
            <a:ext cx="7344816" cy="1200329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de-DE" dirty="0"/>
              <a:t>SELECT ?</a:t>
            </a:r>
            <a:r>
              <a:rPr lang="de-DE" dirty="0" smtClean="0"/>
              <a:t>X ?P ?S </a:t>
            </a:r>
            <a:r>
              <a:rPr lang="de-DE" dirty="0"/>
              <a:t>WHERE {</a:t>
            </a:r>
          </a:p>
          <a:p>
            <a:r>
              <a:rPr lang="de-DE" dirty="0"/>
              <a:t>?X  </a:t>
            </a:r>
            <a:r>
              <a:rPr lang="de-DE" dirty="0" smtClean="0"/>
              <a:t>:</a:t>
            </a:r>
            <a:r>
              <a:rPr lang="de-DE" dirty="0" err="1" smtClean="0"/>
              <a:t>hasMother</a:t>
            </a:r>
            <a:r>
              <a:rPr lang="de-DE" dirty="0" smtClean="0"/>
              <a:t> ?</a:t>
            </a:r>
            <a:r>
              <a:rPr lang="de-DE" dirty="0"/>
              <a:t>P . </a:t>
            </a:r>
            <a:r>
              <a:rPr lang="de-DE" dirty="0" smtClean="0"/>
              <a:t>  ?</a:t>
            </a:r>
            <a:r>
              <a:rPr lang="de-DE" dirty="0"/>
              <a:t>X  </a:t>
            </a:r>
            <a:r>
              <a:rPr lang="de-DE" dirty="0" smtClean="0"/>
              <a:t>:</a:t>
            </a:r>
            <a:r>
              <a:rPr lang="de-DE" dirty="0" err="1" smtClean="0"/>
              <a:t>hasSpouse</a:t>
            </a:r>
            <a:r>
              <a:rPr lang="de-DE" dirty="0" smtClean="0"/>
              <a:t> </a:t>
            </a:r>
            <a:r>
              <a:rPr lang="de-DE" dirty="0"/>
              <a:t>?S . </a:t>
            </a:r>
          </a:p>
          <a:p>
            <a:r>
              <a:rPr lang="de-DE" dirty="0"/>
              <a:t>?P </a:t>
            </a:r>
            <a:r>
              <a:rPr lang="de-DE" dirty="0" smtClean="0"/>
              <a:t>a </a:t>
            </a:r>
            <a:r>
              <a:rPr lang="de-DE" dirty="0" err="1" smtClean="0"/>
              <a:t>RulerOfAustria</a:t>
            </a:r>
            <a:r>
              <a:rPr lang="de-DE" dirty="0" smtClean="0"/>
              <a:t> . ?</a:t>
            </a:r>
            <a:r>
              <a:rPr lang="de-DE" dirty="0"/>
              <a:t>S </a:t>
            </a:r>
            <a:r>
              <a:rPr lang="de-DE" dirty="0" smtClean="0"/>
              <a:t>a :</a:t>
            </a:r>
            <a:r>
              <a:rPr lang="de-DE" dirty="0" err="1" smtClean="0"/>
              <a:t>DauphinsOfFrance</a:t>
            </a:r>
            <a:r>
              <a:rPr lang="de-DE" dirty="0" smtClean="0"/>
              <a:t> .</a:t>
            </a:r>
          </a:p>
          <a:p>
            <a:r>
              <a:rPr lang="de-DE" dirty="0" smtClean="0"/>
              <a:t>}</a:t>
            </a:r>
            <a:endParaRPr lang="de-DE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-179512" y="3861048"/>
            <a:ext cx="9144000" cy="3009693"/>
            <a:chOff x="0" y="3861048"/>
            <a:chExt cx="9144000" cy="3009693"/>
          </a:xfrm>
        </p:grpSpPr>
        <p:pic>
          <p:nvPicPr>
            <p:cNvPr id="5" name="Bild 4" descr="Screen Shot 2015-02-25 at 17.14.0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90323"/>
              <a:ext cx="9144000" cy="2780418"/>
            </a:xfrm>
            <a:prstGeom prst="rect">
              <a:avLst/>
            </a:prstGeom>
          </p:spPr>
        </p:pic>
        <p:sp>
          <p:nvSpPr>
            <p:cNvPr id="6" name="Pfeil nach unten 5"/>
            <p:cNvSpPr/>
            <p:nvPr/>
          </p:nvSpPr>
          <p:spPr>
            <a:xfrm>
              <a:off x="3779912" y="3861048"/>
              <a:ext cx="936104" cy="57606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51365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 1.1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8" y="1839258"/>
            <a:ext cx="8681981" cy="4387988"/>
          </a:xfrm>
        </p:spPr>
        <p:txBody>
          <a:bodyPr/>
          <a:lstStyle/>
          <a:p>
            <a:r>
              <a:rPr lang="de-DE" dirty="0" smtClean="0"/>
              <a:t>SPARQL 1.0 (2008): SQL "</a:t>
            </a:r>
            <a:r>
              <a:rPr lang="de-DE" dirty="0" err="1" smtClean="0"/>
              <a:t>look-and-feel</a:t>
            </a:r>
            <a:r>
              <a:rPr lang="de-DE" dirty="0" smtClean="0"/>
              <a:t>" </a:t>
            </a:r>
            <a:r>
              <a:rPr lang="de-DE" dirty="0" err="1" smtClean="0"/>
              <a:t>for</a:t>
            </a:r>
            <a:r>
              <a:rPr lang="de-DE" dirty="0" smtClean="0"/>
              <a:t> RDF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SPARQL 1.1 (2013): </a:t>
            </a:r>
            <a:r>
              <a:rPr lang="de-DE" dirty="0" err="1" smtClean="0"/>
              <a:t>adding</a:t>
            </a:r>
            <a:r>
              <a:rPr lang="de-DE" dirty="0" smtClean="0"/>
              <a:t> </a:t>
            </a:r>
            <a:r>
              <a:rPr lang="de-DE" dirty="0" err="1" smtClean="0"/>
              <a:t>demanded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Added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implicit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: 	SPARQL 1.1Entailment </a:t>
            </a:r>
            <a:r>
              <a:rPr lang="de-DE" dirty="0" err="1" smtClean="0"/>
              <a:t>regimes</a:t>
            </a:r>
            <a:endParaRPr lang="de-DE" dirty="0" smtClean="0"/>
          </a:p>
          <a:p>
            <a:pPr lvl="1"/>
            <a:r>
              <a:rPr lang="de-DE" dirty="0" err="1" smtClean="0"/>
              <a:t>Provide</a:t>
            </a:r>
            <a:r>
              <a:rPr lang="de-DE" dirty="0" smtClean="0"/>
              <a:t> an update </a:t>
            </a:r>
            <a:r>
              <a:rPr lang="de-DE" dirty="0" err="1" smtClean="0"/>
              <a:t>interface</a:t>
            </a:r>
            <a:r>
              <a:rPr lang="de-DE" dirty="0" smtClean="0"/>
              <a:t>: 	SPARQL 1.1 Update</a:t>
            </a:r>
            <a:endParaRPr lang="de-DE" dirty="0"/>
          </a:p>
        </p:txBody>
      </p:sp>
      <p:sp>
        <p:nvSpPr>
          <p:cNvPr id="5" name="Abgerundetes Rechteck 4"/>
          <p:cNvSpPr/>
          <p:nvPr/>
        </p:nvSpPr>
        <p:spPr>
          <a:xfrm>
            <a:off x="539552" y="4437112"/>
            <a:ext cx="853244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8010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702269" cy="1143000"/>
          </a:xfrm>
        </p:spPr>
        <p:txBody>
          <a:bodyPr/>
          <a:lstStyle/>
          <a:p>
            <a:r>
              <a:rPr lang="de-DE" dirty="0" smtClean="0"/>
              <a:t>SPARQL1.1 </a:t>
            </a:r>
            <a:r>
              <a:rPr lang="de-DE" dirty="0" err="1" smtClean="0"/>
              <a:t>Entailment</a:t>
            </a:r>
            <a:r>
              <a:rPr lang="de-DE" dirty="0" smtClean="0"/>
              <a:t> Regimes: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387988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Make</a:t>
            </a:r>
            <a:r>
              <a:rPr lang="de-DE" sz="2000" dirty="0" smtClean="0"/>
              <a:t> </a:t>
            </a:r>
            <a:r>
              <a:rPr lang="de-DE" sz="2000" dirty="0" err="1" smtClean="0"/>
              <a:t>use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/>
              <a:t>o</a:t>
            </a:r>
            <a:r>
              <a:rPr lang="de-DE" sz="2000" dirty="0" err="1" smtClean="0"/>
              <a:t>ntological</a:t>
            </a:r>
            <a:r>
              <a:rPr lang="de-DE" sz="2000" dirty="0" smtClean="0"/>
              <a:t> meta-information (RDFS </a:t>
            </a:r>
            <a:r>
              <a:rPr lang="de-DE" sz="2000" dirty="0" err="1" smtClean="0"/>
              <a:t>and</a:t>
            </a:r>
            <a:r>
              <a:rPr lang="de-DE" sz="2000" dirty="0" smtClean="0"/>
              <a:t> OWL):</a:t>
            </a:r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4" name="Rechteck 3"/>
          <p:cNvSpPr/>
          <p:nvPr/>
        </p:nvSpPr>
        <p:spPr>
          <a:xfrm>
            <a:off x="251520" y="2276872"/>
            <a:ext cx="5616624" cy="1200329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de-DE" dirty="0"/>
              <a:t>SELECT ?</a:t>
            </a:r>
            <a:r>
              <a:rPr lang="de-DE" dirty="0" smtClean="0"/>
              <a:t>X ?P ?S </a:t>
            </a:r>
            <a:r>
              <a:rPr lang="de-DE" dirty="0"/>
              <a:t>WHERE {</a:t>
            </a:r>
          </a:p>
          <a:p>
            <a:r>
              <a:rPr lang="de-DE" dirty="0"/>
              <a:t>?X  </a:t>
            </a:r>
            <a:r>
              <a:rPr lang="de-DE" dirty="0" smtClean="0"/>
              <a:t>:</a:t>
            </a:r>
            <a:r>
              <a:rPr lang="de-DE" dirty="0" err="1" smtClean="0"/>
              <a:t>hasMother</a:t>
            </a:r>
            <a:r>
              <a:rPr lang="de-DE" dirty="0" smtClean="0"/>
              <a:t> ?</a:t>
            </a:r>
            <a:r>
              <a:rPr lang="de-DE" dirty="0"/>
              <a:t>P . </a:t>
            </a:r>
            <a:r>
              <a:rPr lang="de-DE" dirty="0" smtClean="0"/>
              <a:t>  ?</a:t>
            </a:r>
            <a:r>
              <a:rPr lang="de-DE" dirty="0"/>
              <a:t>X  </a:t>
            </a:r>
            <a:r>
              <a:rPr lang="de-DE" dirty="0" smtClean="0"/>
              <a:t>:</a:t>
            </a:r>
            <a:r>
              <a:rPr lang="de-DE" dirty="0" err="1" smtClean="0"/>
              <a:t>hasSpouse</a:t>
            </a:r>
            <a:r>
              <a:rPr lang="de-DE" dirty="0" smtClean="0"/>
              <a:t> </a:t>
            </a:r>
            <a:r>
              <a:rPr lang="de-DE" dirty="0"/>
              <a:t>?S . </a:t>
            </a:r>
          </a:p>
          <a:p>
            <a:r>
              <a:rPr lang="de-DE" dirty="0"/>
              <a:t>?P a</a:t>
            </a:r>
            <a:r>
              <a:rPr lang="de-DE" dirty="0" smtClean="0"/>
              <a:t> </a:t>
            </a:r>
            <a:r>
              <a:rPr lang="de-DE" dirty="0" err="1" smtClean="0"/>
              <a:t>RulerOfAustria</a:t>
            </a:r>
            <a:r>
              <a:rPr lang="de-DE" dirty="0" smtClean="0"/>
              <a:t> . ?</a:t>
            </a:r>
            <a:r>
              <a:rPr lang="de-DE" dirty="0"/>
              <a:t>S a </a:t>
            </a:r>
            <a:r>
              <a:rPr lang="de-DE" dirty="0" smtClean="0"/>
              <a:t>:</a:t>
            </a:r>
            <a:r>
              <a:rPr lang="de-DE" dirty="0" err="1" smtClean="0"/>
              <a:t>DauphinsOfFrance</a:t>
            </a:r>
            <a:r>
              <a:rPr lang="de-DE" dirty="0" smtClean="0"/>
              <a:t> </a:t>
            </a:r>
            <a:r>
              <a:rPr lang="de-DE" dirty="0"/>
              <a:t>.</a:t>
            </a:r>
          </a:p>
          <a:p>
            <a:r>
              <a:rPr lang="de-DE" dirty="0"/>
              <a:t>}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-396552" y="3429000"/>
            <a:ext cx="9144000" cy="4004554"/>
            <a:chOff x="-1016" y="3429000"/>
            <a:chExt cx="9144000" cy="4004554"/>
          </a:xfrm>
        </p:grpSpPr>
        <p:pic>
          <p:nvPicPr>
            <p:cNvPr id="6" name="Bild 5" descr="Screen Shot 2015-02-25 at 17.14.0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6" y="4653136"/>
              <a:ext cx="9144000" cy="2780418"/>
            </a:xfrm>
            <a:prstGeom prst="rect">
              <a:avLst/>
            </a:prstGeom>
          </p:spPr>
        </p:pic>
        <p:sp>
          <p:nvSpPr>
            <p:cNvPr id="7" name="Pfeil nach unten 6"/>
            <p:cNvSpPr/>
            <p:nvPr/>
          </p:nvSpPr>
          <p:spPr>
            <a:xfrm>
              <a:off x="3779912" y="3429000"/>
              <a:ext cx="936104" cy="1728192"/>
            </a:xfrm>
            <a:prstGeom prst="downArrow">
              <a:avLst>
                <a:gd name="adj1" fmla="val 50000"/>
                <a:gd name="adj2" fmla="val 3010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Rechteck 7"/>
          <p:cNvSpPr/>
          <p:nvPr/>
        </p:nvSpPr>
        <p:spPr>
          <a:xfrm>
            <a:off x="251520" y="2276872"/>
            <a:ext cx="5688632" cy="1200329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de-DE" dirty="0"/>
              <a:t>SELECT ?</a:t>
            </a:r>
            <a:r>
              <a:rPr lang="de-DE" dirty="0" smtClean="0"/>
              <a:t>X ?P ?S </a:t>
            </a:r>
            <a:r>
              <a:rPr lang="de-DE" dirty="0"/>
              <a:t>WHERE {</a:t>
            </a:r>
          </a:p>
          <a:p>
            <a:r>
              <a:rPr lang="de-DE" dirty="0"/>
              <a:t>?X  </a:t>
            </a:r>
            <a:r>
              <a:rPr lang="de-DE" dirty="0" smtClean="0"/>
              <a:t>:</a:t>
            </a:r>
            <a:r>
              <a:rPr lang="de-DE" b="1" dirty="0" err="1" smtClean="0"/>
              <a:t>hasParent</a:t>
            </a:r>
            <a:r>
              <a:rPr lang="de-DE" dirty="0" smtClean="0"/>
              <a:t> ?</a:t>
            </a:r>
            <a:r>
              <a:rPr lang="de-DE" dirty="0"/>
              <a:t>P . </a:t>
            </a:r>
            <a:r>
              <a:rPr lang="de-DE" dirty="0" smtClean="0"/>
              <a:t>  ?</a:t>
            </a:r>
            <a:r>
              <a:rPr lang="de-DE" dirty="0"/>
              <a:t>X  </a:t>
            </a:r>
            <a:r>
              <a:rPr lang="de-DE" dirty="0" smtClean="0"/>
              <a:t>:</a:t>
            </a:r>
            <a:r>
              <a:rPr lang="de-DE" dirty="0" err="1" smtClean="0"/>
              <a:t>hasSpouse</a:t>
            </a:r>
            <a:r>
              <a:rPr lang="de-DE" dirty="0" smtClean="0"/>
              <a:t> </a:t>
            </a:r>
            <a:r>
              <a:rPr lang="de-DE" dirty="0"/>
              <a:t>?S . </a:t>
            </a:r>
          </a:p>
          <a:p>
            <a:r>
              <a:rPr lang="de-DE" dirty="0"/>
              <a:t>?P a </a:t>
            </a:r>
            <a:r>
              <a:rPr lang="de-DE" dirty="0" err="1" smtClean="0"/>
              <a:t>RulerOfAustria</a:t>
            </a:r>
            <a:r>
              <a:rPr lang="de-DE" dirty="0" smtClean="0"/>
              <a:t> . ?</a:t>
            </a:r>
            <a:r>
              <a:rPr lang="de-DE" dirty="0"/>
              <a:t>S a </a:t>
            </a:r>
            <a:r>
              <a:rPr lang="de-DE" dirty="0" smtClean="0"/>
              <a:t>:</a:t>
            </a:r>
            <a:r>
              <a:rPr lang="de-DE" b="1" dirty="0" err="1" smtClean="0"/>
              <a:t>RulerOfFrance</a:t>
            </a:r>
            <a:r>
              <a:rPr lang="de-DE" dirty="0" smtClean="0"/>
              <a:t> </a:t>
            </a:r>
            <a:r>
              <a:rPr lang="de-DE" dirty="0"/>
              <a:t>.</a:t>
            </a:r>
          </a:p>
          <a:p>
            <a:r>
              <a:rPr lang="de-DE" dirty="0"/>
              <a:t>}</a:t>
            </a:r>
          </a:p>
        </p:txBody>
      </p:sp>
      <p:graphicFrame>
        <p:nvGraphicFramePr>
          <p:cNvPr id="9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24158"/>
              </p:ext>
            </p:extLst>
          </p:nvPr>
        </p:nvGraphicFramePr>
        <p:xfrm>
          <a:off x="4572000" y="3501008"/>
          <a:ext cx="439248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138471"/>
                <a:gridCol w="1741850"/>
              </a:tblGrid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marie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hasMother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hasSpouse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louis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rdf:type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RulerOfAustria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louis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rdf:type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DauphinOfFrance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11211"/>
              </p:ext>
            </p:extLst>
          </p:nvPr>
        </p:nvGraphicFramePr>
        <p:xfrm>
          <a:off x="4283968" y="4941168"/>
          <a:ext cx="489654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944216"/>
                <a:gridCol w="1368153"/>
              </a:tblGrid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hasMother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solidFill>
                            <a:srgbClr val="FF0000"/>
                          </a:solidFill>
                        </a:rPr>
                        <a:t>rdfs:subPropertyOf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DauphinOfFrance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solidFill>
                            <a:srgbClr val="FF0000"/>
                          </a:solidFill>
                        </a:rPr>
                        <a:t>rdfs:subClassOf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RulerOfFrance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8844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8" y="197768"/>
            <a:ext cx="7020272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Entailment</a:t>
            </a:r>
            <a:r>
              <a:rPr lang="de-DE" dirty="0" smtClean="0"/>
              <a:t> Regimes </a:t>
            </a:r>
            <a:r>
              <a:rPr lang="de-DE" dirty="0" err="1" smtClean="0"/>
              <a:t>typically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in SPARQL </a:t>
            </a:r>
            <a:r>
              <a:rPr lang="de-DE" dirty="0" err="1" smtClean="0"/>
              <a:t>engines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41740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ung 16"/>
          <p:cNvGrpSpPr/>
          <p:nvPr/>
        </p:nvGrpSpPr>
        <p:grpSpPr>
          <a:xfrm>
            <a:off x="3349928" y="3674855"/>
            <a:ext cx="5825428" cy="1543095"/>
            <a:chOff x="3318572" y="1974960"/>
            <a:chExt cx="5825428" cy="1543095"/>
          </a:xfrm>
        </p:grpSpPr>
        <p:pic>
          <p:nvPicPr>
            <p:cNvPr id="13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8572" y="2440351"/>
              <a:ext cx="5825428" cy="1077704"/>
            </a:xfrm>
            <a:prstGeom prst="rect">
              <a:avLst/>
            </a:prstGeom>
          </p:spPr>
        </p:pic>
        <p:sp>
          <p:nvSpPr>
            <p:cNvPr id="15" name="Rectangle 4"/>
            <p:cNvSpPr/>
            <p:nvPr/>
          </p:nvSpPr>
          <p:spPr>
            <a:xfrm>
              <a:off x="4111046" y="1974960"/>
              <a:ext cx="4575754" cy="41791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de-DE" sz="1200" b="1" dirty="0">
                  <a:solidFill>
                    <a:prstClr val="black"/>
                  </a:solidFill>
                  <a:latin typeface="Calibri"/>
                </a:rPr>
                <a:t>[Munoz et al., ESWC2007] </a:t>
              </a:r>
              <a:r>
                <a:rPr lang="de-DE" sz="1200" b="1" i="1" dirty="0">
                  <a:solidFill>
                    <a:prstClr val="black"/>
                  </a:solidFill>
                  <a:latin typeface="Calibri"/>
                </a:rPr>
                <a:t>Minimal </a:t>
              </a:r>
              <a:r>
                <a:rPr lang="de-DE" sz="1200" b="1" i="1" dirty="0" smtClean="0">
                  <a:solidFill>
                    <a:prstClr val="black"/>
                  </a:solidFill>
                  <a:latin typeface="Calibri"/>
                </a:rPr>
                <a:t>RDFS (</a:t>
              </a:r>
              <a:r>
                <a:rPr lang="de-DE" sz="1200" b="1" i="1" dirty="0" err="1" smtClean="0">
                  <a:solidFill>
                    <a:prstClr val="black"/>
                  </a:solidFill>
                  <a:latin typeface="Calibri"/>
                </a:rPr>
                <a:t>ABox</a:t>
              </a:r>
              <a:r>
                <a:rPr lang="de-DE" sz="1200" b="1" i="1" dirty="0" smtClean="0">
                  <a:solidFill>
                    <a:prstClr val="black"/>
                  </a:solidFill>
                  <a:latin typeface="Calibri"/>
                </a:rPr>
                <a:t>-) </a:t>
              </a:r>
              <a:r>
                <a:rPr lang="de-DE" sz="1200" b="1" i="1" dirty="0" err="1">
                  <a:solidFill>
                    <a:prstClr val="black"/>
                  </a:solidFill>
                  <a:latin typeface="Calibri"/>
                </a:rPr>
                <a:t>Inference</a:t>
              </a:r>
              <a:r>
                <a:rPr lang="de-DE" sz="1200" b="1" i="1" dirty="0">
                  <a:solidFill>
                    <a:prstClr val="black"/>
                  </a:solidFill>
                  <a:latin typeface="Calibri"/>
                </a:rPr>
                <a:t> Rules</a:t>
              </a:r>
              <a:endParaRPr lang="en-US" sz="1200" b="1" i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7158" y="1132521"/>
            <a:ext cx="3333028" cy="3540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" y="3317912"/>
            <a:ext cx="1104900" cy="5207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59" y="1627536"/>
            <a:ext cx="2627532" cy="168092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41" y="4705350"/>
            <a:ext cx="2717800" cy="520700"/>
          </a:xfrm>
          <a:prstGeom prst="rect">
            <a:avLst/>
          </a:prstGeom>
        </p:spPr>
      </p:pic>
      <p:grpSp>
        <p:nvGrpSpPr>
          <p:cNvPr id="26" name="Gruppierung 25"/>
          <p:cNvGrpSpPr/>
          <p:nvPr/>
        </p:nvGrpSpPr>
        <p:grpSpPr>
          <a:xfrm>
            <a:off x="2816485" y="4577983"/>
            <a:ext cx="2191226" cy="1797291"/>
            <a:chOff x="2884691" y="4215823"/>
            <a:chExt cx="2191226" cy="1797291"/>
          </a:xfrm>
        </p:grpSpPr>
        <p:cxnSp>
          <p:nvCxnSpPr>
            <p:cNvPr id="19" name="Gekrümmte Verbindung 18"/>
            <p:cNvCxnSpPr/>
            <p:nvPr/>
          </p:nvCxnSpPr>
          <p:spPr>
            <a:xfrm>
              <a:off x="2884691" y="4215823"/>
              <a:ext cx="141099" cy="1797291"/>
            </a:xfrm>
            <a:prstGeom prst="curvedConnector3">
              <a:avLst>
                <a:gd name="adj1" fmla="val 417571"/>
              </a:avLst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3464766" y="5244283"/>
              <a:ext cx="1611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b="1" i="1" dirty="0" err="1" smtClean="0">
                  <a:solidFill>
                    <a:srgbClr val="FF0000"/>
                  </a:solidFill>
                  <a:latin typeface="Calibri"/>
                </a:rPr>
                <a:t>materialize</a:t>
              </a:r>
              <a:r>
                <a:rPr lang="de-DE" b="1" i="1" dirty="0" smtClean="0">
                  <a:solidFill>
                    <a:srgbClr val="FF0000"/>
                  </a:solidFill>
                  <a:latin typeface="Calibri"/>
                </a:rPr>
                <a:t>(G)</a:t>
              </a:r>
              <a:endParaRPr lang="de-DE" b="1" i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501683" y="2916464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 smtClean="0">
                <a:solidFill>
                  <a:prstClr val="black"/>
                </a:solidFill>
                <a:latin typeface="Calibri"/>
              </a:rPr>
              <a:t>...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376730"/>
              </p:ext>
            </p:extLst>
          </p:nvPr>
        </p:nvGraphicFramePr>
        <p:xfrm>
          <a:off x="319871" y="151366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08875"/>
              </p:ext>
            </p:extLst>
          </p:nvPr>
        </p:nvGraphicFramePr>
        <p:xfrm>
          <a:off x="257158" y="5190154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857111"/>
              </p:ext>
            </p:extLst>
          </p:nvPr>
        </p:nvGraphicFramePr>
        <p:xfrm>
          <a:off x="363956" y="3804343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" y="-4288"/>
            <a:ext cx="9144000" cy="774860"/>
          </a:xfrm>
        </p:spPr>
        <p:txBody>
          <a:bodyPr>
            <a:noAutofit/>
          </a:bodyPr>
          <a:lstStyle/>
          <a:p>
            <a:r>
              <a:rPr lang="de-DE" sz="3200" dirty="0" smtClean="0"/>
              <a:t>SPARQL Query </a:t>
            </a:r>
            <a:r>
              <a:rPr lang="de-DE" sz="3200" dirty="0" err="1" smtClean="0"/>
              <a:t>answering</a:t>
            </a:r>
            <a:r>
              <a:rPr lang="de-DE" sz="3200" dirty="0" smtClean="0"/>
              <a:t> </a:t>
            </a:r>
            <a:r>
              <a:rPr lang="de-DE" sz="3200" dirty="0" err="1" smtClean="0"/>
              <a:t>under</a:t>
            </a:r>
            <a:r>
              <a:rPr lang="de-DE" sz="3200" dirty="0" smtClean="0"/>
              <a:t> (RDFS) </a:t>
            </a:r>
            <a:r>
              <a:rPr lang="de-DE" sz="3200" dirty="0" err="1" smtClean="0"/>
              <a:t>Entailment</a:t>
            </a:r>
            <a:r>
              <a:rPr lang="de-DE" sz="3200" dirty="0" smtClean="0"/>
              <a:t>: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43091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-4288"/>
            <a:ext cx="9144000" cy="774860"/>
          </a:xfrm>
        </p:spPr>
        <p:txBody>
          <a:bodyPr>
            <a:noAutofit/>
          </a:bodyPr>
          <a:lstStyle/>
          <a:p>
            <a:r>
              <a:rPr lang="de-DE" sz="3200" dirty="0" smtClean="0"/>
              <a:t>SPARQL Query </a:t>
            </a:r>
            <a:r>
              <a:rPr lang="de-DE" sz="3200" dirty="0" err="1" smtClean="0"/>
              <a:t>answering</a:t>
            </a:r>
            <a:r>
              <a:rPr lang="de-DE" sz="3200" dirty="0" smtClean="0"/>
              <a:t> </a:t>
            </a:r>
            <a:r>
              <a:rPr lang="de-DE" sz="3200" dirty="0" err="1" smtClean="0"/>
              <a:t>under</a:t>
            </a:r>
            <a:r>
              <a:rPr lang="de-DE" sz="3200" dirty="0" smtClean="0"/>
              <a:t> RDFS </a:t>
            </a:r>
            <a:r>
              <a:rPr lang="de-DE" sz="3200" dirty="0" err="1" smtClean="0"/>
              <a:t>Entailment</a:t>
            </a:r>
            <a:r>
              <a:rPr lang="de-DE" sz="3200" dirty="0" smtClean="0"/>
              <a:t>: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7158" y="1132521"/>
            <a:ext cx="3333028" cy="3540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" y="3317912"/>
            <a:ext cx="1104900" cy="5207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59" y="1627536"/>
            <a:ext cx="2627532" cy="168092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41" y="4705350"/>
            <a:ext cx="2717800" cy="520700"/>
          </a:xfrm>
          <a:prstGeom prst="rect">
            <a:avLst/>
          </a:prstGeom>
        </p:spPr>
      </p:pic>
      <p:grpSp>
        <p:nvGrpSpPr>
          <p:cNvPr id="26" name="Gruppierung 25"/>
          <p:cNvGrpSpPr/>
          <p:nvPr/>
        </p:nvGrpSpPr>
        <p:grpSpPr>
          <a:xfrm>
            <a:off x="2807051" y="4614358"/>
            <a:ext cx="2128514" cy="1797291"/>
            <a:chOff x="2884691" y="4215823"/>
            <a:chExt cx="2128514" cy="1797291"/>
          </a:xfrm>
        </p:grpSpPr>
        <p:cxnSp>
          <p:nvCxnSpPr>
            <p:cNvPr id="19" name="Gekrümmte Verbindung 18"/>
            <p:cNvCxnSpPr/>
            <p:nvPr/>
          </p:nvCxnSpPr>
          <p:spPr>
            <a:xfrm>
              <a:off x="2884691" y="4215823"/>
              <a:ext cx="141099" cy="1797291"/>
            </a:xfrm>
            <a:prstGeom prst="curvedConnector3">
              <a:avLst>
                <a:gd name="adj1" fmla="val 406460"/>
              </a:avLst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3402054" y="5231566"/>
              <a:ext cx="1611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b="1" i="1" dirty="0" err="1" smtClean="0">
                  <a:solidFill>
                    <a:srgbClr val="FF0000"/>
                  </a:solidFill>
                  <a:latin typeface="Calibri"/>
                </a:rPr>
                <a:t>materialize</a:t>
              </a:r>
              <a:r>
                <a:rPr lang="de-DE" b="1" i="1" dirty="0" smtClean="0">
                  <a:solidFill>
                    <a:srgbClr val="FF0000"/>
                  </a:solidFill>
                  <a:latin typeface="Calibri"/>
                </a:rPr>
                <a:t>(G)</a:t>
              </a:r>
              <a:endParaRPr lang="de-DE" b="1" i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501683" y="2916464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 smtClean="0">
                <a:solidFill>
                  <a:prstClr val="black"/>
                </a:solidFill>
                <a:latin typeface="Calibri"/>
              </a:rPr>
              <a:t>...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uppierung 19"/>
          <p:cNvGrpSpPr/>
          <p:nvPr/>
        </p:nvGrpSpPr>
        <p:grpSpPr>
          <a:xfrm>
            <a:off x="4628506" y="4983050"/>
            <a:ext cx="5417165" cy="1765300"/>
            <a:chOff x="3701835" y="250733"/>
            <a:chExt cx="5417165" cy="1765300"/>
          </a:xfrm>
        </p:grpSpPr>
        <p:pic>
          <p:nvPicPr>
            <p:cNvPr id="21" name="Bild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1835" y="250733"/>
              <a:ext cx="4749800" cy="1765300"/>
            </a:xfrm>
            <a:prstGeom prst="rect">
              <a:avLst/>
            </a:prstGeom>
          </p:spPr>
        </p:pic>
        <p:sp>
          <p:nvSpPr>
            <p:cNvPr id="25" name="Rechteck 24"/>
            <p:cNvSpPr/>
            <p:nvPr/>
          </p:nvSpPr>
          <p:spPr>
            <a:xfrm>
              <a:off x="4547000" y="655441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SELECT  ?Y 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WHERE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hasParent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?Y . } </a:t>
              </a:r>
            </a:p>
          </p:txBody>
        </p:sp>
      </p:grpSp>
      <p:graphicFrame>
        <p:nvGraphicFramePr>
          <p:cNvPr id="3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386171"/>
              </p:ext>
            </p:extLst>
          </p:nvPr>
        </p:nvGraphicFramePr>
        <p:xfrm>
          <a:off x="319871" y="151366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8" name="Gruppierung 37"/>
          <p:cNvGrpSpPr/>
          <p:nvPr/>
        </p:nvGrpSpPr>
        <p:grpSpPr>
          <a:xfrm>
            <a:off x="3563888" y="436238"/>
            <a:ext cx="6533871" cy="2962833"/>
            <a:chOff x="3480444" y="638998"/>
            <a:chExt cx="6533871" cy="2962833"/>
          </a:xfrm>
        </p:grpSpPr>
        <p:grpSp>
          <p:nvGrpSpPr>
            <p:cNvPr id="27" name="Gruppierung 26"/>
            <p:cNvGrpSpPr/>
            <p:nvPr/>
          </p:nvGrpSpPr>
          <p:grpSpPr>
            <a:xfrm>
              <a:off x="4597150" y="638998"/>
              <a:ext cx="5417165" cy="2962833"/>
              <a:chOff x="3701835" y="93932"/>
              <a:chExt cx="5417165" cy="2962833"/>
            </a:xfrm>
          </p:grpSpPr>
          <p:pic>
            <p:nvPicPr>
              <p:cNvPr id="28" name="Bild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01835" y="93932"/>
                <a:ext cx="4749800" cy="2962833"/>
              </a:xfrm>
              <a:prstGeom prst="rect">
                <a:avLst/>
              </a:prstGeom>
            </p:spPr>
          </p:pic>
          <p:sp>
            <p:nvSpPr>
              <p:cNvPr id="29" name="Rechteck 28"/>
              <p:cNvSpPr/>
              <p:nvPr/>
            </p:nvSpPr>
            <p:spPr>
              <a:xfrm>
                <a:off x="4547000" y="545681"/>
                <a:ext cx="4572000" cy="23083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457200"/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SELECT  ?Y </a:t>
                </a:r>
                <a:endParaRPr lang="de-DE" b="1" dirty="0">
                  <a:solidFill>
                    <a:srgbClr val="000000"/>
                  </a:solidFill>
                  <a:latin typeface="Calibri"/>
                </a:endParaRPr>
              </a:p>
              <a:p>
                <a:pPr defTabSz="457200"/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WHERE {</a:t>
                </a:r>
              </a:p>
              <a:p>
                <a:pPr defTabSz="457200"/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{ 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:</a:t>
                </a:r>
                <a:r>
                  <a:rPr lang="de-DE" b="1" dirty="0" err="1" smtClean="0">
                    <a:solidFill>
                      <a:srgbClr val="000000"/>
                    </a:solidFill>
                    <a:latin typeface="Calibri"/>
                  </a:rPr>
                  <a:t>marie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:</a:t>
                </a:r>
                <a:r>
                  <a:rPr lang="de-DE" b="1" dirty="0" err="1" smtClean="0">
                    <a:solidFill>
                      <a:srgbClr val="000000"/>
                    </a:solidFill>
                    <a:latin typeface="Calibri"/>
                  </a:rPr>
                  <a:t>hasParent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?Y . } </a:t>
                </a:r>
                <a:endParaRPr lang="de-DE" b="1" dirty="0" smtClean="0">
                  <a:solidFill>
                    <a:srgbClr val="000000"/>
                  </a:solidFill>
                  <a:latin typeface="Calibri"/>
                </a:endParaRPr>
              </a:p>
              <a:p>
                <a:pPr defTabSz="457200"/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UNION</a:t>
                </a:r>
              </a:p>
              <a:p>
                <a:pPr defTabSz="457200"/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{:</a:t>
                </a:r>
                <a:r>
                  <a:rPr lang="de-DE" b="1" dirty="0" err="1" smtClean="0">
                    <a:solidFill>
                      <a:srgbClr val="000000"/>
                    </a:solidFill>
                    <a:latin typeface="Calibri"/>
                  </a:rPr>
                  <a:t>marie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 :</a:t>
                </a:r>
                <a:r>
                  <a:rPr lang="de-DE" b="1" dirty="0" err="1" smtClean="0">
                    <a:solidFill>
                      <a:srgbClr val="000000"/>
                    </a:solidFill>
                    <a:latin typeface="Calibri"/>
                  </a:rPr>
                  <a:t>hasMother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 ?Y . }</a:t>
                </a:r>
              </a:p>
              <a:p>
                <a:pPr defTabSz="457200"/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	UNION</a:t>
                </a:r>
                <a:endParaRPr lang="de-DE" b="1" dirty="0">
                  <a:solidFill>
                    <a:srgbClr val="000000"/>
                  </a:solidFill>
                  <a:latin typeface="Calibri"/>
                </a:endParaRPr>
              </a:p>
              <a:p>
                <a:pPr defTabSz="457200"/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{:</a:t>
                </a:r>
                <a:r>
                  <a:rPr lang="de-DE" b="1" dirty="0" err="1" smtClean="0">
                    <a:solidFill>
                      <a:srgbClr val="000000"/>
                    </a:solidFill>
                    <a:latin typeface="Calibri"/>
                  </a:rPr>
                  <a:t>marie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:</a:t>
                </a:r>
                <a:r>
                  <a:rPr lang="de-DE" b="1" dirty="0" err="1" smtClean="0">
                    <a:solidFill>
                      <a:srgbClr val="000000"/>
                    </a:solidFill>
                    <a:latin typeface="Calibri"/>
                  </a:rPr>
                  <a:t>hasFather</a:t>
                </a:r>
                <a:r>
                  <a:rPr lang="de-DE" b="1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?Y . }</a:t>
                </a:r>
              </a:p>
              <a:p>
                <a:pPr defTabSz="457200"/>
                <a:endParaRPr lang="de-DE" b="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cxnSp>
          <p:nvCxnSpPr>
            <p:cNvPr id="35" name="Gekrümmte Verbindung 34"/>
            <p:cNvCxnSpPr>
              <a:stCxn id="30" idx="3"/>
            </p:cNvCxnSpPr>
            <p:nvPr/>
          </p:nvCxnSpPr>
          <p:spPr>
            <a:xfrm flipV="1">
              <a:off x="3480444" y="2226547"/>
              <a:ext cx="1410988" cy="23199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3512804" y="2500092"/>
              <a:ext cx="1378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b="1" i="1" dirty="0" err="1" smtClean="0">
                  <a:solidFill>
                    <a:srgbClr val="FF0000"/>
                  </a:solidFill>
                  <a:latin typeface="Calibri"/>
                </a:rPr>
                <a:t>rewrite</a:t>
              </a:r>
              <a:r>
                <a:rPr lang="de-DE" b="1" i="1" dirty="0" smtClean="0">
                  <a:solidFill>
                    <a:srgbClr val="FF0000"/>
                  </a:solidFill>
                  <a:latin typeface="Calibri"/>
                </a:rPr>
                <a:t>(</a:t>
              </a:r>
              <a:r>
                <a:rPr lang="de-DE" b="1" i="1" dirty="0" err="1" smtClean="0">
                  <a:solidFill>
                    <a:srgbClr val="FF0000"/>
                  </a:solidFill>
                  <a:latin typeface="Calibri"/>
                </a:rPr>
                <a:t>q,T</a:t>
              </a:r>
              <a:r>
                <a:rPr lang="de-DE" b="1" i="1" dirty="0" smtClean="0">
                  <a:solidFill>
                    <a:srgbClr val="FF0000"/>
                  </a:solidFill>
                  <a:latin typeface="Calibri"/>
                </a:rPr>
                <a:t>)</a:t>
              </a:r>
              <a:endParaRPr lang="de-DE" b="1" i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37" name="Gruppierung 36"/>
          <p:cNvGrpSpPr/>
          <p:nvPr/>
        </p:nvGrpSpPr>
        <p:grpSpPr>
          <a:xfrm>
            <a:off x="4349381" y="3840797"/>
            <a:ext cx="4085204" cy="923330"/>
            <a:chOff x="4349381" y="3840797"/>
            <a:chExt cx="4085204" cy="923330"/>
          </a:xfrm>
        </p:grpSpPr>
        <p:sp>
          <p:nvSpPr>
            <p:cNvPr id="16" name="Rechteck 15"/>
            <p:cNvSpPr/>
            <p:nvPr/>
          </p:nvSpPr>
          <p:spPr>
            <a:xfrm>
              <a:off x="5663231" y="3840797"/>
              <a:ext cx="2771354" cy="92333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de-DE" b="1" i="1" dirty="0">
                  <a:solidFill>
                    <a:srgbClr val="FF0000"/>
                  </a:solidFill>
                  <a:latin typeface="Calibri"/>
                </a:rPr>
                <a:t>ans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(</a:t>
              </a:r>
              <a:r>
                <a:rPr lang="de-DE" b="1" i="1" dirty="0" err="1">
                  <a:solidFill>
                    <a:srgbClr val="FF0000"/>
                  </a:solidFill>
                  <a:latin typeface="Calibri"/>
                </a:rPr>
                <a:t>rewrite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(</a:t>
              </a:r>
              <a:r>
                <a:rPr lang="de-DE" b="1" i="1" dirty="0" err="1">
                  <a:solidFill>
                    <a:srgbClr val="FF0000"/>
                  </a:solidFill>
                  <a:latin typeface="Calibri"/>
                </a:rPr>
                <a:t>q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, </a:t>
              </a:r>
              <a:r>
                <a:rPr lang="de-DE" b="1" i="1" dirty="0">
                  <a:solidFill>
                    <a:srgbClr val="FF0000"/>
                  </a:solidFill>
                  <a:latin typeface="Calibri"/>
                </a:rPr>
                <a:t>T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), </a:t>
              </a:r>
              <a:r>
                <a:rPr lang="de-DE" b="1" i="1" dirty="0" smtClean="0">
                  <a:solidFill>
                    <a:srgbClr val="FF0000"/>
                  </a:solidFill>
                  <a:latin typeface="Calibri"/>
                </a:rPr>
                <a:t>G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) </a:t>
              </a:r>
              <a:endParaRPr lang="de-DE" b="1" dirty="0">
                <a:solidFill>
                  <a:srgbClr val="FF0000"/>
                </a:solidFill>
                <a:latin typeface="Calibri"/>
              </a:endParaRPr>
            </a:p>
            <a:p>
              <a:pPr defTabSz="457200"/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                 =</a:t>
              </a:r>
            </a:p>
            <a:p>
              <a:pPr defTabSz="457200"/>
              <a:r>
                <a:rPr lang="de-DE" b="1" i="1" dirty="0">
                  <a:solidFill>
                    <a:srgbClr val="FF0000"/>
                  </a:solidFill>
                  <a:latin typeface="Calibri"/>
                </a:rPr>
                <a:t>ans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(</a:t>
              </a:r>
              <a:r>
                <a:rPr lang="de-DE" b="1" i="1" dirty="0" err="1">
                  <a:solidFill>
                    <a:srgbClr val="FF0000"/>
                  </a:solidFill>
                  <a:latin typeface="Calibri"/>
                </a:rPr>
                <a:t>q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, </a:t>
              </a:r>
              <a:r>
                <a:rPr lang="de-DE" b="1" i="1" dirty="0" err="1">
                  <a:solidFill>
                    <a:srgbClr val="FF0000"/>
                  </a:solidFill>
                  <a:latin typeface="Calibri"/>
                </a:rPr>
                <a:t>materialize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(</a:t>
              </a:r>
              <a:r>
                <a:rPr lang="de-DE" b="1" i="1" dirty="0">
                  <a:solidFill>
                    <a:srgbClr val="FF0000"/>
                  </a:solidFill>
                  <a:latin typeface="Calibri"/>
                </a:rPr>
                <a:t>G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))</a:t>
              </a:r>
              <a:endParaRPr lang="de-DE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349381" y="3856477"/>
              <a:ext cx="1402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i="1" dirty="0" err="1" smtClean="0">
                  <a:solidFill>
                    <a:prstClr val="black"/>
                  </a:solidFill>
                  <a:latin typeface="Calibri"/>
                </a:rPr>
                <a:t>Well</a:t>
              </a:r>
              <a:r>
                <a:rPr lang="de-DE" i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i="1" dirty="0" err="1" smtClean="0">
                  <a:solidFill>
                    <a:prstClr val="black"/>
                  </a:solidFill>
                  <a:latin typeface="Calibri"/>
                </a:rPr>
                <a:t>known</a:t>
              </a:r>
              <a:r>
                <a:rPr lang="de-DE" i="1" dirty="0" smtClean="0">
                  <a:solidFill>
                    <a:prstClr val="black"/>
                  </a:solidFill>
                  <a:latin typeface="Calibri"/>
                </a:rPr>
                <a:t>:</a:t>
              </a:r>
              <a:endParaRPr lang="de-DE" i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31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019959"/>
              </p:ext>
            </p:extLst>
          </p:nvPr>
        </p:nvGraphicFramePr>
        <p:xfrm>
          <a:off x="354522" y="3803879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7619"/>
              </p:ext>
            </p:extLst>
          </p:nvPr>
        </p:nvGraphicFramePr>
        <p:xfrm>
          <a:off x="257158" y="5161595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17482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61099"/>
              </p:ext>
            </p:extLst>
          </p:nvPr>
        </p:nvGraphicFramePr>
        <p:xfrm>
          <a:off x="319871" y="3789583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4" name="Gruppierung 25"/>
          <p:cNvGrpSpPr/>
          <p:nvPr/>
        </p:nvGrpSpPr>
        <p:grpSpPr>
          <a:xfrm>
            <a:off x="2807050" y="3867085"/>
            <a:ext cx="1961814" cy="759754"/>
            <a:chOff x="2884691" y="4215823"/>
            <a:chExt cx="1867489" cy="2041889"/>
          </a:xfrm>
        </p:grpSpPr>
        <p:cxnSp>
          <p:nvCxnSpPr>
            <p:cNvPr id="39" name="Gekrümmte Verbindung 18"/>
            <p:cNvCxnSpPr/>
            <p:nvPr/>
          </p:nvCxnSpPr>
          <p:spPr>
            <a:xfrm>
              <a:off x="2884691" y="4215823"/>
              <a:ext cx="141099" cy="1797291"/>
            </a:xfrm>
            <a:prstGeom prst="curvedConnector3">
              <a:avLst>
                <a:gd name="adj1" fmla="val 489040"/>
              </a:avLst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Textfeld 21"/>
            <p:cNvSpPr txBox="1"/>
            <p:nvPr/>
          </p:nvSpPr>
          <p:spPr>
            <a:xfrm>
              <a:off x="3630173" y="5265108"/>
              <a:ext cx="1122007" cy="992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b="1" i="1" dirty="0" err="1" smtClean="0">
                  <a:solidFill>
                    <a:srgbClr val="FF0000"/>
                  </a:solidFill>
                  <a:latin typeface="Calibri"/>
                </a:rPr>
                <a:t>reduce</a:t>
              </a:r>
              <a:r>
                <a:rPr lang="de-DE" b="1" i="1" dirty="0" smtClean="0">
                  <a:solidFill>
                    <a:srgbClr val="FF0000"/>
                  </a:solidFill>
                  <a:latin typeface="Calibri"/>
                </a:rPr>
                <a:t>(G)</a:t>
              </a:r>
              <a:endParaRPr lang="de-DE" b="1" i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41" name="Rechteck 15"/>
          <p:cNvSpPr/>
          <p:nvPr/>
        </p:nvSpPr>
        <p:spPr>
          <a:xfrm>
            <a:off x="5663232" y="3840797"/>
            <a:ext cx="3134594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de-DE" b="1" i="1" dirty="0">
                <a:solidFill>
                  <a:srgbClr val="FF0000"/>
                </a:solidFill>
                <a:latin typeface="Calibri"/>
              </a:rPr>
              <a:t>ans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(</a:t>
            </a:r>
            <a:r>
              <a:rPr lang="de-DE" b="1" i="1" dirty="0" err="1">
                <a:solidFill>
                  <a:srgbClr val="FF0000"/>
                </a:solidFill>
                <a:latin typeface="Calibri"/>
              </a:rPr>
              <a:t>rewrite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(</a:t>
            </a:r>
            <a:r>
              <a:rPr lang="de-DE" b="1" i="1" dirty="0" err="1">
                <a:solidFill>
                  <a:srgbClr val="FF0000"/>
                </a:solidFill>
                <a:latin typeface="Calibri"/>
              </a:rPr>
              <a:t>q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de-DE" b="1" i="1" dirty="0">
                <a:solidFill>
                  <a:srgbClr val="FF0000"/>
                </a:solidFill>
                <a:latin typeface="Calibri"/>
              </a:rPr>
              <a:t>T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),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reduce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(G)) </a:t>
            </a:r>
            <a:endParaRPr lang="de-DE" b="1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de-DE" b="1" dirty="0">
                <a:solidFill>
                  <a:srgbClr val="FF0000"/>
                </a:solidFill>
                <a:latin typeface="Calibri"/>
              </a:rPr>
              <a:t>                 =</a:t>
            </a:r>
          </a:p>
          <a:p>
            <a:pPr defTabSz="457200"/>
            <a:r>
              <a:rPr lang="de-DE" b="1" i="1" dirty="0">
                <a:solidFill>
                  <a:srgbClr val="FF0000"/>
                </a:solidFill>
                <a:latin typeface="Calibri"/>
              </a:rPr>
              <a:t>ans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(</a:t>
            </a:r>
            <a:r>
              <a:rPr lang="de-DE" b="1" i="1" dirty="0" err="1">
                <a:solidFill>
                  <a:srgbClr val="FF0000"/>
                </a:solidFill>
                <a:latin typeface="Calibri"/>
              </a:rPr>
              <a:t>q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de-DE" b="1" i="1" dirty="0" err="1">
                <a:solidFill>
                  <a:srgbClr val="FF0000"/>
                </a:solidFill>
                <a:latin typeface="Calibri"/>
              </a:rPr>
              <a:t>materialize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(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reduce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(G)))</a:t>
            </a:r>
            <a:endParaRPr lang="de-DE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75656" y="1412776"/>
            <a:ext cx="4581003" cy="1975686"/>
            <a:chOff x="660273" y="1507131"/>
            <a:chExt cx="4581003" cy="1975686"/>
          </a:xfrm>
        </p:grpSpPr>
        <p:sp>
          <p:nvSpPr>
            <p:cNvPr id="47" name="Rectangle 4"/>
            <p:cNvSpPr/>
            <p:nvPr/>
          </p:nvSpPr>
          <p:spPr>
            <a:xfrm>
              <a:off x="660273" y="1507131"/>
              <a:ext cx="3501391" cy="41791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de-DE" sz="1200" b="1" dirty="0" smtClean="0">
                  <a:solidFill>
                    <a:prstClr val="black"/>
                  </a:solidFill>
                  <a:latin typeface="Calibri"/>
                </a:rPr>
                <a:t>[Bischof et </a:t>
              </a:r>
              <a:r>
                <a:rPr lang="de-DE" sz="1200" b="1" dirty="0">
                  <a:solidFill>
                    <a:prstClr val="black"/>
                  </a:solidFill>
                  <a:latin typeface="Calibri"/>
                </a:rPr>
                <a:t>al., </a:t>
              </a:r>
              <a:r>
                <a:rPr lang="de-DE" sz="1200" b="1" dirty="0" smtClean="0">
                  <a:solidFill>
                    <a:prstClr val="black"/>
                  </a:solidFill>
                  <a:latin typeface="Calibri"/>
                </a:rPr>
                <a:t>ISWC2014</a:t>
              </a:r>
              <a:r>
                <a:rPr lang="de-DE" sz="1200" b="1" i="1" dirty="0" smtClean="0">
                  <a:solidFill>
                    <a:prstClr val="black"/>
                  </a:solidFill>
                  <a:latin typeface="Calibri"/>
                </a:rPr>
                <a:t>] </a:t>
              </a:r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Schema-Agnostic Query Rewriting in SPARQL 1.1</a:t>
              </a:r>
              <a:r>
                <a:rPr lang="de-DE" sz="1200" b="1" i="1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en-US" sz="1200" b="1" i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60273" y="2023787"/>
              <a:ext cx="4581003" cy="1459030"/>
              <a:chOff x="660273" y="2023787"/>
              <a:chExt cx="4581003" cy="145903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60273" y="2023787"/>
                <a:ext cx="3501391" cy="145903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69276" y="2025686"/>
                <a:ext cx="4572000" cy="14157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457200"/>
                <a:r>
                  <a:rPr lang="pl-PL" sz="1200" b="1" dirty="0">
                    <a:solidFill>
                      <a:prstClr val="black"/>
                    </a:solidFill>
                    <a:latin typeface="Calibri"/>
                  </a:rPr>
                  <a:t>DELETE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 {?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S1 a ?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D1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. ?S2 a ?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C2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. ?S3 ?Q3 ?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O3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. ?O4 a ?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C4.} </a:t>
                </a:r>
                <a:endParaRPr lang="pl-PL" sz="120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defTabSz="457200"/>
                <a:r>
                  <a:rPr lang="pl-PL" sz="1200" b="1" dirty="0" smtClean="0">
                    <a:solidFill>
                      <a:prstClr val="black"/>
                    </a:solidFill>
                    <a:latin typeface="Calibri"/>
                  </a:rPr>
                  <a:t>WHERE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 {</a:t>
                </a:r>
              </a:p>
              <a:p>
                <a:pPr defTabSz="457200"/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{ 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?C1 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sc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+ ?D1. ?S1 a ?C1. }</a:t>
                </a:r>
              </a:p>
              <a:p>
                <a:pPr defTabSz="457200"/>
                <a:r>
                  <a:rPr lang="pl-PL" sz="1200" b="1" dirty="0">
                    <a:solidFill>
                      <a:prstClr val="black"/>
                    </a:solidFill>
                    <a:latin typeface="Calibri"/>
                  </a:rPr>
                  <a:t>UNION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 { ?P2 dom/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sc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* ?C2. ?S2 ?P2 ?O2. } </a:t>
                </a:r>
                <a:endParaRPr lang="pl-PL" sz="120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defTabSz="457200"/>
                <a:r>
                  <a:rPr lang="pl-PL" sz="1200" b="1" dirty="0" smtClean="0">
                    <a:solidFill>
                      <a:prstClr val="black"/>
                    </a:solidFill>
                    <a:latin typeface="Calibri"/>
                  </a:rPr>
                  <a:t>UNION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{ ?P3 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sp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+ ?Q3. ?S3 ?P3 ?O3. } </a:t>
                </a:r>
                <a:endParaRPr lang="pl-PL" sz="120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defTabSz="457200"/>
                <a:r>
                  <a:rPr lang="pl-PL" sz="1200" b="1" dirty="0" smtClean="0">
                    <a:solidFill>
                      <a:prstClr val="black"/>
                    </a:solidFill>
                    <a:latin typeface="Calibri"/>
                  </a:rPr>
                  <a:t>UNION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{ ?P4 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rng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/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sc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* ?C4. ?S4 ?P4 ?O4. </a:t>
                </a:r>
                <a:r>
                  <a:rPr lang="pl-PL" sz="1200" dirty="0" smtClean="0">
                    <a:solidFill>
                      <a:prstClr val="black"/>
                    </a:solidFill>
                    <a:latin typeface="Calibri"/>
                  </a:rPr>
                  <a:t>}</a:t>
                </a:r>
              </a:p>
              <a:p>
                <a:pPr defTabSz="457200"/>
                <a:r>
                  <a:rPr lang="pl-PL" sz="1400" dirty="0" smtClean="0">
                    <a:solidFill>
                      <a:prstClr val="black"/>
                    </a:solidFill>
                    <a:latin typeface="Calibri"/>
                  </a:rPr>
                  <a:t>}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131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 1.1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8" y="1839258"/>
            <a:ext cx="8681981" cy="4387988"/>
          </a:xfrm>
        </p:spPr>
        <p:txBody>
          <a:bodyPr/>
          <a:lstStyle/>
          <a:p>
            <a:r>
              <a:rPr lang="de-DE" dirty="0" smtClean="0"/>
              <a:t>SPARQL 1.0 (2008): SQL "</a:t>
            </a:r>
            <a:r>
              <a:rPr lang="de-DE" dirty="0" err="1" smtClean="0"/>
              <a:t>look-and-feel</a:t>
            </a:r>
            <a:r>
              <a:rPr lang="de-DE" dirty="0" smtClean="0"/>
              <a:t>" </a:t>
            </a:r>
            <a:r>
              <a:rPr lang="de-DE" dirty="0" err="1" smtClean="0"/>
              <a:t>for</a:t>
            </a:r>
            <a:r>
              <a:rPr lang="de-DE" dirty="0" smtClean="0"/>
              <a:t> RDF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SPARQL 1.1 (2013):</a:t>
            </a:r>
          </a:p>
          <a:p>
            <a:endParaRPr lang="de-DE" dirty="0" smtClean="0"/>
          </a:p>
          <a:p>
            <a:r>
              <a:rPr lang="de-DE" dirty="0" err="1" smtClean="0"/>
              <a:t>Added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implicit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: 	SPARQL 1.1Entailment </a:t>
            </a:r>
            <a:r>
              <a:rPr lang="de-DE" dirty="0" err="1" smtClean="0"/>
              <a:t>regimes</a:t>
            </a:r>
            <a:endParaRPr lang="de-DE" dirty="0" smtClean="0"/>
          </a:p>
          <a:p>
            <a:pPr lvl="1"/>
            <a:r>
              <a:rPr lang="de-DE" dirty="0" err="1" smtClean="0"/>
              <a:t>Provide</a:t>
            </a:r>
            <a:r>
              <a:rPr lang="de-DE" dirty="0" smtClean="0"/>
              <a:t> an update </a:t>
            </a:r>
            <a:r>
              <a:rPr lang="de-DE" dirty="0" err="1" smtClean="0"/>
              <a:t>interface</a:t>
            </a:r>
            <a:r>
              <a:rPr lang="de-DE" dirty="0" smtClean="0"/>
              <a:t>: 	SPARQL 1.1 Update</a:t>
            </a:r>
            <a:endParaRPr lang="de-DE" dirty="0"/>
          </a:p>
        </p:txBody>
      </p:sp>
      <p:sp>
        <p:nvSpPr>
          <p:cNvPr id="5" name="Abgerundetes Rechteck 4"/>
          <p:cNvSpPr/>
          <p:nvPr/>
        </p:nvSpPr>
        <p:spPr>
          <a:xfrm>
            <a:off x="580976" y="4797152"/>
            <a:ext cx="853244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" name="Wolkenförmige Legende 3"/>
          <p:cNvSpPr/>
          <p:nvPr/>
        </p:nvSpPr>
        <p:spPr>
          <a:xfrm>
            <a:off x="5580112" y="2420888"/>
            <a:ext cx="3384376" cy="1800200"/>
          </a:xfrm>
          <a:prstGeom prst="cloudCallout">
            <a:avLst>
              <a:gd name="adj1" fmla="val -29410"/>
              <a:gd name="adj2" fmla="val 6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Many</a:t>
            </a:r>
            <a:r>
              <a:rPr lang="de-DE" dirty="0" smtClean="0"/>
              <a:t> off-</a:t>
            </a:r>
            <a:r>
              <a:rPr lang="de-DE" dirty="0" err="1" smtClean="0"/>
              <a:t>the</a:t>
            </a:r>
            <a:r>
              <a:rPr lang="de-DE" dirty="0" smtClean="0"/>
              <a:t>-</a:t>
            </a:r>
            <a:r>
              <a:rPr lang="de-DE" dirty="0" err="1" smtClean="0"/>
              <a:t>shelf</a:t>
            </a:r>
            <a:r>
              <a:rPr lang="de-DE" dirty="0" smtClean="0"/>
              <a:t> </a:t>
            </a:r>
            <a:r>
              <a:rPr lang="de-DE" dirty="0" err="1" smtClean="0"/>
              <a:t>engines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least RDFS in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6133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7504" y="836712"/>
            <a:ext cx="7344816" cy="70802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Data Services on </a:t>
            </a:r>
            <a:r>
              <a:rPr lang="de-DE" dirty="0" err="1" smtClean="0"/>
              <a:t>the</a:t>
            </a:r>
            <a:r>
              <a:rPr lang="de-DE" dirty="0" smtClean="0"/>
              <a:t> Web </a:t>
            </a:r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updates</a:t>
            </a:r>
            <a:r>
              <a:rPr lang="de-DE" dirty="0"/>
              <a:t>:</a:t>
            </a:r>
          </a:p>
        </p:txBody>
      </p:sp>
      <p:pic>
        <p:nvPicPr>
          <p:cNvPr id="5" name="Bild 4" descr="Screen Shot 2015-02-25 at 16.49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916832"/>
            <a:ext cx="5010025" cy="4005064"/>
          </a:xfrm>
          <a:prstGeom prst="rect">
            <a:avLst/>
          </a:prstGeom>
        </p:spPr>
      </p:pic>
      <p:pic>
        <p:nvPicPr>
          <p:cNvPr id="8" name="Bild 7" descr="Screen Shot 2015-02-25 at 16.49.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2" t="18098" r="28607" b="75540"/>
          <a:stretch/>
        </p:blipFill>
        <p:spPr>
          <a:xfrm>
            <a:off x="1654035" y="2492896"/>
            <a:ext cx="2413909" cy="846667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2483768" y="2636912"/>
            <a:ext cx="576064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3203683" y="3501008"/>
            <a:ext cx="5940317" cy="646331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de-DE" dirty="0" smtClean="0"/>
              <a:t>INSERT { :</a:t>
            </a:r>
            <a:r>
              <a:rPr lang="de-DE" dirty="0" err="1" smtClean="0"/>
              <a:t>marie</a:t>
            </a:r>
            <a:r>
              <a:rPr lang="de-DE" dirty="0" smtClean="0"/>
              <a:t> :</a:t>
            </a:r>
            <a:r>
              <a:rPr lang="de-DE" dirty="0" err="1" smtClean="0"/>
              <a:t>hasChild</a:t>
            </a:r>
            <a:r>
              <a:rPr lang="de-DE" dirty="0" smtClean="0"/>
              <a:t> :</a:t>
            </a:r>
            <a:r>
              <a:rPr lang="de-DE" dirty="0" err="1" smtClean="0"/>
              <a:t>marie_therese_of_France</a:t>
            </a:r>
            <a:r>
              <a:rPr lang="de-DE" dirty="0" smtClean="0"/>
              <a:t> .}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3203848" y="4582869"/>
            <a:ext cx="5940317" cy="646331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de-DE" dirty="0" smtClean="0"/>
              <a:t>DELETE { ?X ?P ?O .}</a:t>
            </a:r>
          </a:p>
          <a:p>
            <a:r>
              <a:rPr lang="de-DE" dirty="0" smtClean="0"/>
              <a:t>WHERE { ?X :</a:t>
            </a:r>
            <a:r>
              <a:rPr lang="de-DE" dirty="0" err="1" smtClean="0"/>
              <a:t>hasParent</a:t>
            </a:r>
            <a:r>
              <a:rPr lang="de-DE" dirty="0" smtClean="0"/>
              <a:t> :</a:t>
            </a:r>
            <a:r>
              <a:rPr lang="de-DE" dirty="0" err="1" smtClean="0"/>
              <a:t>maria_t</a:t>
            </a:r>
            <a:r>
              <a:rPr lang="de-DE" dirty="0" smtClean="0"/>
              <a:t>}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3203683" y="5661248"/>
            <a:ext cx="5940317" cy="92333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de-DE" dirty="0" smtClean="0"/>
              <a:t>DELETE {</a:t>
            </a:r>
            <a:r>
              <a:rPr lang="de-DE" dirty="0"/>
              <a:t>?X </a:t>
            </a:r>
            <a:r>
              <a:rPr lang="de-DE" dirty="0" smtClean="0"/>
              <a:t> :</a:t>
            </a:r>
            <a:r>
              <a:rPr lang="de-DE" dirty="0" err="1"/>
              <a:t>hasParent</a:t>
            </a:r>
            <a:r>
              <a:rPr lang="de-DE" dirty="0"/>
              <a:t> </a:t>
            </a:r>
            <a:r>
              <a:rPr lang="de-DE" dirty="0" smtClean="0"/>
              <a:t>:</a:t>
            </a:r>
            <a:r>
              <a:rPr lang="de-DE" dirty="0" err="1" smtClean="0"/>
              <a:t>maria_t</a:t>
            </a:r>
            <a:r>
              <a:rPr lang="de-DE" dirty="0" smtClean="0"/>
              <a:t> .}</a:t>
            </a:r>
          </a:p>
          <a:p>
            <a:r>
              <a:rPr lang="de-DE" dirty="0" smtClean="0"/>
              <a:t>INSERT { ?X :</a:t>
            </a:r>
            <a:r>
              <a:rPr lang="de-DE" dirty="0" err="1" smtClean="0"/>
              <a:t>hasMother</a:t>
            </a:r>
            <a:r>
              <a:rPr lang="de-DE" dirty="0" smtClean="0"/>
              <a:t> :</a:t>
            </a:r>
            <a:r>
              <a:rPr lang="de-DE" dirty="0" err="1" smtClean="0"/>
              <a:t>maria_t</a:t>
            </a:r>
            <a:r>
              <a:rPr lang="de-DE" dirty="0" smtClean="0"/>
              <a:t>. }</a:t>
            </a:r>
          </a:p>
          <a:p>
            <a:r>
              <a:rPr lang="de-DE" dirty="0" smtClean="0"/>
              <a:t>WHERE { ?X :</a:t>
            </a:r>
            <a:r>
              <a:rPr lang="de-DE" dirty="0" err="1" smtClean="0"/>
              <a:t>hasParent</a:t>
            </a:r>
            <a:r>
              <a:rPr lang="de-DE" dirty="0" smtClean="0"/>
              <a:t> :</a:t>
            </a:r>
            <a:r>
              <a:rPr lang="de-DE" dirty="0" err="1" smtClean="0"/>
              <a:t>maria_t</a:t>
            </a:r>
            <a:r>
              <a:rPr lang="de-DE" dirty="0" smtClean="0"/>
              <a:t>. }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4499992" y="2996952"/>
            <a:ext cx="158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 smtClean="0"/>
              <a:t>Examples</a:t>
            </a:r>
            <a:r>
              <a:rPr lang="de-DE" b="1" i="1" dirty="0" smtClean="0"/>
              <a:t>:</a:t>
            </a:r>
            <a:endParaRPr lang="de-DE" b="1" i="1" dirty="0"/>
          </a:p>
        </p:txBody>
      </p:sp>
      <p:sp>
        <p:nvSpPr>
          <p:cNvPr id="4" name="Rechteck 3"/>
          <p:cNvSpPr/>
          <p:nvPr/>
        </p:nvSpPr>
        <p:spPr>
          <a:xfrm rot="19704073">
            <a:off x="3538306" y="4434862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What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do </a:t>
            </a:r>
            <a:r>
              <a:rPr lang="de-DE" b="1" dirty="0" err="1" smtClean="0">
                <a:solidFill>
                  <a:srgbClr val="FF0000"/>
                </a:solidFill>
              </a:rPr>
              <a:t>these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updates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mean</a:t>
            </a:r>
            <a:r>
              <a:rPr lang="de-DE" b="1" dirty="0" smtClean="0">
                <a:solidFill>
                  <a:srgbClr val="FF0000"/>
                </a:solidFill>
              </a:rPr>
              <a:t> in a </a:t>
            </a:r>
            <a:r>
              <a:rPr lang="de-DE" b="1" dirty="0" err="1" smtClean="0">
                <a:solidFill>
                  <a:srgbClr val="FF0000"/>
                </a:solidFill>
              </a:rPr>
              <a:t>materialized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reduced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store</a:t>
            </a:r>
            <a:r>
              <a:rPr lang="de-DE" b="1" dirty="0" smtClean="0">
                <a:solidFill>
                  <a:srgbClr val="FF0000"/>
                </a:solidFill>
              </a:rPr>
              <a:t>?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5400005" cy="708025"/>
          </a:xfrm>
        </p:spPr>
        <p:txBody>
          <a:bodyPr/>
          <a:lstStyle/>
          <a:p>
            <a:r>
              <a:rPr lang="en-US" smtClean="0"/>
              <a:t>Status: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40068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Standardization of </a:t>
            </a:r>
            <a:r>
              <a:rPr lang="en-US" dirty="0" smtClean="0">
                <a:solidFill>
                  <a:srgbClr val="0000FF"/>
                </a:solidFill>
              </a:rPr>
              <a:t>SPARQL 1.1 Update</a:t>
            </a:r>
            <a:r>
              <a:rPr lang="en-US" dirty="0" smtClean="0"/>
              <a:t>, and </a:t>
            </a:r>
            <a:r>
              <a:rPr lang="en-US" dirty="0">
                <a:solidFill>
                  <a:srgbClr val="0000FF"/>
                </a:solidFill>
              </a:rPr>
              <a:t>SPARQL 1.1 </a:t>
            </a:r>
            <a:r>
              <a:rPr lang="en-US" dirty="0" smtClean="0">
                <a:solidFill>
                  <a:srgbClr val="0000FF"/>
                </a:solidFill>
              </a:rPr>
              <a:t>Entailment Regimes</a:t>
            </a:r>
            <a:r>
              <a:rPr lang="en-US" dirty="0" smtClean="0"/>
              <a:t> with triple stores implementing those standards (</a:t>
            </a:r>
            <a:r>
              <a:rPr lang="en-US" dirty="0">
                <a:solidFill>
                  <a:srgbClr val="0000FF"/>
                </a:solidFill>
              </a:rPr>
              <a:t>rewriting</a:t>
            </a:r>
            <a:r>
              <a:rPr lang="en-US" dirty="0" smtClean="0"/>
              <a:t>- or </a:t>
            </a:r>
            <a:r>
              <a:rPr lang="en-US" dirty="0" smtClean="0">
                <a:solidFill>
                  <a:srgbClr val="0000FF"/>
                </a:solidFill>
              </a:rPr>
              <a:t>materialization-based)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Emerging need for </a:t>
            </a:r>
            <a:r>
              <a:rPr lang="en-US" dirty="0" smtClean="0">
                <a:solidFill>
                  <a:srgbClr val="0000FF"/>
                </a:solidFill>
              </a:rPr>
              <a:t>a more systematic approach</a:t>
            </a:r>
            <a:r>
              <a:rPr lang="en-US" dirty="0" smtClean="0"/>
              <a:t> of dealing with SPARQL 1.1 Update over </a:t>
            </a:r>
            <a:r>
              <a:rPr lang="en-US" dirty="0" err="1" smtClean="0"/>
              <a:t>ABoxes</a:t>
            </a:r>
            <a:r>
              <a:rPr lang="en-US" dirty="0" smtClean="0"/>
              <a:t> &amp; </a:t>
            </a:r>
            <a:r>
              <a:rPr lang="en-US" dirty="0" err="1" smtClean="0"/>
              <a:t>Tboxes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32415" y="6372036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Nothing endures but change</a:t>
            </a:r>
            <a:r>
              <a:rPr lang="en-US" dirty="0" smtClean="0"/>
              <a:t>. </a:t>
            </a:r>
            <a:r>
              <a:rPr lang="en-US" i="1" dirty="0" smtClean="0"/>
              <a:t>- Heraclitus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FEF96C-582D-4A40-9213-3D30AB2537B9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uppierung 7"/>
          <p:cNvGrpSpPr/>
          <p:nvPr/>
        </p:nvGrpSpPr>
        <p:grpSpPr>
          <a:xfrm>
            <a:off x="396552" y="5229200"/>
            <a:ext cx="7991872" cy="1224136"/>
            <a:chOff x="396552" y="5229200"/>
            <a:chExt cx="7991872" cy="1224136"/>
          </a:xfrm>
        </p:grpSpPr>
        <p:sp>
          <p:nvSpPr>
            <p:cNvPr id="6" name="Rechteck 5"/>
            <p:cNvSpPr/>
            <p:nvPr/>
          </p:nvSpPr>
          <p:spPr>
            <a:xfrm>
              <a:off x="396552" y="5229200"/>
              <a:ext cx="799187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This Talk: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We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have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run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into</a:t>
              </a:r>
              <a:r>
                <a:rPr lang="de-DE" b="1" dirty="0" smtClean="0">
                  <a:solidFill>
                    <a:srgbClr val="FF0000"/>
                  </a:solidFill>
                </a:rPr>
                <a:t> different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directions</a:t>
              </a:r>
              <a:r>
                <a:rPr lang="de-DE" b="1" dirty="0" smtClean="0">
                  <a:solidFill>
                    <a:srgbClr val="FF0000"/>
                  </a:solidFill>
                </a:rPr>
                <a:t>, but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we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haven't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reached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the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goal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yet</a:t>
              </a:r>
              <a:r>
                <a:rPr lang="de-DE" b="1" dirty="0">
                  <a:solidFill>
                    <a:srgbClr val="FF0000"/>
                  </a:solidFill>
                </a:rPr>
                <a:t>!</a:t>
              </a:r>
            </a:p>
          </p:txBody>
        </p:sp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8184" y="5595961"/>
              <a:ext cx="1368152" cy="857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97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5400005" cy="708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What's been done already?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496" y="1268760"/>
            <a:ext cx="8964488" cy="5257800"/>
          </a:xfrm>
        </p:spPr>
        <p:txBody>
          <a:bodyPr>
            <a:normAutofit/>
          </a:bodyPr>
          <a:lstStyle/>
          <a:p>
            <a:endParaRPr lang="en-US" sz="900" dirty="0" smtClean="0"/>
          </a:p>
          <a:p>
            <a:endParaRPr lang="en-US" sz="9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What </a:t>
            </a:r>
            <a:r>
              <a:rPr lang="en-US" sz="1600" dirty="0">
                <a:solidFill>
                  <a:srgbClr val="0000FF"/>
                </a:solidFill>
              </a:rPr>
              <a:t>do </a:t>
            </a:r>
            <a:r>
              <a:rPr lang="en-US" sz="1600" dirty="0" smtClean="0">
                <a:solidFill>
                  <a:srgbClr val="0000FF"/>
                </a:solidFill>
              </a:rPr>
              <a:t>off-the-shelf triple stores do?</a:t>
            </a:r>
            <a:endParaRPr lang="en-US" sz="1600" dirty="0">
              <a:solidFill>
                <a:srgbClr val="0000FF"/>
              </a:solidFill>
            </a:endParaRPr>
          </a:p>
          <a:p>
            <a:pPr lvl="1"/>
            <a:r>
              <a:rPr lang="en-US" sz="1600" b="1" dirty="0"/>
              <a:t>Entailment</a:t>
            </a:r>
            <a:r>
              <a:rPr lang="en-US" sz="1600" dirty="0"/>
              <a:t> typically handled </a:t>
            </a:r>
          </a:p>
          <a:p>
            <a:pPr lvl="2"/>
            <a:r>
              <a:rPr lang="en-US" sz="1400" dirty="0"/>
              <a:t>at (bulk) loading </a:t>
            </a:r>
            <a:r>
              <a:rPr lang="en-US" sz="1400" i="1" dirty="0"/>
              <a:t>by </a:t>
            </a:r>
            <a:r>
              <a:rPr lang="en-US" sz="1400" b="1" i="1" dirty="0">
                <a:solidFill>
                  <a:srgbClr val="FF0000"/>
                </a:solidFill>
              </a:rPr>
              <a:t>materialization </a:t>
            </a:r>
            <a:r>
              <a:rPr lang="en-US" sz="1400" b="1" i="1" dirty="0">
                <a:solidFill>
                  <a:srgbClr val="000000"/>
                </a:solidFill>
              </a:rPr>
              <a:t>, or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at</a:t>
            </a:r>
            <a:r>
              <a:rPr lang="en-US" sz="1400" i="1" dirty="0">
                <a:solidFill>
                  <a:srgbClr val="000000"/>
                </a:solidFill>
              </a:rPr>
              <a:t> query time by </a:t>
            </a:r>
            <a:r>
              <a:rPr lang="en-US" sz="1400" b="1" i="1" dirty="0">
                <a:solidFill>
                  <a:srgbClr val="FF0000"/>
                </a:solidFill>
              </a:rPr>
              <a:t>rewriting</a:t>
            </a:r>
          </a:p>
          <a:p>
            <a:pPr marL="457200" lvl="1" indent="0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      </a:t>
            </a:r>
            <a:r>
              <a:rPr lang="en-US" sz="1400" dirty="0"/>
              <a:t>but</a:t>
            </a:r>
            <a:r>
              <a:rPr lang="en-US" sz="1600" dirty="0"/>
              <a:t> </a:t>
            </a:r>
            <a:r>
              <a:rPr lang="en-US" sz="1600" b="1" dirty="0"/>
              <a:t>not in the context of Updates</a:t>
            </a:r>
            <a:r>
              <a:rPr lang="en-US" sz="1600" dirty="0"/>
              <a:t>.</a:t>
            </a:r>
          </a:p>
          <a:p>
            <a:pPr lvl="1"/>
            <a:r>
              <a:rPr lang="en-US" sz="1600" dirty="0" smtClean="0"/>
              <a:t>no “standard” behavior for  </a:t>
            </a:r>
            <a:r>
              <a:rPr lang="en-US" sz="1600" b="1" dirty="0" smtClean="0"/>
              <a:t>Delete</a:t>
            </a:r>
            <a:r>
              <a:rPr lang="en-US" sz="1600" dirty="0"/>
              <a:t> </a:t>
            </a:r>
            <a:r>
              <a:rPr lang="en-US" sz="1600" dirty="0" smtClean="0"/>
              <a:t>&amp; </a:t>
            </a:r>
            <a:r>
              <a:rPr lang="en-US" sz="1600" b="1" dirty="0" smtClean="0"/>
              <a:t>Insert</a:t>
            </a:r>
            <a:r>
              <a:rPr lang="en-US" sz="1600" dirty="0" smtClean="0"/>
              <a:t> upon materialized stores.</a:t>
            </a:r>
            <a:endParaRPr lang="en-US" sz="1600" dirty="0"/>
          </a:p>
          <a:p>
            <a:pPr lvl="1"/>
            <a:r>
              <a:rPr lang="en-US" sz="1600" dirty="0" smtClean="0"/>
              <a:t>interplay of Entailments and Update left out in the SPARQL 1.1 spec.</a:t>
            </a:r>
            <a:endParaRPr lang="en-US" sz="8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What does the literature say? </a:t>
            </a:r>
            <a:endParaRPr lang="en-US" sz="900" dirty="0" smtClean="0"/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Approaches </a:t>
            </a:r>
            <a:r>
              <a:rPr lang="en-US" sz="1200" i="1" dirty="0" smtClean="0"/>
              <a:t>in the literature on updates and RDFS </a:t>
            </a:r>
            <a:r>
              <a:rPr lang="en-US" sz="1200" dirty="0" smtClean="0"/>
              <a:t>(or also DLs) limited to </a:t>
            </a:r>
            <a:r>
              <a:rPr lang="en-US" sz="1200" b="1" i="1" dirty="0" smtClean="0"/>
              <a:t>atomic update </a:t>
            </a:r>
            <a:r>
              <a:rPr lang="en-US" sz="1200" dirty="0" smtClean="0"/>
              <a:t>operations…</a:t>
            </a:r>
          </a:p>
          <a:p>
            <a:pPr lvl="1"/>
            <a:r>
              <a:rPr lang="en-US" sz="1200" dirty="0" smtClean="0"/>
              <a:t>[Gutierrez et al., ESWC2011] </a:t>
            </a:r>
            <a:r>
              <a:rPr lang="en-US" sz="1200" dirty="0" err="1" smtClean="0"/>
              <a:t>ABox</a:t>
            </a:r>
            <a:r>
              <a:rPr lang="en-US" sz="1200" dirty="0" smtClean="0"/>
              <a:t> deletions in the context of RDFS</a:t>
            </a:r>
          </a:p>
          <a:p>
            <a:pPr lvl="1"/>
            <a:r>
              <a:rPr lang="en-US" sz="1200" dirty="0" smtClean="0"/>
              <a:t>[</a:t>
            </a:r>
            <a:r>
              <a:rPr lang="en-US" sz="1200" dirty="0" err="1" smtClean="0"/>
              <a:t>Calvanese</a:t>
            </a:r>
            <a:r>
              <a:rPr lang="en-US" sz="1200" dirty="0" smtClean="0"/>
              <a:t> et al., ISWC2010] </a:t>
            </a:r>
            <a:r>
              <a:rPr lang="en-US" sz="1200" dirty="0" err="1" smtClean="0"/>
              <a:t>ABox</a:t>
            </a:r>
            <a:r>
              <a:rPr lang="en-US" sz="1200" dirty="0" smtClean="0"/>
              <a:t>  &amp; </a:t>
            </a:r>
            <a:r>
              <a:rPr lang="en-US" sz="1200" dirty="0" err="1" smtClean="0"/>
              <a:t>T</a:t>
            </a:r>
            <a:r>
              <a:rPr lang="en-US" sz="1200" dirty="0" err="1"/>
              <a:t>B</a:t>
            </a:r>
            <a:r>
              <a:rPr lang="en-US" sz="1200" dirty="0" err="1" smtClean="0"/>
              <a:t>ox</a:t>
            </a:r>
            <a:r>
              <a:rPr lang="en-US" sz="1200" dirty="0" smtClean="0"/>
              <a:t> insertions in the context of DL-Lite (incl. inconsistency repair)</a:t>
            </a:r>
            <a:endParaRPr lang="en-US" sz="900" dirty="0" smtClean="0"/>
          </a:p>
          <a:p>
            <a:pPr marL="0" indent="0">
              <a:buNone/>
            </a:pPr>
            <a:r>
              <a:rPr lang="en-US" sz="1200" dirty="0" smtClean="0"/>
              <a:t>     Also related:</a:t>
            </a:r>
          </a:p>
          <a:p>
            <a:pPr lvl="1"/>
            <a:r>
              <a:rPr lang="en-US" sz="1200" dirty="0" smtClean="0"/>
              <a:t>Deductive DBs: [Gupta et al., SIGMOD93]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400" dirty="0" err="1" smtClean="0"/>
              <a:t>DRed</a:t>
            </a:r>
            <a:r>
              <a:rPr lang="en-US" sz="1400" dirty="0" smtClean="0"/>
              <a:t> (delete </a:t>
            </a:r>
            <a:r>
              <a:rPr lang="en-US" sz="1400" dirty="0"/>
              <a:t>and re-</a:t>
            </a:r>
            <a:r>
              <a:rPr lang="en-US" sz="1400" dirty="0" smtClean="0"/>
              <a:t>derive</a:t>
            </a:r>
            <a:r>
              <a:rPr lang="en-US" sz="1400" dirty="0"/>
              <a:t>)</a:t>
            </a:r>
            <a:r>
              <a:rPr lang="en-US" sz="1400" dirty="0" smtClean="0"/>
              <a:t>, applied by [</a:t>
            </a:r>
            <a:r>
              <a:rPr lang="en-US" sz="1200" dirty="0" err="1" smtClean="0"/>
              <a:t>Kotowski</a:t>
            </a:r>
            <a:r>
              <a:rPr lang="en-US" sz="1200" dirty="0"/>
              <a:t> </a:t>
            </a:r>
            <a:r>
              <a:rPr lang="en-US" sz="1200" dirty="0" smtClean="0"/>
              <a:t>et al.2011] and [</a:t>
            </a:r>
            <a:r>
              <a:rPr lang="en-US" sz="1200" dirty="0" err="1" smtClean="0"/>
              <a:t>Urbani</a:t>
            </a:r>
            <a:r>
              <a:rPr lang="en-US" sz="1200" dirty="0" smtClean="0"/>
              <a:t> et al. 2013] in the </a:t>
            </a:r>
            <a:r>
              <a:rPr lang="en-US" sz="1200" dirty="0" err="1" smtClean="0"/>
              <a:t>contet</a:t>
            </a:r>
            <a:r>
              <a:rPr lang="en-US" sz="1200" dirty="0" smtClean="0"/>
              <a:t> of RDF/RDFS…</a:t>
            </a:r>
          </a:p>
          <a:p>
            <a:pPr lvl="1"/>
            <a:r>
              <a:rPr lang="en-US" sz="1200" dirty="0" smtClean="0"/>
              <a:t>KB evolution, Belief revision, etc.: Various works in classical AI and philosophy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lvl="1"/>
            <a:endParaRPr lang="en-US" sz="1200" dirty="0" smtClean="0"/>
          </a:p>
          <a:p>
            <a:endParaRPr lang="en-US" sz="900" dirty="0"/>
          </a:p>
        </p:txBody>
      </p:sp>
      <p:sp>
        <p:nvSpPr>
          <p:cNvPr id="4" name="Textfeld 3"/>
          <p:cNvSpPr txBox="1"/>
          <p:nvPr/>
        </p:nvSpPr>
        <p:spPr>
          <a:xfrm>
            <a:off x="143000" y="6165304"/>
            <a:ext cx="8893496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Particularly</a:t>
            </a:r>
            <a:r>
              <a:rPr lang="de-DE" dirty="0" smtClean="0"/>
              <a:t>, </a:t>
            </a:r>
            <a:r>
              <a:rPr lang="de-DE" dirty="0" err="1" smtClean="0"/>
              <a:t>none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considers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interplay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DELETE, INSERT </a:t>
            </a:r>
            <a:r>
              <a:rPr lang="de-DE" dirty="0" err="1" smtClean="0"/>
              <a:t>based</a:t>
            </a:r>
            <a:r>
              <a:rPr lang="de-DE" dirty="0" smtClean="0"/>
              <a:t> on a </a:t>
            </a:r>
            <a:r>
              <a:rPr lang="de-DE" dirty="0" err="1" smtClean="0"/>
              <a:t>joint</a:t>
            </a:r>
            <a:r>
              <a:rPr lang="de-DE" dirty="0" smtClean="0"/>
              <a:t> WHERE </a:t>
            </a:r>
            <a:r>
              <a:rPr lang="de-DE" dirty="0" err="1" smtClean="0"/>
              <a:t>clause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in SPARQL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71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RDF &amp; </a:t>
            </a:r>
            <a:r>
              <a:rPr lang="de-DE" dirty="0" err="1" smtClean="0"/>
              <a:t>Linked</a:t>
            </a:r>
            <a:r>
              <a:rPr lang="de-DE" dirty="0" smtClean="0"/>
              <a:t> Data – </a:t>
            </a:r>
            <a:r>
              <a:rPr lang="de-DE" dirty="0" err="1" smtClean="0"/>
              <a:t>as</a:t>
            </a:r>
            <a:r>
              <a:rPr lang="de-DE" dirty="0" smtClean="0"/>
              <a:t> a Data </a:t>
            </a:r>
            <a:r>
              <a:rPr lang="de-DE" dirty="0" err="1" smtClean="0"/>
              <a:t>abstraction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Databases </a:t>
            </a:r>
            <a:r>
              <a:rPr lang="de-DE" dirty="0" err="1" smtClean="0"/>
              <a:t>published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Web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SPARQL - Data –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abstraction</a:t>
            </a:r>
            <a:r>
              <a:rPr lang="de-DE" dirty="0" smtClean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Data </a:t>
            </a:r>
            <a:r>
              <a:rPr lang="de-DE" dirty="0" err="1" smtClean="0"/>
              <a:t>services</a:t>
            </a:r>
            <a:r>
              <a:rPr lang="de-DE" dirty="0" smtClean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smtClean="0"/>
              <a:t>Web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r>
              <a:rPr lang="de-DE" dirty="0" smtClean="0"/>
              <a:t> in SPARQL 1.1:</a:t>
            </a:r>
          </a:p>
          <a:p>
            <a:pPr marL="733425" lvl="1" indent="-457200"/>
            <a:r>
              <a:rPr lang="de-DE" dirty="0" err="1" smtClean="0"/>
              <a:t>Entailment</a:t>
            </a:r>
            <a:r>
              <a:rPr lang="de-DE" dirty="0" smtClean="0"/>
              <a:t> </a:t>
            </a:r>
            <a:r>
              <a:rPr lang="de-DE" dirty="0" err="1" smtClean="0"/>
              <a:t>regimes</a:t>
            </a:r>
            <a:endParaRPr lang="de-DE" dirty="0" smtClean="0"/>
          </a:p>
          <a:p>
            <a:pPr marL="733425" lvl="1" indent="-457200"/>
            <a:r>
              <a:rPr lang="de-DE" dirty="0" smtClean="0"/>
              <a:t>SPARQL Update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 err="1" smtClean="0"/>
              <a:t>How</a:t>
            </a:r>
            <a:r>
              <a:rPr lang="de-DE" b="1" dirty="0" smtClean="0"/>
              <a:t> do </a:t>
            </a:r>
            <a:r>
              <a:rPr lang="de-DE" b="1" dirty="0" err="1" smtClean="0"/>
              <a:t>they</a:t>
            </a:r>
            <a:r>
              <a:rPr lang="de-DE" b="1" dirty="0" smtClean="0"/>
              <a:t> </a:t>
            </a:r>
            <a:r>
              <a:rPr lang="de-DE" b="1" dirty="0" err="1" smtClean="0"/>
              <a:t>interact</a:t>
            </a:r>
            <a:r>
              <a:rPr lang="de-DE" b="1" dirty="0" smtClean="0"/>
              <a:t>? </a:t>
            </a:r>
          </a:p>
          <a:p>
            <a:pPr marL="733425" lvl="1" indent="-457200"/>
            <a:r>
              <a:rPr lang="de-DE" b="1" dirty="0" err="1" smtClean="0"/>
              <a:t>Possible</a:t>
            </a:r>
            <a:r>
              <a:rPr lang="de-DE" b="1" dirty="0" smtClean="0"/>
              <a:t> </a:t>
            </a:r>
            <a:r>
              <a:rPr lang="de-DE" b="1" dirty="0" err="1" smtClean="0"/>
              <a:t>Semantics</a:t>
            </a:r>
            <a:r>
              <a:rPr lang="de-DE" b="1" dirty="0" smtClean="0"/>
              <a:t> &amp; </a:t>
            </a:r>
            <a:r>
              <a:rPr lang="de-DE" b="1" dirty="0" err="1" smtClean="0"/>
              <a:t>Examples</a:t>
            </a:r>
            <a:endParaRPr lang="de-DE" b="1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Discussion</a:t>
            </a:r>
            <a:endParaRPr lang="de-DE" dirty="0" smtClean="0"/>
          </a:p>
          <a:p>
            <a:pPr marL="457200" indent="-4572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974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776759"/>
            <a:ext cx="6912768" cy="70802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initial</a:t>
            </a:r>
            <a:r>
              <a:rPr lang="de-DE" dirty="0" smtClean="0"/>
              <a:t> </a:t>
            </a:r>
            <a:r>
              <a:rPr lang="de-DE" dirty="0" err="1" smtClean="0"/>
              <a:t>thoughts</a:t>
            </a:r>
            <a:r>
              <a:rPr lang="de-DE" dirty="0" smtClean="0"/>
              <a:t> on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...</a:t>
            </a:r>
            <a:endParaRPr lang="de-DE" dirty="0"/>
          </a:p>
        </p:txBody>
      </p:sp>
      <p:pic>
        <p:nvPicPr>
          <p:cNvPr id="4" name="Bild 3" descr="Screen Shot 2015-02-25 at 23.0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952535" cy="4797152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3"/>
          <a:srcRect r="65664"/>
          <a:stretch/>
        </p:blipFill>
        <p:spPr>
          <a:xfrm>
            <a:off x="8053" y="1700808"/>
            <a:ext cx="2511731" cy="6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6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3" y="117838"/>
            <a:ext cx="847815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Let's start with a minimizing expectations: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43" y="1344472"/>
            <a:ext cx="8826499" cy="551352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Discuss possible update semantics in the context of </a:t>
            </a:r>
            <a:r>
              <a:rPr lang="en-US" sz="2800" b="1" dirty="0" smtClean="0"/>
              <a:t>materialized</a:t>
            </a:r>
            <a:r>
              <a:rPr lang="en-US" sz="2800" dirty="0" smtClean="0"/>
              <a:t> and </a:t>
            </a:r>
            <a:r>
              <a:rPr lang="en-US" sz="2800" b="1" dirty="0" smtClean="0"/>
              <a:t>reduced </a:t>
            </a:r>
            <a:r>
              <a:rPr lang="en-US" sz="2800" dirty="0" smtClean="0"/>
              <a:t>stores &amp; </a:t>
            </a:r>
            <a:r>
              <a:rPr lang="en-US" sz="2800" b="1" dirty="0" smtClean="0"/>
              <a:t>RDFS</a:t>
            </a:r>
            <a:r>
              <a:rPr lang="en-US" sz="2800" dirty="0" smtClean="0"/>
              <a:t>:</a:t>
            </a:r>
          </a:p>
          <a:p>
            <a:pPr lvl="1"/>
            <a:r>
              <a:rPr lang="en-US" sz="2000" dirty="0" smtClean="0"/>
              <a:t>Only </a:t>
            </a:r>
            <a:r>
              <a:rPr lang="en-US" sz="2000" dirty="0" err="1" smtClean="0"/>
              <a:t>ABox</a:t>
            </a:r>
            <a:r>
              <a:rPr lang="en-US" sz="2000" dirty="0" smtClean="0"/>
              <a:t> updates, </a:t>
            </a:r>
            <a:r>
              <a:rPr lang="en-US" sz="2000" dirty="0" err="1" smtClean="0"/>
              <a:t>TBox</a:t>
            </a:r>
            <a:r>
              <a:rPr lang="en-US" sz="2000" dirty="0" smtClean="0"/>
              <a:t> fixed</a:t>
            </a:r>
          </a:p>
          <a:p>
            <a:pPr lvl="1"/>
            <a:r>
              <a:rPr lang="en-US" sz="2000" dirty="0" smtClean="0"/>
              <a:t>Use "minimal" RDFS  as </a:t>
            </a:r>
            <a:r>
              <a:rPr lang="en-US" sz="2000" dirty="0" err="1" smtClean="0"/>
              <a:t>TBox</a:t>
            </a:r>
            <a:r>
              <a:rPr lang="en-US" sz="2000" dirty="0" smtClean="0"/>
              <a:t> language (without axiomatic triples, blank nodes) … i.e., DL-</a:t>
            </a:r>
            <a:r>
              <a:rPr lang="en-US" sz="2000" dirty="0" err="1" smtClean="0"/>
              <a:t>Lite</a:t>
            </a:r>
            <a:r>
              <a:rPr lang="en-US" sz="2000" baseline="-25000" dirty="0" err="1" smtClean="0"/>
              <a:t>RDFS</a:t>
            </a:r>
            <a:endParaRPr lang="en-US" sz="2000" baseline="-25000" dirty="0" smtClean="0"/>
          </a:p>
          <a:p>
            <a:pPr lvl="1"/>
            <a:r>
              <a:rPr lang="en-US" sz="2000" dirty="0" smtClean="0"/>
              <a:t>Restrict on BGPs to </a:t>
            </a:r>
            <a:r>
              <a:rPr lang="en-US" sz="2000" b="1" dirty="0" smtClean="0"/>
              <a:t>only</a:t>
            </a:r>
            <a:r>
              <a:rPr lang="en-US" sz="2000" dirty="0" smtClean="0"/>
              <a:t> allow </a:t>
            </a:r>
            <a:r>
              <a:rPr lang="en-US" sz="2000" b="1" dirty="0" err="1" smtClean="0"/>
              <a:t>ABox</a:t>
            </a:r>
            <a:r>
              <a:rPr lang="en-US" sz="2000" dirty="0" smtClean="0"/>
              <a:t> Insert/Deletes</a:t>
            </a:r>
          </a:p>
          <a:p>
            <a:pPr lvl="1"/>
            <a:endParaRPr lang="en-US" sz="2000" dirty="0" smtClean="0"/>
          </a:p>
          <a:p>
            <a:endParaRPr lang="en-US" sz="2800" i="1" dirty="0" smtClean="0"/>
          </a:p>
          <a:p>
            <a:endParaRPr lang="en-US" sz="2800" i="1" dirty="0" smtClean="0"/>
          </a:p>
          <a:p>
            <a:endParaRPr lang="en-US" sz="2800" i="1" dirty="0"/>
          </a:p>
          <a:p>
            <a:r>
              <a:rPr lang="en-US" sz="2800" i="1" dirty="0" smtClean="0"/>
              <a:t>Even in this restricted setting (RDFS) defining a reasonable update semantics under entailments turns out to be challenging!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467544" y="3717032"/>
            <a:ext cx="3960440" cy="100976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INSERT {:</a:t>
            </a:r>
            <a:r>
              <a:rPr lang="de-DE" b="1" dirty="0" err="1" smtClean="0">
                <a:solidFill>
                  <a:srgbClr val="000000"/>
                </a:solidFill>
                <a:latin typeface="Arial"/>
                <a:cs typeface="Arial"/>
              </a:rPr>
              <a:t>marie</a:t>
            </a:r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 :</a:t>
            </a:r>
            <a:r>
              <a:rPr lang="de-DE" b="1" dirty="0" err="1" smtClean="0">
                <a:solidFill>
                  <a:srgbClr val="000000"/>
                </a:solidFill>
                <a:latin typeface="Arial"/>
                <a:cs typeface="Arial"/>
              </a:rPr>
              <a:t>hasMother</a:t>
            </a:r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 ?Y }</a:t>
            </a:r>
          </a:p>
          <a:p>
            <a:pPr defTabSz="457200"/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 WHERE</a:t>
            </a:r>
          </a:p>
          <a:p>
            <a:pPr defTabSz="457200"/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{:</a:t>
            </a:r>
            <a:r>
              <a:rPr lang="de-DE" b="1" dirty="0" err="1" smtClean="0">
                <a:solidFill>
                  <a:srgbClr val="000000"/>
                </a:solidFill>
                <a:latin typeface="Arial"/>
                <a:cs typeface="Arial"/>
              </a:rPr>
              <a:t>marie</a:t>
            </a:r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 :</a:t>
            </a:r>
            <a:r>
              <a:rPr lang="de-DE" b="1" dirty="0" err="1" smtClean="0">
                <a:solidFill>
                  <a:srgbClr val="000000"/>
                </a:solidFill>
                <a:latin typeface="Arial"/>
                <a:cs typeface="Arial"/>
              </a:rPr>
              <a:t>hasParent</a:t>
            </a:r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 ?Y } </a:t>
            </a:r>
            <a:endParaRPr lang="de-DE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2" name="Gruppierung 11"/>
          <p:cNvGrpSpPr/>
          <p:nvPr/>
        </p:nvGrpSpPr>
        <p:grpSpPr>
          <a:xfrm>
            <a:off x="4932040" y="3717032"/>
            <a:ext cx="3089276" cy="1009767"/>
            <a:chOff x="4810125" y="5621279"/>
            <a:chExt cx="3089276" cy="1009767"/>
          </a:xfrm>
        </p:grpSpPr>
        <p:sp>
          <p:nvSpPr>
            <p:cNvPr id="5" name="Abgerundetes Rechteck 4"/>
            <p:cNvSpPr/>
            <p:nvPr/>
          </p:nvSpPr>
          <p:spPr>
            <a:xfrm>
              <a:off x="4810125" y="5621279"/>
              <a:ext cx="3089276" cy="100976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Arial"/>
                  <a:cs typeface="Arial"/>
                </a:rPr>
                <a:t>INSERT {:</a:t>
              </a:r>
              <a:r>
                <a:rPr lang="de-DE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Arial"/>
                  <a:cs typeface="Arial"/>
                </a:rPr>
                <a:t> ?Y :</a:t>
              </a:r>
              <a:r>
                <a:rPr lang="de-DE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foo</a:t>
              </a:r>
              <a:r>
                <a:rPr lang="de-DE" b="1" dirty="0" smtClean="0">
                  <a:solidFill>
                    <a:srgbClr val="000000"/>
                  </a:solidFill>
                  <a:latin typeface="Arial"/>
                  <a:cs typeface="Arial"/>
                </a:rPr>
                <a:t>}</a:t>
              </a:r>
            </a:p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Arial"/>
                  <a:cs typeface="Arial"/>
                </a:rPr>
                <a:t> WHERE</a:t>
              </a:r>
            </a:p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Arial"/>
                  <a:cs typeface="Arial"/>
                </a:rPr>
                <a:t>{:</a:t>
              </a:r>
              <a:r>
                <a:rPr lang="de-DE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rdf:type</a:t>
              </a:r>
              <a:r>
                <a:rPr lang="de-DE" b="1" dirty="0" smtClean="0">
                  <a:solidFill>
                    <a:srgbClr val="000000"/>
                  </a:solidFill>
                  <a:latin typeface="Arial"/>
                  <a:cs typeface="Arial"/>
                </a:rPr>
                <a:t> ?Y } </a:t>
              </a:r>
              <a:endParaRPr lang="de-DE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7" name="Gerade Verbindung 6"/>
            <p:cNvCxnSpPr/>
            <p:nvPr/>
          </p:nvCxnSpPr>
          <p:spPr>
            <a:xfrm flipH="1">
              <a:off x="4810125" y="5621279"/>
              <a:ext cx="3089276" cy="10097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/>
          </p:nvCxnSpPr>
          <p:spPr>
            <a:xfrm flipH="1" flipV="1">
              <a:off x="4810125" y="5621280"/>
              <a:ext cx="3089276" cy="10097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44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Exploring possible </a:t>
            </a:r>
            <a:r>
              <a:rPr lang="en-US" sz="3200" dirty="0" err="1" smtClean="0"/>
              <a:t>ABox</a:t>
            </a:r>
            <a:r>
              <a:rPr lang="en-US" sz="3200" dirty="0" smtClean="0"/>
              <a:t> update semantics for SPARQL+RDFS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46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Materialized-preserving semantics</a:t>
            </a:r>
          </a:p>
          <a:p>
            <a:pPr lvl="1"/>
            <a:r>
              <a:rPr lang="en-US" sz="2400" b="1" i="1" dirty="0" smtClean="0"/>
              <a:t>Sem</a:t>
            </a:r>
            <a:r>
              <a:rPr lang="en-US" sz="2400" b="1" baseline="-25000" dirty="0" smtClean="0"/>
              <a:t>0</a:t>
            </a:r>
            <a:r>
              <a:rPr lang="en-US" sz="2400" b="1" i="1" baseline="30000" dirty="0"/>
              <a:t>mat</a:t>
            </a:r>
            <a:r>
              <a:rPr lang="en-US" sz="2400" dirty="0" smtClean="0"/>
              <a:t>  … baseline semantics</a:t>
            </a:r>
            <a:endParaRPr lang="en-US" sz="2400" i="1" dirty="0" smtClean="0"/>
          </a:p>
          <a:p>
            <a:pPr lvl="1"/>
            <a:r>
              <a:rPr lang="en-US" sz="2400" b="1" i="1" dirty="0" smtClean="0"/>
              <a:t>Sem</a:t>
            </a:r>
            <a:r>
              <a:rPr lang="en-US" sz="2400" b="1" baseline="-25000" dirty="0" smtClean="0"/>
              <a:t>1a</a:t>
            </a:r>
            <a:r>
              <a:rPr lang="en-US" sz="2400" b="1" i="1" baseline="30000" dirty="0"/>
              <a:t>mat</a:t>
            </a:r>
            <a:endParaRPr lang="en-US" sz="2400" i="1" dirty="0" smtClean="0"/>
          </a:p>
          <a:p>
            <a:pPr lvl="1"/>
            <a:r>
              <a:rPr lang="en-US" sz="2400" b="1" i="1" dirty="0" smtClean="0"/>
              <a:t>Sem</a:t>
            </a:r>
            <a:r>
              <a:rPr lang="en-US" sz="2400" b="1" baseline="-25000" dirty="0" smtClean="0"/>
              <a:t>1b</a:t>
            </a:r>
            <a:r>
              <a:rPr lang="en-US" sz="2400" b="1" i="1" baseline="30000" dirty="0"/>
              <a:t>mat</a:t>
            </a:r>
            <a:endParaRPr lang="en-US" sz="2400" i="1" dirty="0" smtClean="0"/>
          </a:p>
          <a:p>
            <a:pPr lvl="1"/>
            <a:r>
              <a:rPr lang="en-US" sz="2400" b="1" i="1" dirty="0" smtClean="0"/>
              <a:t>Sem</a:t>
            </a:r>
            <a:r>
              <a:rPr lang="en-US" sz="2400" b="1" baseline="-25000" dirty="0" smtClean="0"/>
              <a:t>2</a:t>
            </a:r>
            <a:r>
              <a:rPr lang="en-US" sz="2400" b="1" i="1" baseline="30000" dirty="0"/>
              <a:t>mat</a:t>
            </a:r>
            <a:r>
              <a:rPr lang="en-US" sz="2400" dirty="0" smtClean="0"/>
              <a:t> … delete incl. </a:t>
            </a:r>
            <a:r>
              <a:rPr lang="en-US" sz="2400" b="1" dirty="0" smtClean="0"/>
              <a:t>causes</a:t>
            </a:r>
            <a:r>
              <a:rPr lang="en-US" sz="2400" dirty="0" smtClean="0"/>
              <a:t> and rewrite upon inserts</a:t>
            </a:r>
            <a:endParaRPr lang="en-US" sz="2400" i="1" dirty="0" smtClean="0"/>
          </a:p>
          <a:p>
            <a:r>
              <a:rPr lang="en-US" dirty="0" smtClean="0"/>
              <a:t>Reduced-preserving semantics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b="1" i="1" dirty="0" smtClean="0"/>
              <a:t>Sem</a:t>
            </a:r>
            <a:r>
              <a:rPr lang="en-US" sz="2400" b="1" baseline="-25000" dirty="0" smtClean="0"/>
              <a:t>0</a:t>
            </a:r>
            <a:r>
              <a:rPr lang="en-US" sz="2400" b="1" i="1" baseline="30000" dirty="0" smtClean="0"/>
              <a:t>red</a:t>
            </a:r>
            <a:r>
              <a:rPr lang="en-US" sz="2400" b="1" baseline="-25000" dirty="0" smtClean="0"/>
              <a:t>  </a:t>
            </a:r>
            <a:r>
              <a:rPr lang="en-US" sz="2400" dirty="0" smtClean="0"/>
              <a:t>... baseline semantics</a:t>
            </a:r>
            <a:endParaRPr lang="en-US" sz="2400" baseline="-25000" dirty="0" smtClean="0"/>
          </a:p>
          <a:p>
            <a:pPr lvl="1"/>
            <a:r>
              <a:rPr lang="en-US" sz="2400" b="1" i="1" dirty="0" smtClean="0"/>
              <a:t> Sem</a:t>
            </a:r>
            <a:r>
              <a:rPr lang="en-US" sz="2400" b="1" baseline="-25000" dirty="0" smtClean="0"/>
              <a:t>1</a:t>
            </a:r>
            <a:r>
              <a:rPr lang="en-US" sz="2400" b="1" i="1" baseline="30000" dirty="0" smtClean="0"/>
              <a:t>red</a:t>
            </a:r>
            <a:r>
              <a:rPr lang="en-US" sz="2400" dirty="0" smtClean="0"/>
              <a:t>  … delete </a:t>
            </a:r>
            <a:r>
              <a:rPr lang="en-US" sz="2400" dirty="0"/>
              <a:t>incl. </a:t>
            </a:r>
            <a:r>
              <a:rPr lang="en-US" sz="2400" b="1" dirty="0"/>
              <a:t>causes</a:t>
            </a:r>
            <a:r>
              <a:rPr lang="en-US" sz="2400" dirty="0"/>
              <a:t> </a:t>
            </a:r>
            <a:r>
              <a:rPr lang="en-US" sz="2400" dirty="0" smtClean="0"/>
              <a:t>followed by reduce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290070" y="2824358"/>
            <a:ext cx="68080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inspired by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DRed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delete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incl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effects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re-derive new effects upon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inserts </a:t>
            </a:r>
            <a:endParaRPr lang="de-DE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79945" y="2427419"/>
            <a:ext cx="426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6000" dirty="0" smtClean="0">
                <a:solidFill>
                  <a:prstClr val="black"/>
                </a:solidFill>
                <a:latin typeface="Calibri"/>
              </a:rPr>
              <a:t>}</a:t>
            </a:r>
            <a:endParaRPr lang="de-DE" sz="6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51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Baseline semantics for materialized stores: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6574"/>
            <a:ext cx="82296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i="1" dirty="0" smtClean="0"/>
              <a:t>Sem</a:t>
            </a:r>
            <a:r>
              <a:rPr lang="en-US" b="1" baseline="-25000" dirty="0" smtClean="0"/>
              <a:t>0</a:t>
            </a:r>
            <a:r>
              <a:rPr lang="en-US" b="1" i="1" baseline="30000" dirty="0"/>
              <a:t>mat</a:t>
            </a:r>
            <a:endParaRPr lang="en-US" b="1" baseline="-25000" dirty="0" smtClean="0"/>
          </a:p>
          <a:p>
            <a:pPr lvl="1"/>
            <a:r>
              <a:rPr lang="en-US" dirty="0" smtClean="0"/>
              <a:t>Naïve Update followed by re-materialization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86" y="3566696"/>
            <a:ext cx="4682104" cy="4497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1136791"/>
            <a:ext cx="27051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2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166" y="-223807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b="1" i="1" dirty="0" smtClean="0"/>
              <a:t>Sem</a:t>
            </a:r>
            <a:r>
              <a:rPr lang="en-US" sz="3600" b="1" baseline="-25000" dirty="0" smtClean="0"/>
              <a:t>0</a:t>
            </a:r>
            <a:r>
              <a:rPr lang="en-US" sz="3600" b="1" i="1" baseline="30000" dirty="0" smtClean="0"/>
              <a:t>mat</a:t>
            </a:r>
            <a:r>
              <a:rPr lang="en-US" sz="3600" b="1" dirty="0" smtClean="0"/>
              <a:t>: </a:t>
            </a:r>
            <a:r>
              <a:rPr lang="en-US" sz="2400" i="1" dirty="0"/>
              <a:t>Naïve Update followed by re-materialization</a:t>
            </a:r>
            <a:endParaRPr lang="en-US" sz="3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7158" y="1132522"/>
            <a:ext cx="3333028" cy="2426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59" y="1627536"/>
            <a:ext cx="2627532" cy="168092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91" y="3695123"/>
            <a:ext cx="2717800" cy="5207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01683" y="2916464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 smtClean="0">
                <a:solidFill>
                  <a:prstClr val="black"/>
                </a:solidFill>
                <a:latin typeface="Calibri"/>
              </a:rPr>
              <a:t>...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319559"/>
              </p:ext>
            </p:extLst>
          </p:nvPr>
        </p:nvGraphicFramePr>
        <p:xfrm>
          <a:off x="319871" y="151366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965854"/>
              </p:ext>
            </p:extLst>
          </p:nvPr>
        </p:nvGraphicFramePr>
        <p:xfrm>
          <a:off x="288515" y="4267503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1" name="Gruppierung 20"/>
          <p:cNvGrpSpPr/>
          <p:nvPr/>
        </p:nvGrpSpPr>
        <p:grpSpPr>
          <a:xfrm>
            <a:off x="4306910" y="688520"/>
            <a:ext cx="5417165" cy="1765300"/>
            <a:chOff x="3701835" y="250733"/>
            <a:chExt cx="5417165" cy="1765300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1835" y="250733"/>
              <a:ext cx="4749800" cy="1765300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4547000" y="655441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?X a :Child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INSERT { ?Y a :Mother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WHERE { ?X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hasParent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?Y . } </a:t>
              </a: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4016159" y="2852936"/>
            <a:ext cx="5127841" cy="815355"/>
            <a:chOff x="3590186" y="3285796"/>
            <a:chExt cx="4342711" cy="815355"/>
          </a:xfrm>
        </p:grpSpPr>
        <p:sp>
          <p:nvSpPr>
            <p:cNvPr id="16" name="Oval 15"/>
            <p:cNvSpPr/>
            <p:nvPr/>
          </p:nvSpPr>
          <p:spPr>
            <a:xfrm>
              <a:off x="6365129" y="3285796"/>
              <a:ext cx="1567768" cy="815355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nl-NL" dirty="0">
                  <a:solidFill>
                    <a:srgbClr val="FF0000"/>
                  </a:solidFill>
                  <a:latin typeface="Calibri"/>
                </a:rPr>
                <a:t>?X</a:t>
              </a:r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=:marie </a:t>
              </a:r>
              <a:endParaRPr lang="nl-NL" dirty="0">
                <a:solidFill>
                  <a:srgbClr val="FF0000"/>
                </a:solidFill>
                <a:latin typeface="Calibri"/>
              </a:endParaRPr>
            </a:p>
            <a:p>
              <a:pPr defTabSz="457200"/>
              <a:r>
                <a:rPr lang="nl-NL" dirty="0">
                  <a:solidFill>
                    <a:srgbClr val="FF0000"/>
                  </a:solidFill>
                  <a:latin typeface="Calibri"/>
                </a:rPr>
                <a:t>?Y</a:t>
              </a:r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=:</a:t>
              </a:r>
              <a:r>
                <a:rPr lang="nl-NL" dirty="0" err="1" smtClean="0">
                  <a:solidFill>
                    <a:srgbClr val="FF0000"/>
                  </a:solidFill>
                  <a:latin typeface="Calibri"/>
                </a:rPr>
                <a:t>maria_t</a:t>
              </a:r>
              <a:endParaRPr lang="nl-NL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" name="Abgerundetes Rechteck 2"/>
            <p:cNvSpPr/>
            <p:nvPr/>
          </p:nvSpPr>
          <p:spPr>
            <a:xfrm>
              <a:off x="3590186" y="3285796"/>
              <a:ext cx="2963014" cy="815355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a :Child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INSERT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a :Mother . }</a:t>
              </a:r>
            </a:p>
          </p:txBody>
        </p:sp>
      </p:grpSp>
      <p:graphicFrame>
        <p:nvGraphicFramePr>
          <p:cNvPr id="3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117137"/>
              </p:ext>
            </p:extLst>
          </p:nvPr>
        </p:nvGraphicFramePr>
        <p:xfrm>
          <a:off x="291049" y="4260831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:Mother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32" name="Gerade Verbindung mit Pfeil 31"/>
          <p:cNvCxnSpPr>
            <a:stCxn id="30" idx="3"/>
            <a:endCxn id="34" idx="1"/>
          </p:cNvCxnSpPr>
          <p:nvPr/>
        </p:nvCxnSpPr>
        <p:spPr>
          <a:xfrm>
            <a:off x="2743578" y="5083791"/>
            <a:ext cx="1531976" cy="66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721898" y="5083791"/>
            <a:ext cx="161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materialize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(G)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34" name="Tabel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21235"/>
              </p:ext>
            </p:extLst>
          </p:nvPr>
        </p:nvGraphicFramePr>
        <p:xfrm>
          <a:off x="4275554" y="4267503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7" name="Cloud Callout 6"/>
          <p:cNvSpPr/>
          <p:nvPr/>
        </p:nvSpPr>
        <p:spPr>
          <a:xfrm>
            <a:off x="7182495" y="4318000"/>
            <a:ext cx="1608666" cy="903111"/>
          </a:xfrm>
          <a:prstGeom prst="cloudCallout">
            <a:avLst>
              <a:gd name="adj1" fmla="val -71513"/>
              <a:gd name="adj2" fmla="val 527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No effect!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97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Materialized-pres.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Sem</a:t>
            </a:r>
            <a:r>
              <a:rPr lang="en-US" b="1" baseline="-25000" dirty="0" smtClean="0"/>
              <a:t>1a</a:t>
            </a:r>
            <a:r>
              <a:rPr lang="en-US" b="1" i="1" baseline="30000" dirty="0"/>
              <a:t>mat</a:t>
            </a:r>
            <a:endParaRPr lang="en-US" dirty="0" smtClean="0"/>
          </a:p>
          <a:p>
            <a:pPr lvl="1"/>
            <a:r>
              <a:rPr lang="en-US" dirty="0" smtClean="0"/>
              <a:t>“(Over-)delete and </a:t>
            </a:r>
            <a:r>
              <a:rPr lang="en-US" dirty="0" err="1" smtClean="0"/>
              <a:t>rederive</a:t>
            </a:r>
            <a:r>
              <a:rPr lang="en-US" dirty="0" smtClean="0"/>
              <a:t>”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5" y="3139315"/>
            <a:ext cx="7972140" cy="48280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31" y="4168392"/>
            <a:ext cx="2679700" cy="292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31" y="4681057"/>
            <a:ext cx="2616200" cy="2921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907031" y="3139315"/>
            <a:ext cx="2790704" cy="482803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83374" y="4973157"/>
            <a:ext cx="297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 smtClean="0">
                <a:solidFill>
                  <a:srgbClr val="FF0000"/>
                </a:solidFill>
                <a:latin typeface="Calibri"/>
              </a:rPr>
              <a:t>1. DELETEs </a:t>
            </a:r>
            <a:r>
              <a:rPr lang="de-DE" dirty="0" err="1" smtClean="0">
                <a:solidFill>
                  <a:srgbClr val="FF0000"/>
                </a:solidFill>
                <a:latin typeface="Calibri"/>
              </a:rPr>
              <a:t>triples</a:t>
            </a:r>
            <a:r>
              <a:rPr lang="de-DE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incl.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Effects</a:t>
            </a:r>
            <a:endParaRPr lang="de-DE" b="1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283373" y="5307580"/>
            <a:ext cx="4132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dirty="0" smtClean="0">
                <a:solidFill>
                  <a:srgbClr val="FF0000"/>
                </a:solidFill>
                <a:latin typeface="Calibri"/>
              </a:rPr>
              <a:t>2. INSERT </a:t>
            </a:r>
            <a:r>
              <a:rPr lang="de-DE" dirty="0" err="1" smtClean="0">
                <a:solidFill>
                  <a:srgbClr val="FF0000"/>
                </a:solidFill>
                <a:latin typeface="Calibri"/>
              </a:rPr>
              <a:t>triples</a:t>
            </a:r>
            <a:endParaRPr lang="de-DE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283374" y="5582832"/>
            <a:ext cx="180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de-DE" dirty="0" smtClean="0">
                <a:solidFill>
                  <a:srgbClr val="FF0000"/>
                </a:solidFill>
                <a:latin typeface="Calibri"/>
              </a:rPr>
              <a:t>3. Re</a:t>
            </a:r>
            <a:r>
              <a:rPr lang="de-DE" dirty="0">
                <a:solidFill>
                  <a:srgbClr val="FF0000"/>
                </a:solidFill>
                <a:latin typeface="Calibri"/>
              </a:rPr>
              <a:t>-</a:t>
            </a:r>
            <a:r>
              <a:rPr lang="de-DE" dirty="0" err="1">
                <a:solidFill>
                  <a:srgbClr val="FF0000"/>
                </a:solidFill>
                <a:latin typeface="Calibri"/>
              </a:rPr>
              <a:t>materialize</a:t>
            </a:r>
            <a:r>
              <a:rPr lang="de-DE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15" name="Rechteck 14"/>
          <p:cNvSpPr/>
          <p:nvPr/>
        </p:nvSpPr>
        <p:spPr>
          <a:xfrm>
            <a:off x="7780004" y="3139315"/>
            <a:ext cx="623227" cy="482803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351155" y="3139315"/>
            <a:ext cx="1521229" cy="482803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80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/>
      <p:bldP spid="12" grpId="0"/>
      <p:bldP spid="14" grpId="0"/>
      <p:bldP spid="15" grpId="0" animBg="1"/>
      <p:bldP spid="15" grpId="1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166" y="-223807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b="1" i="1" dirty="0" smtClean="0"/>
              <a:t>Sem</a:t>
            </a:r>
            <a:r>
              <a:rPr lang="en-US" sz="3600" b="1" baseline="-25000" dirty="0" smtClean="0"/>
              <a:t>1a</a:t>
            </a:r>
            <a:r>
              <a:rPr lang="en-US" sz="3600" b="1" i="1" baseline="30000" dirty="0" smtClean="0"/>
              <a:t>mat</a:t>
            </a:r>
            <a:r>
              <a:rPr lang="en-US" sz="3600" b="1" dirty="0" smtClean="0"/>
              <a:t>: </a:t>
            </a:r>
            <a:r>
              <a:rPr lang="en-US" sz="2400" i="1" dirty="0" smtClean="0"/>
              <a:t>Delete and </a:t>
            </a:r>
            <a:r>
              <a:rPr lang="en-US" sz="2400" i="1" dirty="0" err="1" smtClean="0"/>
              <a:t>rederive</a:t>
            </a:r>
            <a:endParaRPr lang="en-US" sz="3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7158" y="1132522"/>
            <a:ext cx="3333028" cy="2426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59" y="1627536"/>
            <a:ext cx="2627532" cy="168092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91" y="3695123"/>
            <a:ext cx="2717800" cy="5207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01683" y="2916464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 smtClean="0">
                <a:solidFill>
                  <a:prstClr val="black"/>
                </a:solidFill>
                <a:latin typeface="Calibri"/>
              </a:rPr>
              <a:t>...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006130"/>
              </p:ext>
            </p:extLst>
          </p:nvPr>
        </p:nvGraphicFramePr>
        <p:xfrm>
          <a:off x="319871" y="151366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82065"/>
              </p:ext>
            </p:extLst>
          </p:nvPr>
        </p:nvGraphicFramePr>
        <p:xfrm>
          <a:off x="288515" y="4267503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1" name="Gruppierung 20"/>
          <p:cNvGrpSpPr/>
          <p:nvPr/>
        </p:nvGrpSpPr>
        <p:grpSpPr>
          <a:xfrm>
            <a:off x="3635896" y="813960"/>
            <a:ext cx="6408712" cy="964702"/>
            <a:chOff x="3701835" y="376173"/>
            <a:chExt cx="5417165" cy="964702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1835" y="376173"/>
              <a:ext cx="4749800" cy="964702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4547000" y="655441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hasMother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. }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Abgerundetes Rechteck 2"/>
          <p:cNvSpPr/>
          <p:nvPr/>
        </p:nvSpPr>
        <p:spPr>
          <a:xfrm>
            <a:off x="4139952" y="2602865"/>
            <a:ext cx="4514125" cy="147391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de-DE" b="1" dirty="0">
                <a:solidFill>
                  <a:srgbClr val="000000"/>
                </a:solidFill>
                <a:latin typeface="Calibri"/>
              </a:rPr>
              <a:t>DELETE { 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: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</a:rPr>
              <a:t>marie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:</a:t>
            </a:r>
            <a:r>
              <a:rPr lang="de-DE" b="1" dirty="0" err="1">
                <a:solidFill>
                  <a:srgbClr val="000000"/>
                </a:solidFill>
                <a:latin typeface="Calibri"/>
              </a:rPr>
              <a:t>hasMother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: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</a:rPr>
              <a:t>maria_t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 .</a:t>
            </a:r>
          </a:p>
          <a:p>
            <a:pPr defTabSz="457200"/>
            <a:r>
              <a:rPr lang="de-DE" b="1" dirty="0">
                <a:solidFill>
                  <a:srgbClr val="000000"/>
                </a:solidFill>
                <a:latin typeface="Calibri"/>
              </a:rPr>
              <a:t>	 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       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marie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hasParent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maria_t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.</a:t>
            </a:r>
          </a:p>
          <a:p>
            <a:pPr defTabSz="457200"/>
            <a:r>
              <a:rPr lang="de-DE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	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marie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a Child .</a:t>
            </a:r>
          </a:p>
          <a:p>
            <a:pPr defTabSz="457200"/>
            <a:r>
              <a:rPr lang="de-DE" b="1" dirty="0">
                <a:solidFill>
                  <a:srgbClr val="FF0000"/>
                </a:solidFill>
                <a:latin typeface="Calibri"/>
              </a:rPr>
              <a:t>		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maria_t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a 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Mother.</a:t>
            </a:r>
            <a:endParaRPr lang="de-DE" b="1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de-DE" b="1" dirty="0">
                <a:solidFill>
                  <a:srgbClr val="FF0000"/>
                </a:solidFill>
                <a:latin typeface="Calibri"/>
              </a:rPr>
              <a:t>		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maria_t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a 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Parent.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}</a:t>
            </a:r>
          </a:p>
        </p:txBody>
      </p:sp>
      <p:graphicFrame>
        <p:nvGraphicFramePr>
          <p:cNvPr id="3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421698"/>
              </p:ext>
            </p:extLst>
          </p:nvPr>
        </p:nvGraphicFramePr>
        <p:xfrm>
          <a:off x="288515" y="4281133"/>
          <a:ext cx="2452529" cy="168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31027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32" name="Gerade Verbindung mit Pfeil 31"/>
          <p:cNvCxnSpPr>
            <a:stCxn id="30" idx="3"/>
            <a:endCxn id="34" idx="1"/>
          </p:cNvCxnSpPr>
          <p:nvPr/>
        </p:nvCxnSpPr>
        <p:spPr>
          <a:xfrm flipV="1">
            <a:off x="2741044" y="5121823"/>
            <a:ext cx="1534510" cy="2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721898" y="5083791"/>
            <a:ext cx="161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materialize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(G)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34" name="Tabel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944293"/>
              </p:ext>
            </p:extLst>
          </p:nvPr>
        </p:nvGraphicFramePr>
        <p:xfrm>
          <a:off x="4275554" y="4298863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924982" y="6271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Cloud Callout 6"/>
          <p:cNvSpPr/>
          <p:nvPr/>
        </p:nvSpPr>
        <p:spPr>
          <a:xfrm>
            <a:off x="7182495" y="4318000"/>
            <a:ext cx="1608666" cy="1436526"/>
          </a:xfrm>
          <a:prstGeom prst="cloudCallout">
            <a:avLst>
              <a:gd name="adj1" fmla="val -74437"/>
              <a:gd name="adj2" fmla="val 440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May be viewed quite "radical"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03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166" y="-223807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b="1" i="1" dirty="0" smtClean="0"/>
              <a:t>Sem</a:t>
            </a:r>
            <a:r>
              <a:rPr lang="en-US" sz="3600" b="1" baseline="-25000" dirty="0" smtClean="0"/>
              <a:t>1a</a:t>
            </a:r>
            <a:r>
              <a:rPr lang="en-US" sz="3600" b="1" i="1" baseline="30000" dirty="0" smtClean="0"/>
              <a:t>mat</a:t>
            </a:r>
            <a:r>
              <a:rPr lang="en-US" sz="3600" b="1" dirty="0" smtClean="0"/>
              <a:t>: </a:t>
            </a:r>
            <a:r>
              <a:rPr lang="en-US" sz="2400" i="1" dirty="0" smtClean="0"/>
              <a:t>Delete and </a:t>
            </a:r>
            <a:r>
              <a:rPr lang="en-US" sz="2400" i="1" dirty="0" err="1" smtClean="0"/>
              <a:t>rederive</a:t>
            </a:r>
            <a:endParaRPr lang="en-US" sz="3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7158" y="1132522"/>
            <a:ext cx="3333028" cy="2426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59" y="1627536"/>
            <a:ext cx="2627532" cy="168092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91" y="3695123"/>
            <a:ext cx="2717800" cy="5207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01683" y="2916464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 smtClean="0">
                <a:solidFill>
                  <a:prstClr val="black"/>
                </a:solidFill>
                <a:latin typeface="Calibri"/>
              </a:rPr>
              <a:t>...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456825"/>
              </p:ext>
            </p:extLst>
          </p:nvPr>
        </p:nvGraphicFramePr>
        <p:xfrm>
          <a:off x="319871" y="151366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795221"/>
              </p:ext>
            </p:extLst>
          </p:nvPr>
        </p:nvGraphicFramePr>
        <p:xfrm>
          <a:off x="288515" y="4267503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1" name="Gruppierung 20"/>
          <p:cNvGrpSpPr/>
          <p:nvPr/>
        </p:nvGrpSpPr>
        <p:grpSpPr>
          <a:xfrm>
            <a:off x="3779912" y="813960"/>
            <a:ext cx="6264696" cy="964702"/>
            <a:chOff x="3701835" y="376173"/>
            <a:chExt cx="5417165" cy="964702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1835" y="376173"/>
              <a:ext cx="4749800" cy="964702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4547000" y="655441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hasParent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. }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Abgerundetes Rechteck 2"/>
          <p:cNvSpPr/>
          <p:nvPr/>
        </p:nvSpPr>
        <p:spPr>
          <a:xfrm>
            <a:off x="4139952" y="2276872"/>
            <a:ext cx="4514125" cy="147391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de-DE" b="1" dirty="0">
                <a:solidFill>
                  <a:srgbClr val="000000"/>
                </a:solidFill>
                <a:latin typeface="Calibri"/>
              </a:rPr>
              <a:t>DELETE 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{ 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marie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: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hasParent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: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maria_t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.</a:t>
            </a:r>
          </a:p>
          <a:p>
            <a:pPr defTabSz="457200"/>
            <a:r>
              <a:rPr lang="de-DE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	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marie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a Child .</a:t>
            </a:r>
            <a:endParaRPr lang="de-DE" b="1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de-DE" b="1" dirty="0">
                <a:solidFill>
                  <a:srgbClr val="FF0000"/>
                </a:solidFill>
                <a:latin typeface="Calibri"/>
              </a:rPr>
              <a:t>		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: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maria_t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DE" b="1" dirty="0">
                <a:solidFill>
                  <a:srgbClr val="FF0000"/>
                </a:solidFill>
                <a:latin typeface="Calibri"/>
              </a:rPr>
              <a:t>a 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Parent.</a:t>
            </a:r>
            <a:r>
              <a:rPr lang="de-DE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}</a:t>
            </a:r>
          </a:p>
        </p:txBody>
      </p:sp>
      <p:graphicFrame>
        <p:nvGraphicFramePr>
          <p:cNvPr id="3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763398"/>
              </p:ext>
            </p:extLst>
          </p:nvPr>
        </p:nvGraphicFramePr>
        <p:xfrm>
          <a:off x="286607" y="4220461"/>
          <a:ext cx="2452529" cy="168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31027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32" name="Gerade Verbindung mit Pfeil 31"/>
          <p:cNvCxnSpPr>
            <a:stCxn id="30" idx="3"/>
            <a:endCxn id="34" idx="1"/>
          </p:cNvCxnSpPr>
          <p:nvPr/>
        </p:nvCxnSpPr>
        <p:spPr>
          <a:xfrm flipV="1">
            <a:off x="2739136" y="5059103"/>
            <a:ext cx="1536418" cy="2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721898" y="5083791"/>
            <a:ext cx="161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materialize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(G)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34" name="Tabel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29671"/>
              </p:ext>
            </p:extLst>
          </p:nvPr>
        </p:nvGraphicFramePr>
        <p:xfrm>
          <a:off x="4275554" y="4236143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924982" y="6271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Cloud Callout 6"/>
          <p:cNvSpPr/>
          <p:nvPr/>
        </p:nvSpPr>
        <p:spPr>
          <a:xfrm>
            <a:off x="7182495" y="4318000"/>
            <a:ext cx="1608666" cy="1436526"/>
          </a:xfrm>
          <a:prstGeom prst="cloudCallout">
            <a:avLst>
              <a:gd name="adj1" fmla="val -74437"/>
              <a:gd name="adj2" fmla="val 440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Again: no effect!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6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Materialized-pres.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Sem</a:t>
            </a:r>
            <a:r>
              <a:rPr lang="en-US" b="1" baseline="-25000" dirty="0" smtClean="0"/>
              <a:t>1b</a:t>
            </a:r>
            <a:r>
              <a:rPr lang="en-US" b="1" i="1" baseline="30000" dirty="0"/>
              <a:t>mat</a:t>
            </a:r>
            <a:endParaRPr lang="en-US" dirty="0" smtClean="0"/>
          </a:p>
          <a:p>
            <a:pPr lvl="1"/>
            <a:r>
              <a:rPr lang="en-US" dirty="0" smtClean="0"/>
              <a:t>Variant of Sem</a:t>
            </a:r>
            <a:r>
              <a:rPr lang="en-US" baseline="-25000" dirty="0" smtClean="0"/>
              <a:t>1a</a:t>
            </a:r>
            <a:r>
              <a:rPr lang="en-US" dirty="0" smtClean="0"/>
              <a:t>, that makes a distinction between </a:t>
            </a:r>
            <a:r>
              <a:rPr lang="en-US" i="1" dirty="0" smtClean="0"/>
              <a:t>explicit</a:t>
            </a:r>
            <a:r>
              <a:rPr lang="en-US" dirty="0" smtClean="0"/>
              <a:t> and </a:t>
            </a:r>
            <a:r>
              <a:rPr lang="en-US" i="1" dirty="0" smtClean="0"/>
              <a:t>implicit</a:t>
            </a:r>
            <a:r>
              <a:rPr lang="en-US" dirty="0" smtClean="0"/>
              <a:t> triples.</a:t>
            </a:r>
          </a:p>
          <a:p>
            <a:pPr lvl="1"/>
            <a:r>
              <a:rPr lang="en-US" dirty="0" smtClean="0"/>
              <a:t>Re-materialization from scratch from 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46" y="3838859"/>
            <a:ext cx="4356100" cy="520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70" y="4867336"/>
            <a:ext cx="2844800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70" y="5438318"/>
            <a:ext cx="4025900" cy="304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72" y="3217005"/>
            <a:ext cx="729399" cy="3805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99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166" y="-145407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b="1" i="1" dirty="0" smtClean="0"/>
              <a:t>Sem</a:t>
            </a:r>
            <a:r>
              <a:rPr lang="en-US" sz="3600" b="1" baseline="-25000" dirty="0" smtClean="0"/>
              <a:t>1b</a:t>
            </a:r>
            <a:r>
              <a:rPr lang="en-US" sz="3600" b="1" i="1" baseline="30000" dirty="0" smtClean="0"/>
              <a:t>mat</a:t>
            </a:r>
            <a:r>
              <a:rPr lang="en-US" sz="3600" b="1" dirty="0" smtClean="0"/>
              <a:t>: </a:t>
            </a:r>
            <a:r>
              <a:rPr lang="en-US" sz="2400" i="1" dirty="0" smtClean="0"/>
              <a:t>Delete and </a:t>
            </a:r>
            <a:r>
              <a:rPr lang="en-US" sz="2400" i="1" dirty="0" err="1" smtClean="0"/>
              <a:t>rederive</a:t>
            </a:r>
            <a:r>
              <a:rPr lang="en-US" sz="2400" i="1" dirty="0" smtClean="0"/>
              <a:t> with separating "explicit" and "implicit" </a:t>
            </a:r>
            <a:r>
              <a:rPr lang="en-US" sz="2400" i="1" dirty="0" err="1" smtClean="0"/>
              <a:t>ABox</a:t>
            </a:r>
            <a:endParaRPr lang="en-US" sz="3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4241" y="997592"/>
            <a:ext cx="3333028" cy="5812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59" y="1627536"/>
            <a:ext cx="2627532" cy="168092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01683" y="2916464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 smtClean="0">
                <a:solidFill>
                  <a:prstClr val="black"/>
                </a:solidFill>
                <a:latin typeface="Calibri"/>
              </a:rPr>
              <a:t>...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259416"/>
              </p:ext>
            </p:extLst>
          </p:nvPr>
        </p:nvGraphicFramePr>
        <p:xfrm>
          <a:off x="319871" y="151366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30817"/>
              </p:ext>
            </p:extLst>
          </p:nvPr>
        </p:nvGraphicFramePr>
        <p:xfrm>
          <a:off x="268306" y="5164131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1" name="Gruppierung 20"/>
          <p:cNvGrpSpPr/>
          <p:nvPr/>
        </p:nvGrpSpPr>
        <p:grpSpPr>
          <a:xfrm>
            <a:off x="4450926" y="813960"/>
            <a:ext cx="5273149" cy="964702"/>
            <a:chOff x="3845851" y="376173"/>
            <a:chExt cx="5273149" cy="964702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5851" y="376173"/>
              <a:ext cx="5089626" cy="964702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4547000" y="655441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hasParent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. }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32" name="Gerade Verbindung mit Pfeil 31"/>
          <p:cNvCxnSpPr>
            <a:stCxn id="30" idx="3"/>
            <a:endCxn id="34" idx="1"/>
          </p:cNvCxnSpPr>
          <p:nvPr/>
        </p:nvCxnSpPr>
        <p:spPr>
          <a:xfrm>
            <a:off x="2749285" y="4237379"/>
            <a:ext cx="1792795" cy="1699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721898" y="5567851"/>
            <a:ext cx="161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materialize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(G)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34" name="Tabel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04541"/>
              </p:ext>
            </p:extLst>
          </p:nvPr>
        </p:nvGraphicFramePr>
        <p:xfrm>
          <a:off x="4542080" y="5114223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924982" y="6271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Cloud Callout 6"/>
          <p:cNvSpPr/>
          <p:nvPr/>
        </p:nvSpPr>
        <p:spPr>
          <a:xfrm>
            <a:off x="7448044" y="4703763"/>
            <a:ext cx="1608666" cy="1436526"/>
          </a:xfrm>
          <a:prstGeom prst="cloudCallout">
            <a:avLst>
              <a:gd name="adj1" fmla="val -74437"/>
              <a:gd name="adj2" fmla="val 440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Again: no effect!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6099" y="3426917"/>
            <a:ext cx="1141922" cy="414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000" b="1" dirty="0" err="1" smtClean="0">
                <a:solidFill>
                  <a:srgbClr val="000000"/>
                </a:solidFill>
                <a:latin typeface="Calibri"/>
              </a:rPr>
              <a:t>ABox</a:t>
            </a:r>
            <a:r>
              <a:rPr lang="de-DE" sz="2000" b="1" i="1" baseline="-25000" dirty="0" err="1" smtClean="0">
                <a:solidFill>
                  <a:srgbClr val="000000"/>
                </a:solidFill>
                <a:latin typeface="Calibri"/>
              </a:rPr>
              <a:t>expl</a:t>
            </a:r>
            <a:endParaRPr lang="de-DE" sz="2000" b="1" i="1" baseline="-25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36950" y="4697734"/>
            <a:ext cx="1141922" cy="414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000" b="1" dirty="0" err="1" smtClean="0">
                <a:solidFill>
                  <a:srgbClr val="000000"/>
                </a:solidFill>
                <a:latin typeface="Calibri"/>
              </a:rPr>
              <a:t>ABox</a:t>
            </a:r>
            <a:r>
              <a:rPr lang="de-DE" sz="2000" b="1" i="1" baseline="-25000" dirty="0" err="1" smtClean="0">
                <a:solidFill>
                  <a:srgbClr val="000000"/>
                </a:solidFill>
                <a:latin typeface="Calibri"/>
              </a:rPr>
              <a:t>impl</a:t>
            </a:r>
            <a:endParaRPr lang="de-DE" sz="2000" b="1" i="1" baseline="-250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279778"/>
              </p:ext>
            </p:extLst>
          </p:nvPr>
        </p:nvGraphicFramePr>
        <p:xfrm>
          <a:off x="316098" y="3825899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784528"/>
              </p:ext>
            </p:extLst>
          </p:nvPr>
        </p:nvGraphicFramePr>
        <p:xfrm>
          <a:off x="296756" y="3825899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535652" y="4673243"/>
            <a:ext cx="1141922" cy="414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000" b="1" dirty="0" err="1" smtClean="0">
                <a:solidFill>
                  <a:srgbClr val="000000"/>
                </a:solidFill>
                <a:latin typeface="Calibri"/>
              </a:rPr>
              <a:t>Abox</a:t>
            </a:r>
            <a:r>
              <a:rPr lang="de-DE" sz="2000" b="1" i="1" dirty="0" err="1" smtClean="0">
                <a:solidFill>
                  <a:srgbClr val="000000"/>
                </a:solidFill>
                <a:latin typeface="Calibri"/>
              </a:rPr>
              <a:t>'</a:t>
            </a:r>
            <a:r>
              <a:rPr lang="de-DE" sz="2000" b="1" i="1" baseline="-25000" dirty="0" err="1" smtClean="0">
                <a:solidFill>
                  <a:srgbClr val="000000"/>
                </a:solidFill>
                <a:latin typeface="Calibri"/>
              </a:rPr>
              <a:t>impl</a:t>
            </a:r>
            <a:endParaRPr lang="de-DE" sz="2000" b="1" i="1" baseline="-250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0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95736" y="1916832"/>
            <a:ext cx="5600700" cy="12885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/>
              <a:t>Globally Unique identifiers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/>
              <a:t>Links between </a:t>
            </a:r>
            <a:r>
              <a:rPr lang="en-US" sz="2000" b="1" dirty="0" smtClean="0"/>
              <a:t>Documents</a:t>
            </a:r>
            <a:r>
              <a:rPr lang="en-US" sz="2000" dirty="0" smtClean="0"/>
              <a:t> (</a:t>
            </a:r>
            <a:r>
              <a:rPr lang="en-US" sz="2000" dirty="0" err="1" smtClean="0"/>
              <a:t>href</a:t>
            </a:r>
            <a:r>
              <a:rPr lang="en-US" sz="2000" dirty="0" smtClean="0"/>
              <a:t>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/>
              <a:t>A common protocol</a:t>
            </a:r>
          </a:p>
        </p:txBody>
      </p:sp>
      <p:sp>
        <p:nvSpPr>
          <p:cNvPr id="6" name="Rectangle 32"/>
          <p:cNvSpPr/>
          <p:nvPr/>
        </p:nvSpPr>
        <p:spPr bwMode="auto">
          <a:xfrm>
            <a:off x="8041704" y="1920584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7" name="Rectangle 39"/>
          <p:cNvSpPr/>
          <p:nvPr/>
        </p:nvSpPr>
        <p:spPr bwMode="auto">
          <a:xfrm>
            <a:off x="8041704" y="2683616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179512" y="484369"/>
            <a:ext cx="8229600" cy="113878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From the HTML Web…</a:t>
            </a:r>
            <a:endParaRPr lang="en-US" dirty="0"/>
          </a:p>
        </p:txBody>
      </p:sp>
      <p:pic>
        <p:nvPicPr>
          <p:cNvPr id="12" name="Bild 11" descr="Screen Shot 2013-11-13 at 4.10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56384"/>
            <a:ext cx="4239986" cy="3789040"/>
          </a:xfrm>
          <a:prstGeom prst="rect">
            <a:avLst/>
          </a:prstGeom>
        </p:spPr>
      </p:pic>
      <p:pic>
        <p:nvPicPr>
          <p:cNvPr id="13" name="Bild 12" descr="Screen Shot 2013-11-11 at 4.46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840955"/>
            <a:ext cx="3528392" cy="2900413"/>
          </a:xfrm>
          <a:prstGeom prst="rect">
            <a:avLst/>
          </a:prstGeom>
        </p:spPr>
      </p:pic>
      <p:sp>
        <p:nvSpPr>
          <p:cNvPr id="21" name="Rectangle 60"/>
          <p:cNvSpPr/>
          <p:nvPr/>
        </p:nvSpPr>
        <p:spPr>
          <a:xfrm>
            <a:off x="3707904" y="4581128"/>
            <a:ext cx="553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href</a:t>
            </a:r>
            <a:endParaRPr lang="en-US" sz="1400" dirty="0"/>
          </a:p>
        </p:txBody>
      </p:sp>
      <p:cxnSp>
        <p:nvCxnSpPr>
          <p:cNvPr id="23" name="Straight Arrow Connector 6"/>
          <p:cNvCxnSpPr/>
          <p:nvPr/>
        </p:nvCxnSpPr>
        <p:spPr bwMode="auto">
          <a:xfrm flipV="1">
            <a:off x="2556738" y="4568552"/>
            <a:ext cx="3031758" cy="47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596272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Alternative Materialized-pres.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b="1" i="1" dirty="0" smtClean="0"/>
              <a:t>Sem</a:t>
            </a:r>
            <a:r>
              <a:rPr lang="en-US" b="1" i="1" baseline="-25000" dirty="0" smtClean="0"/>
              <a:t>2</a:t>
            </a:r>
            <a:r>
              <a:rPr lang="en-US" b="1" i="1" baseline="30000" dirty="0"/>
              <a:t>mat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Delete</a:t>
            </a:r>
            <a:r>
              <a:rPr lang="en-US" dirty="0" smtClean="0"/>
              <a:t> the instantiations of 𝑃</a:t>
            </a:r>
            <a:r>
              <a:rPr lang="en-US" baseline="-25000" dirty="0" smtClean="0"/>
              <a:t>𝑑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plus all their causes</a:t>
            </a:r>
            <a:r>
              <a:rPr lang="en-US" dirty="0" smtClean="0"/>
              <a:t>;</a:t>
            </a:r>
          </a:p>
          <a:p>
            <a:pPr lvl="1"/>
            <a:r>
              <a:rPr lang="en-US" b="1" dirty="0"/>
              <a:t>I</a:t>
            </a:r>
            <a:r>
              <a:rPr lang="en-US" b="1" dirty="0" smtClean="0"/>
              <a:t>nsert</a:t>
            </a:r>
            <a:r>
              <a:rPr lang="en-US" dirty="0" smtClean="0"/>
              <a:t> the instantiations of 𝑃</a:t>
            </a:r>
            <a:r>
              <a:rPr lang="en-US" baseline="-25000" dirty="0" smtClean="0"/>
              <a:t>𝑖</a:t>
            </a:r>
            <a:r>
              <a:rPr lang="en-US" dirty="0" smtClean="0"/>
              <a:t> </a:t>
            </a:r>
            <a:r>
              <a:rPr lang="en-US" b="1" dirty="0" smtClean="0"/>
              <a:t>plus all their effects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65" y="5442845"/>
            <a:ext cx="7235554" cy="29041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42" y="3932633"/>
            <a:ext cx="5080000" cy="546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41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/>
          <p:cNvSpPr/>
          <p:nvPr/>
        </p:nvSpPr>
        <p:spPr>
          <a:xfrm>
            <a:off x="2222500" y="5513779"/>
            <a:ext cx="2095500" cy="821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hteck 5"/>
          <p:cNvSpPr/>
          <p:nvPr/>
        </p:nvSpPr>
        <p:spPr>
          <a:xfrm>
            <a:off x="183162" y="571193"/>
            <a:ext cx="3769451" cy="40890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3" y="3132259"/>
            <a:ext cx="1104900" cy="520700"/>
          </a:xfrm>
          <a:prstGeom prst="rect">
            <a:avLst/>
          </a:prstGeom>
        </p:spPr>
      </p:pic>
      <p:pic>
        <p:nvPicPr>
          <p:cNvPr id="11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12" y="28109"/>
            <a:ext cx="1104900" cy="520700"/>
          </a:xfrm>
          <a:prstGeom prst="rect">
            <a:avLst/>
          </a:prstGeom>
        </p:spPr>
      </p:pic>
      <p:pic>
        <p:nvPicPr>
          <p:cNvPr id="12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3" y="571194"/>
            <a:ext cx="1104900" cy="520700"/>
          </a:xfrm>
          <a:prstGeom prst="rect">
            <a:avLst/>
          </a:prstGeom>
        </p:spPr>
      </p:pic>
      <p:pic>
        <p:nvPicPr>
          <p:cNvPr id="13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12" y="4615133"/>
            <a:ext cx="2530451" cy="520700"/>
          </a:xfrm>
          <a:prstGeom prst="rect">
            <a:avLst/>
          </a:prstGeom>
        </p:spPr>
      </p:pic>
      <p:graphicFrame>
        <p:nvGraphicFramePr>
          <p:cNvPr id="14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841782"/>
              </p:ext>
            </p:extLst>
          </p:nvPr>
        </p:nvGraphicFramePr>
        <p:xfrm>
          <a:off x="261085" y="5093509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0000"/>
                          </a:solidFill>
                        </a:rPr>
                        <a:t>:Mother</a:t>
                      </a:r>
                      <a:endParaRPr lang="de-DE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Textfeld 21"/>
          <p:cNvSpPr txBox="1"/>
          <p:nvPr/>
        </p:nvSpPr>
        <p:spPr>
          <a:xfrm>
            <a:off x="3002152" y="4952292"/>
            <a:ext cx="161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materialize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(G)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350979" y="43412"/>
            <a:ext cx="5242999" cy="1548567"/>
            <a:chOff x="4350979" y="43412"/>
            <a:chExt cx="5242999" cy="1548567"/>
          </a:xfrm>
        </p:grpSpPr>
        <p:pic>
          <p:nvPicPr>
            <p:cNvPr id="19" name="Bild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0979" y="43412"/>
              <a:ext cx="4166649" cy="1548567"/>
            </a:xfrm>
            <a:prstGeom prst="rect">
              <a:avLst/>
            </a:prstGeom>
          </p:spPr>
        </p:pic>
        <p:sp>
          <p:nvSpPr>
            <p:cNvPr id="20" name="Rechteck 26"/>
            <p:cNvSpPr/>
            <p:nvPr/>
          </p:nvSpPr>
          <p:spPr>
            <a:xfrm>
              <a:off x="5021978" y="323610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?X a :Child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INSERT { ?Y a :Mother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WHERE { ?X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hasMother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?Y . } </a:t>
              </a:r>
            </a:p>
          </p:txBody>
        </p:sp>
      </p:grpSp>
      <p:pic>
        <p:nvPicPr>
          <p:cNvPr id="21" name="Bild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0" y="2224555"/>
            <a:ext cx="4749800" cy="1765300"/>
          </a:xfrm>
          <a:prstGeom prst="rect">
            <a:avLst/>
          </a:prstGeom>
        </p:spPr>
      </p:pic>
      <p:sp>
        <p:nvSpPr>
          <p:cNvPr id="22" name="Rechteck 26"/>
          <p:cNvSpPr/>
          <p:nvPr/>
        </p:nvSpPr>
        <p:spPr>
          <a:xfrm>
            <a:off x="4936981" y="2524471"/>
            <a:ext cx="5451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DELETE { ?X a :Child. 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?X :</a:t>
            </a:r>
            <a:r>
              <a:rPr lang="en-US" sz="1200" b="1" dirty="0" err="1">
                <a:solidFill>
                  <a:srgbClr val="FF0000"/>
                </a:solidFill>
                <a:latin typeface="Calibri"/>
              </a:rPr>
              <a:t>hasFather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 ?x1. </a:t>
            </a:r>
          </a:p>
          <a:p>
            <a:pPr defTabSz="457200"/>
            <a:r>
              <a:rPr lang="en-US" sz="1200" b="1" dirty="0">
                <a:solidFill>
                  <a:srgbClr val="FF0000"/>
                </a:solidFill>
                <a:latin typeface="Calibri"/>
              </a:rPr>
              <a:t>                 ?X :</a:t>
            </a:r>
            <a:r>
              <a:rPr lang="en-US" sz="1200" b="1" dirty="0" err="1">
                <a:solidFill>
                  <a:srgbClr val="FF0000"/>
                </a:solidFill>
                <a:latin typeface="Calibri"/>
              </a:rPr>
              <a:t>hasMother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 ?x2. ?X :</a:t>
            </a:r>
            <a:r>
              <a:rPr lang="en-US" sz="1200" b="1" dirty="0" err="1">
                <a:solidFill>
                  <a:srgbClr val="FF0000"/>
                </a:solidFill>
                <a:latin typeface="Calibri"/>
              </a:rPr>
              <a:t>hasParent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 ?x3.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}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INSERT { ?Y a :Mother. 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?Y a :Parent.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}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WHERE { { ?X :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hasMother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?Y. }</a:t>
            </a:r>
          </a:p>
          <a:p>
            <a:pPr defTabSz="457200"/>
            <a:r>
              <a:rPr lang="fr-FR" sz="1200" b="1" dirty="0">
                <a:solidFill>
                  <a:prstClr val="black"/>
                </a:solidFill>
                <a:latin typeface="Calibri"/>
              </a:rPr>
              <a:t>                 { ?x1 a </a:t>
            </a:r>
            <a:r>
              <a:rPr lang="fr-FR" sz="1200" b="1" dirty="0" err="1">
                <a:solidFill>
                  <a:prstClr val="black"/>
                </a:solidFill>
                <a:latin typeface="Calibri"/>
              </a:rPr>
              <a:t>rdfs:Resource</a:t>
            </a:r>
            <a:r>
              <a:rPr lang="fr-FR" sz="1200" b="1" dirty="0">
                <a:solidFill>
                  <a:prstClr val="black"/>
                </a:solidFill>
                <a:latin typeface="Calibri"/>
              </a:rPr>
              <a:t>. ?x2 a </a:t>
            </a:r>
            <a:r>
              <a:rPr lang="fr-FR" sz="1200" b="1" dirty="0" err="1">
                <a:solidFill>
                  <a:prstClr val="black"/>
                </a:solidFill>
                <a:latin typeface="Calibri"/>
              </a:rPr>
              <a:t>rdfs:Resource</a:t>
            </a:r>
            <a:r>
              <a:rPr lang="fr-FR" sz="1200" b="1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defTabSz="457200"/>
            <a:r>
              <a:rPr lang="fr-FR" sz="1200" b="1" dirty="0">
                <a:solidFill>
                  <a:prstClr val="black"/>
                </a:solidFill>
                <a:latin typeface="Calibri"/>
              </a:rPr>
              <a:t>                   ?x3 a </a:t>
            </a:r>
            <a:r>
              <a:rPr lang="fr-FR" sz="1200" b="1" dirty="0" err="1">
                <a:solidFill>
                  <a:prstClr val="black"/>
                </a:solidFill>
                <a:latin typeface="Calibri"/>
              </a:rPr>
              <a:t>rdfs:Resource</a:t>
            </a:r>
            <a:r>
              <a:rPr lang="fr-FR" sz="1200" b="1" dirty="0">
                <a:solidFill>
                  <a:prstClr val="black"/>
                </a:solidFill>
                <a:latin typeface="Calibri"/>
              </a:rPr>
              <a:t>.} }</a:t>
            </a:r>
            <a:endParaRPr lang="de-DE" sz="1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Textfeld 35"/>
          <p:cNvSpPr txBox="1"/>
          <p:nvPr/>
        </p:nvSpPr>
        <p:spPr>
          <a:xfrm>
            <a:off x="6759684" y="1705038"/>
            <a:ext cx="137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rewrite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</a:t>
            </a:r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u,T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31" name="Gekrümmte Verbindung 18"/>
          <p:cNvCxnSpPr>
            <a:stCxn id="48" idx="3"/>
            <a:endCxn id="14" idx="3"/>
          </p:cNvCxnSpPr>
          <p:nvPr/>
        </p:nvCxnSpPr>
        <p:spPr>
          <a:xfrm flipH="1">
            <a:off x="2713614" y="4064439"/>
            <a:ext cx="35671" cy="1852030"/>
          </a:xfrm>
          <a:prstGeom prst="curvedConnector3">
            <a:avLst>
              <a:gd name="adj1" fmla="val -640857"/>
            </a:avLst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4499993" y="4317866"/>
            <a:ext cx="4644008" cy="1845275"/>
            <a:chOff x="5001739" y="4317866"/>
            <a:chExt cx="3515889" cy="1845275"/>
          </a:xfrm>
        </p:grpSpPr>
        <p:sp>
          <p:nvSpPr>
            <p:cNvPr id="37" name="Oval 36"/>
            <p:cNvSpPr/>
            <p:nvPr/>
          </p:nvSpPr>
          <p:spPr>
            <a:xfrm>
              <a:off x="5553876" y="5347786"/>
              <a:ext cx="2703642" cy="815355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   ?</a:t>
              </a:r>
              <a:r>
                <a:rPr lang="nl-NL" dirty="0">
                  <a:solidFill>
                    <a:srgbClr val="FF0000"/>
                  </a:solidFill>
                  <a:latin typeface="Calibri"/>
                </a:rPr>
                <a:t>X</a:t>
              </a:r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=:marie ?</a:t>
              </a:r>
              <a:r>
                <a:rPr lang="nl-NL" sz="1600" dirty="0" smtClean="0">
                  <a:solidFill>
                    <a:srgbClr val="FF0000"/>
                  </a:solidFill>
                  <a:latin typeface="Calibri"/>
                </a:rPr>
                <a:t>Y=:</a:t>
              </a:r>
              <a:r>
                <a:rPr lang="nl-NL" sz="1600" dirty="0" err="1" smtClean="0">
                  <a:solidFill>
                    <a:srgbClr val="FF0000"/>
                  </a:solidFill>
                  <a:latin typeface="Calibri"/>
                </a:rPr>
                <a:t>maria_t</a:t>
              </a:r>
              <a:endParaRPr lang="nl-NL" sz="1600" dirty="0">
                <a:solidFill>
                  <a:srgbClr val="FF0000"/>
                </a:solidFill>
                <a:latin typeface="Calibri"/>
              </a:endParaRPr>
            </a:p>
            <a:p>
              <a:pPr defTabSz="457200"/>
              <a:r>
                <a:rPr lang="nl-NL" sz="1600" dirty="0" smtClean="0">
                  <a:solidFill>
                    <a:srgbClr val="FF0000"/>
                  </a:solidFill>
                  <a:latin typeface="Calibri"/>
                </a:rPr>
                <a:t>     ?x1=?x2=?x3=*</a:t>
              </a:r>
              <a:endParaRPr lang="nl-NL" sz="16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7" name="Abgerundetes Rechteck 2"/>
            <p:cNvSpPr/>
            <p:nvPr/>
          </p:nvSpPr>
          <p:spPr>
            <a:xfrm>
              <a:off x="5001739" y="4317866"/>
              <a:ext cx="3515889" cy="11449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DELETE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{: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a 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:Child. </a:t>
              </a:r>
              <a:endParaRPr lang="en-US" sz="1400" b="1" dirty="0" smtClean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   </a:t>
              </a:r>
              <a:r>
                <a:rPr lang="en-US" sz="1400" b="1" dirty="0">
                  <a:solidFill>
                    <a:srgbClr val="000000"/>
                  </a:solidFill>
                </a:rPr>
                <a:t>:</a:t>
              </a:r>
              <a:r>
                <a:rPr lang="en-US" sz="1400" b="1" dirty="0" err="1">
                  <a:solidFill>
                    <a:srgbClr val="000000"/>
                  </a:solidFill>
                </a:rPr>
                <a:t>marie</a:t>
              </a:r>
              <a:r>
                <a:rPr lang="en-US" sz="1400" b="1" dirty="0">
                  <a:solidFill>
                    <a:srgbClr val="000000"/>
                  </a:solidFill>
                </a:rPr>
                <a:t> :</a:t>
              </a:r>
              <a:r>
                <a:rPr lang="en-US" sz="1400" b="1" dirty="0" err="1" smtClean="0">
                  <a:solidFill>
                    <a:srgbClr val="000000"/>
                  </a:solidFill>
                </a:rPr>
                <a:t>hasFather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1400" b="1" dirty="0">
                  <a:solidFill>
                    <a:srgbClr val="1F497D"/>
                  </a:solidFill>
                </a:rPr>
                <a:t>:</a:t>
              </a:r>
              <a:r>
                <a:rPr lang="en-US" sz="1400" b="1" dirty="0" err="1">
                  <a:solidFill>
                    <a:srgbClr val="1F497D"/>
                  </a:solidFill>
                </a:rPr>
                <a:t>maria_t</a:t>
              </a:r>
              <a:r>
                <a:rPr lang="en-US" sz="1400" b="1" dirty="0">
                  <a:solidFill>
                    <a:srgbClr val="1F497D"/>
                  </a:solidFill>
                </a:rPr>
                <a:t>, :</a:t>
              </a:r>
              <a:r>
                <a:rPr lang="en-US" sz="1400" b="1" dirty="0" err="1">
                  <a:solidFill>
                    <a:srgbClr val="1F497D"/>
                  </a:solidFill>
                </a:rPr>
                <a:t>marie</a:t>
              </a:r>
              <a:r>
                <a:rPr lang="en-US" sz="1400" b="1" dirty="0">
                  <a:solidFill>
                    <a:srgbClr val="1F497D"/>
                  </a:solidFill>
                </a:rPr>
                <a:t>, :</a:t>
              </a:r>
              <a:r>
                <a:rPr lang="en-US" sz="1400" b="1" dirty="0" err="1">
                  <a:solidFill>
                    <a:srgbClr val="1F497D"/>
                  </a:solidFill>
                </a:rPr>
                <a:t>louis</a:t>
              </a:r>
              <a:r>
                <a:rPr lang="en-US" sz="1400" b="1" dirty="0">
                  <a:solidFill>
                    <a:srgbClr val="1F497D"/>
                  </a:solidFill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</a:rPr>
                <a:t>… . </a:t>
              </a:r>
            </a:p>
            <a:p>
              <a:pPr defTabSz="457200"/>
              <a:r>
                <a:rPr lang="nl-NL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en-US" sz="1400" b="1" dirty="0" err="1">
                  <a:solidFill>
                    <a:srgbClr val="000000"/>
                  </a:solidFill>
                  <a:latin typeface="Calibri"/>
                </a:rPr>
                <a:t>hasMother</a:t>
              </a:r>
              <a:r>
                <a:rPr lang="en-US" sz="1400" b="1" dirty="0">
                  <a:solidFill>
                    <a:srgbClr val="1F497D"/>
                  </a:solidFill>
                  <a:latin typeface="Calibri"/>
                </a:rPr>
                <a:t> </a:t>
              </a:r>
              <a:r>
                <a:rPr lang="en-US" sz="1400" b="1" dirty="0" smtClean="0">
                  <a:solidFill>
                    <a:srgbClr val="1F497D"/>
                  </a:solidFill>
                  <a:latin typeface="Calibri"/>
                </a:rPr>
                <a:t>:</a:t>
              </a:r>
              <a:r>
                <a:rPr lang="en-US" sz="1400" b="1" dirty="0" err="1" smtClean="0">
                  <a:solidFill>
                    <a:srgbClr val="1F497D"/>
                  </a:solidFill>
                  <a:latin typeface="Calibri"/>
                </a:rPr>
                <a:t>maria_t</a:t>
              </a:r>
              <a:r>
                <a:rPr lang="en-US" sz="1400" b="1" dirty="0" smtClean="0">
                  <a:solidFill>
                    <a:srgbClr val="1F497D"/>
                  </a:solidFill>
                  <a:latin typeface="Calibri"/>
                </a:rPr>
                <a:t>, :</a:t>
              </a:r>
              <a:r>
                <a:rPr lang="en-US" sz="1400" b="1" dirty="0" err="1" smtClean="0">
                  <a:solidFill>
                    <a:srgbClr val="1F497D"/>
                  </a:solidFill>
                  <a:latin typeface="Calibri"/>
                </a:rPr>
                <a:t>marie</a:t>
              </a:r>
              <a:r>
                <a:rPr lang="en-US" sz="1400" b="1" dirty="0" smtClean="0">
                  <a:solidFill>
                    <a:srgbClr val="1F497D"/>
                  </a:solidFill>
                  <a:latin typeface="Calibri"/>
                </a:rPr>
                <a:t>, :</a:t>
              </a:r>
              <a:r>
                <a:rPr lang="en-US" sz="1400" b="1" dirty="0" err="1" smtClean="0">
                  <a:solidFill>
                    <a:srgbClr val="1F497D"/>
                  </a:solidFill>
                  <a:latin typeface="Calibri"/>
                </a:rPr>
                <a:t>louis</a:t>
              </a:r>
              <a:r>
                <a:rPr lang="en-US" sz="1400" b="1" dirty="0" smtClean="0">
                  <a:solidFill>
                    <a:srgbClr val="1F497D"/>
                  </a:solidFill>
                  <a:latin typeface="Calibri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… . </a:t>
              </a:r>
              <a:endParaRPr lang="en-US" sz="1400" b="1" dirty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               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:marie 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nl-NL" sz="1400" b="1" dirty="0" err="1">
                  <a:solidFill>
                    <a:srgbClr val="000000"/>
                  </a:solidFill>
                  <a:latin typeface="Calibri"/>
                </a:rPr>
                <a:t>hasParent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nl-NL" sz="1400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, </a:t>
              </a:r>
              <a:r>
                <a:rPr lang="nl-NL" sz="1400" b="1" dirty="0" smtClean="0">
                  <a:solidFill>
                    <a:schemeClr val="tx2"/>
                  </a:solidFill>
                  <a:latin typeface="Calibri"/>
                </a:rPr>
                <a:t>:marie, </a:t>
              </a:r>
              <a:r>
                <a:rPr lang="en-US" sz="1400" b="1" dirty="0">
                  <a:solidFill>
                    <a:schemeClr val="tx2"/>
                  </a:solidFill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</a:rPr>
                <a:t>louis</a:t>
              </a:r>
              <a:r>
                <a:rPr lang="en-US" sz="1400" b="1" dirty="0">
                  <a:solidFill>
                    <a:schemeClr val="tx2"/>
                  </a:solidFill>
                </a:rPr>
                <a:t> …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 … }</a:t>
              </a:r>
              <a:endParaRPr lang="nl-NL" sz="1400" b="1" dirty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INSERT { 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nl-NL" sz="1400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a :</a:t>
              </a:r>
              <a:r>
                <a:rPr lang="nl-NL" sz="1400" b="1" dirty="0" err="1">
                  <a:solidFill>
                    <a:srgbClr val="000000"/>
                  </a:solidFill>
                  <a:latin typeface="Calibri"/>
                </a:rPr>
                <a:t>Mother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 . 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nl-NL" sz="1400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a Parent . }</a:t>
              </a:r>
              <a:endParaRPr lang="de-DE" sz="14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aphicFrame>
        <p:nvGraphicFramePr>
          <p:cNvPr id="39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981"/>
              </p:ext>
            </p:extLst>
          </p:nvPr>
        </p:nvGraphicFramePr>
        <p:xfrm>
          <a:off x="261085" y="5093509"/>
          <a:ext cx="24525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:Mother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:Parent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3" name="Gekrümmte Verbindung 34"/>
          <p:cNvCxnSpPr/>
          <p:nvPr/>
        </p:nvCxnSpPr>
        <p:spPr>
          <a:xfrm flipH="1">
            <a:off x="6441538" y="1407554"/>
            <a:ext cx="318146" cy="9791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47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68389"/>
              </p:ext>
            </p:extLst>
          </p:nvPr>
        </p:nvGraphicFramePr>
        <p:xfrm>
          <a:off x="261085" y="1091894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92357"/>
              </p:ext>
            </p:extLst>
          </p:nvPr>
        </p:nvGraphicFramePr>
        <p:xfrm>
          <a:off x="296756" y="3652959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88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Rechteck 5"/>
          <p:cNvSpPr/>
          <p:nvPr/>
        </p:nvSpPr>
        <p:spPr>
          <a:xfrm>
            <a:off x="183162" y="571193"/>
            <a:ext cx="3769451" cy="55486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3" y="3132259"/>
            <a:ext cx="1104900" cy="520700"/>
          </a:xfrm>
          <a:prstGeom prst="rect">
            <a:avLst/>
          </a:prstGeom>
        </p:spPr>
      </p:pic>
      <p:pic>
        <p:nvPicPr>
          <p:cNvPr id="16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12" y="28109"/>
            <a:ext cx="1104900" cy="520700"/>
          </a:xfrm>
          <a:prstGeom prst="rect">
            <a:avLst/>
          </a:prstGeom>
        </p:spPr>
      </p:pic>
      <p:pic>
        <p:nvPicPr>
          <p:cNvPr id="17" name="Bild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3" y="571194"/>
            <a:ext cx="1104900" cy="520700"/>
          </a:xfrm>
          <a:prstGeom prst="rect">
            <a:avLst/>
          </a:prstGeom>
        </p:spPr>
      </p:pic>
      <p:pic>
        <p:nvPicPr>
          <p:cNvPr id="22" name="Bild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5" y="43412"/>
            <a:ext cx="5720590" cy="15485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72000" y="406805"/>
            <a:ext cx="54758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DELETE {} </a:t>
            </a:r>
          </a:p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INSERT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{: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marie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hasMother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maria_t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;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hasFather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louis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} 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WHERE {}; 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Bild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5" y="1091894"/>
            <a:ext cx="5720590" cy="154856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72000" y="1469583"/>
            <a:ext cx="51194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DELETE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{: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marie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hasMother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maria_t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;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hasFather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louis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} </a:t>
            </a:r>
            <a:endParaRPr lang="en-US" sz="1400" b="1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INSERT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{} </a:t>
            </a:r>
          </a:p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WHERE{};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Bild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613" y="2640461"/>
            <a:ext cx="5475880" cy="154856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824746" y="2823705"/>
            <a:ext cx="49825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DELETE {}</a:t>
            </a:r>
          </a:p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INSERT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{: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marie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hasMother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maria_t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;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hasFather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louis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,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hasParent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maria_t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hasParent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louis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marie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a :Child .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maria_t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a :Mother, :Parent. </a:t>
            </a: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louis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a :Father, Parent.}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WHERE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{};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Bild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613" y="3840849"/>
            <a:ext cx="5475882" cy="154856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680315" y="418902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DELETE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{: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marie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hasMother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maria_t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;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hasFather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louis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} </a:t>
            </a:r>
            <a:endParaRPr lang="en-US" sz="1400" b="1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INSERT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{} </a:t>
            </a:r>
          </a:p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/>
              </a:rPr>
              <a:t>WHERE {};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Cloud Callout 30"/>
          <p:cNvSpPr/>
          <p:nvPr/>
        </p:nvSpPr>
        <p:spPr>
          <a:xfrm>
            <a:off x="4680315" y="4941168"/>
            <a:ext cx="4463685" cy="2002217"/>
          </a:xfrm>
          <a:prstGeom prst="cloudCallout">
            <a:avLst>
              <a:gd name="adj1" fmla="val -94287"/>
              <a:gd name="adj2" fmla="val -232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DELETE following INSERT is NOT idempotent!</a:t>
            </a:r>
          </a:p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  <a:sym typeface="Wingdings"/>
              </a:rPr>
              <a:t> Leaves "</a:t>
            </a:r>
            <a:r>
              <a:rPr lang="en-US" dirty="0" smtClean="0">
                <a:solidFill>
                  <a:srgbClr val="FF0000"/>
                </a:solidFill>
                <a:latin typeface="Calibri"/>
                <a:sym typeface="Wingdings"/>
              </a:rPr>
              <a:t>Dangling effects</a:t>
            </a:r>
            <a:r>
              <a:rPr lang="en-US" dirty="0" smtClean="0">
                <a:solidFill>
                  <a:prstClr val="white"/>
                </a:solidFill>
                <a:latin typeface="Calibri"/>
                <a:sym typeface="Wingdings"/>
              </a:rPr>
              <a:t>"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3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573828"/>
              </p:ext>
            </p:extLst>
          </p:nvPr>
        </p:nvGraphicFramePr>
        <p:xfrm>
          <a:off x="261085" y="3668252"/>
          <a:ext cx="245252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S:ja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marie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:Child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:Mother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:Parent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marie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hasParent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louis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 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Father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marie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hasParent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louis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35" name="Gekrümmte Verbindung 34"/>
          <p:cNvCxnSpPr/>
          <p:nvPr/>
        </p:nvCxnSpPr>
        <p:spPr>
          <a:xfrm>
            <a:off x="4680315" y="1017632"/>
            <a:ext cx="292369" cy="1806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Gekrümmte Verbindung 34"/>
          <p:cNvCxnSpPr/>
          <p:nvPr/>
        </p:nvCxnSpPr>
        <p:spPr>
          <a:xfrm flipH="1">
            <a:off x="8537715" y="1737424"/>
            <a:ext cx="268015" cy="2638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Textfeld 35"/>
          <p:cNvSpPr txBox="1"/>
          <p:nvPr/>
        </p:nvSpPr>
        <p:spPr>
          <a:xfrm>
            <a:off x="3446118" y="2454373"/>
            <a:ext cx="149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rewrite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(u1,T)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7" name="Textfeld 35"/>
          <p:cNvSpPr txBox="1"/>
          <p:nvPr/>
        </p:nvSpPr>
        <p:spPr>
          <a:xfrm>
            <a:off x="7310221" y="2454373"/>
            <a:ext cx="149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rewrite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(u2,T)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48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977239"/>
              </p:ext>
            </p:extLst>
          </p:nvPr>
        </p:nvGraphicFramePr>
        <p:xfrm>
          <a:off x="261085" y="1091894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90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6574"/>
            <a:ext cx="82296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i="1" dirty="0" smtClean="0"/>
              <a:t>Sem</a:t>
            </a:r>
            <a:r>
              <a:rPr lang="en-US" b="1" baseline="-25000" dirty="0" smtClean="0"/>
              <a:t>0</a:t>
            </a:r>
            <a:r>
              <a:rPr lang="en-US" b="1" i="1" baseline="30000" dirty="0" smtClean="0"/>
              <a:t>red</a:t>
            </a:r>
            <a:endParaRPr lang="en-US" b="1" baseline="-25000" dirty="0" smtClean="0"/>
          </a:p>
          <a:p>
            <a:pPr lvl="1"/>
            <a:r>
              <a:rPr lang="en-US" dirty="0" smtClean="0"/>
              <a:t>Naïve Update followed by re-reduce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Emb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61" y="3676859"/>
            <a:ext cx="388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166" y="-223807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b="1" i="1" dirty="0" smtClean="0"/>
              <a:t>Sem</a:t>
            </a:r>
            <a:r>
              <a:rPr lang="en-US" sz="3600" b="1" baseline="-25000" dirty="0" smtClean="0"/>
              <a:t>0</a:t>
            </a:r>
            <a:r>
              <a:rPr lang="en-US" sz="3600" b="1" i="1" baseline="30000" dirty="0" smtClean="0"/>
              <a:t>red</a:t>
            </a:r>
            <a:r>
              <a:rPr lang="en-US" sz="3600" b="1" dirty="0" smtClean="0"/>
              <a:t>: </a:t>
            </a:r>
            <a:r>
              <a:rPr lang="en-US" sz="2400" i="1" dirty="0"/>
              <a:t>Naïve Update followed by re</a:t>
            </a:r>
            <a:r>
              <a:rPr lang="en-US" sz="2400" i="1" dirty="0" smtClean="0"/>
              <a:t>-reduce</a:t>
            </a:r>
            <a:endParaRPr lang="en-US" sz="3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49073" y="1132521"/>
            <a:ext cx="3341113" cy="2607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grpSp>
        <p:nvGrpSpPr>
          <p:cNvPr id="21" name="Gruppierung 20"/>
          <p:cNvGrpSpPr/>
          <p:nvPr/>
        </p:nvGrpSpPr>
        <p:grpSpPr>
          <a:xfrm>
            <a:off x="4306910" y="688520"/>
            <a:ext cx="5417165" cy="1765300"/>
            <a:chOff x="3701835" y="250733"/>
            <a:chExt cx="5417165" cy="1765300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1835" y="250733"/>
              <a:ext cx="4749800" cy="1765300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4547000" y="655441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?X a :Child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INSERT { ?Y a :Mother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WHERE { ?X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hasMother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?Y . } </a:t>
              </a: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3995937" y="2879768"/>
            <a:ext cx="5148064" cy="815355"/>
            <a:chOff x="3590186" y="3285796"/>
            <a:chExt cx="4342711" cy="815355"/>
          </a:xfrm>
        </p:grpSpPr>
        <p:sp>
          <p:nvSpPr>
            <p:cNvPr id="16" name="Oval 15"/>
            <p:cNvSpPr/>
            <p:nvPr/>
          </p:nvSpPr>
          <p:spPr>
            <a:xfrm>
              <a:off x="6365129" y="3285796"/>
              <a:ext cx="1567768" cy="815355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nl-NL" dirty="0">
                  <a:solidFill>
                    <a:srgbClr val="FF0000"/>
                  </a:solidFill>
                  <a:latin typeface="Calibri"/>
                </a:rPr>
                <a:t>?X</a:t>
              </a:r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=:marie </a:t>
              </a:r>
              <a:endParaRPr lang="nl-NL" dirty="0">
                <a:solidFill>
                  <a:srgbClr val="FF0000"/>
                </a:solidFill>
                <a:latin typeface="Calibri"/>
              </a:endParaRPr>
            </a:p>
            <a:p>
              <a:pPr defTabSz="457200"/>
              <a:r>
                <a:rPr lang="nl-NL" dirty="0">
                  <a:solidFill>
                    <a:srgbClr val="FF0000"/>
                  </a:solidFill>
                  <a:latin typeface="Calibri"/>
                </a:rPr>
                <a:t>?Y</a:t>
              </a:r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=:</a:t>
              </a:r>
              <a:r>
                <a:rPr lang="nl-NL" dirty="0" err="1" smtClean="0">
                  <a:solidFill>
                    <a:srgbClr val="FF0000"/>
                  </a:solidFill>
                  <a:latin typeface="Calibri"/>
                </a:rPr>
                <a:t>maria_t</a:t>
              </a:r>
              <a:endParaRPr lang="nl-NL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" name="Abgerundetes Rechteck 2"/>
            <p:cNvSpPr/>
            <p:nvPr/>
          </p:nvSpPr>
          <p:spPr>
            <a:xfrm>
              <a:off x="3590186" y="3285796"/>
              <a:ext cx="2963014" cy="815355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a :Child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INSERT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a :Mother . }</a:t>
              </a:r>
            </a:p>
          </p:txBody>
        </p:sp>
      </p:grpSp>
      <p:cxnSp>
        <p:nvCxnSpPr>
          <p:cNvPr id="32" name="Gerade Verbindung mit Pfeil 31"/>
          <p:cNvCxnSpPr/>
          <p:nvPr/>
        </p:nvCxnSpPr>
        <p:spPr>
          <a:xfrm>
            <a:off x="2701602" y="4686004"/>
            <a:ext cx="1531976" cy="66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879244" y="4721131"/>
            <a:ext cx="117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reduce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(G)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41" y="3740131"/>
            <a:ext cx="2019300" cy="520700"/>
          </a:xfrm>
          <a:prstGeom prst="rect">
            <a:avLst/>
          </a:prstGeom>
        </p:spPr>
      </p:pic>
      <p:graphicFrame>
        <p:nvGraphicFramePr>
          <p:cNvPr id="29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622402"/>
              </p:ext>
            </p:extLst>
          </p:nvPr>
        </p:nvGraphicFramePr>
        <p:xfrm>
          <a:off x="257158" y="4267503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95839"/>
              </p:ext>
            </p:extLst>
          </p:nvPr>
        </p:nvGraphicFramePr>
        <p:xfrm>
          <a:off x="249073" y="4260831"/>
          <a:ext cx="245252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:Mother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48139"/>
              </p:ext>
            </p:extLst>
          </p:nvPr>
        </p:nvGraphicFramePr>
        <p:xfrm>
          <a:off x="4306910" y="4260831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" name="Cloud Callout 6"/>
          <p:cNvSpPr/>
          <p:nvPr/>
        </p:nvSpPr>
        <p:spPr>
          <a:xfrm>
            <a:off x="7182495" y="4318000"/>
            <a:ext cx="1608666" cy="903111"/>
          </a:xfrm>
          <a:prstGeom prst="cloudCallout">
            <a:avLst>
              <a:gd name="adj1" fmla="val -75317"/>
              <a:gd name="adj2" fmla="val 2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No effect!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9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30235"/>
              </p:ext>
            </p:extLst>
          </p:nvPr>
        </p:nvGraphicFramePr>
        <p:xfrm>
          <a:off x="354522" y="165322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17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Alternative Reduced-pres.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b="1" i="1" dirty="0" smtClean="0"/>
              <a:t>Sem</a:t>
            </a:r>
            <a:r>
              <a:rPr lang="en-US" b="1" i="1" baseline="-25000" dirty="0" smtClean="0"/>
              <a:t>1</a:t>
            </a:r>
            <a:r>
              <a:rPr lang="en-US" b="1" i="1" baseline="30000" dirty="0" smtClean="0"/>
              <a:t>red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Delete</a:t>
            </a:r>
            <a:r>
              <a:rPr lang="en-US" dirty="0" smtClean="0"/>
              <a:t> the instantiations of 𝑃</a:t>
            </a:r>
            <a:r>
              <a:rPr lang="en-US" baseline="-25000" dirty="0" smtClean="0"/>
              <a:t>𝑑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plus all their causes</a:t>
            </a:r>
            <a:r>
              <a:rPr lang="en-US" dirty="0" smtClean="0"/>
              <a:t>;</a:t>
            </a:r>
          </a:p>
          <a:p>
            <a:pPr lvl="1"/>
            <a:r>
              <a:rPr lang="en-US" b="1" dirty="0"/>
              <a:t>I</a:t>
            </a:r>
            <a:r>
              <a:rPr lang="en-US" b="1" dirty="0" smtClean="0"/>
              <a:t>nsert</a:t>
            </a:r>
            <a:r>
              <a:rPr lang="en-US" dirty="0" smtClean="0"/>
              <a:t> the instantiations of 𝑃</a:t>
            </a:r>
            <a:r>
              <a:rPr lang="en-US" baseline="-25000" dirty="0" smtClean="0"/>
              <a:t>𝑖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Followed by</a:t>
            </a:r>
            <a:r>
              <a:rPr lang="en-US" b="1" dirty="0" smtClean="0"/>
              <a:t> re-reduce</a:t>
            </a:r>
            <a:endParaRPr lang="en-US" b="1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7" y="5239268"/>
            <a:ext cx="7235554" cy="2904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Emb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78" y="4135844"/>
            <a:ext cx="5842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2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166" y="-223807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b="1" i="1" dirty="0" smtClean="0"/>
              <a:t>Sem</a:t>
            </a:r>
            <a:r>
              <a:rPr lang="en-US" sz="3600" b="1" baseline="-25000" dirty="0" smtClean="0"/>
              <a:t>1</a:t>
            </a:r>
            <a:r>
              <a:rPr lang="en-US" sz="3600" b="1" i="1" baseline="30000" dirty="0" smtClean="0"/>
              <a:t>red</a:t>
            </a:r>
            <a:r>
              <a:rPr lang="en-US" sz="3600" b="1" dirty="0" smtClean="0"/>
              <a:t>: </a:t>
            </a:r>
            <a:r>
              <a:rPr lang="en-US" sz="2400" i="1" dirty="0" smtClean="0"/>
              <a:t>Re-written Update </a:t>
            </a:r>
            <a:r>
              <a:rPr lang="en-US" sz="2400" i="1" dirty="0"/>
              <a:t>followed by re</a:t>
            </a:r>
            <a:r>
              <a:rPr lang="en-US" sz="2400" i="1" dirty="0" smtClean="0"/>
              <a:t>-reduce</a:t>
            </a:r>
            <a:endParaRPr lang="en-US" sz="3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49073" y="1132521"/>
            <a:ext cx="3341113" cy="2607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1" y="649372"/>
            <a:ext cx="1104900" cy="520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" y="1132522"/>
            <a:ext cx="1104900" cy="520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1" y="3740131"/>
            <a:ext cx="2019300" cy="520700"/>
          </a:xfrm>
          <a:prstGeom prst="rect">
            <a:avLst/>
          </a:prstGeom>
        </p:spPr>
      </p:pic>
      <p:graphicFrame>
        <p:nvGraphicFramePr>
          <p:cNvPr id="29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13176"/>
              </p:ext>
            </p:extLst>
          </p:nvPr>
        </p:nvGraphicFramePr>
        <p:xfrm>
          <a:off x="257158" y="4267503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679328"/>
              </p:ext>
            </p:extLst>
          </p:nvPr>
        </p:nvGraphicFramePr>
        <p:xfrm>
          <a:off x="249073" y="4260831"/>
          <a:ext cx="245252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rgbClr val="FF0000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FF0000"/>
                          </a:solidFill>
                        </a:rPr>
                        <a:t>:Mother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580111"/>
              </p:ext>
            </p:extLst>
          </p:nvPr>
        </p:nvGraphicFramePr>
        <p:xfrm>
          <a:off x="213994" y="5898515"/>
          <a:ext cx="2452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663"/>
                <a:gridCol w="987693"/>
                <a:gridCol w="721173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851920" y="512281"/>
            <a:ext cx="5242999" cy="1548567"/>
            <a:chOff x="4350979" y="115420"/>
            <a:chExt cx="5242999" cy="1548567"/>
          </a:xfrm>
        </p:grpSpPr>
        <p:pic>
          <p:nvPicPr>
            <p:cNvPr id="23" name="Bild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0979" y="115420"/>
              <a:ext cx="4166649" cy="1548567"/>
            </a:xfrm>
            <a:prstGeom prst="rect">
              <a:avLst/>
            </a:prstGeom>
          </p:spPr>
        </p:pic>
        <p:sp>
          <p:nvSpPr>
            <p:cNvPr id="24" name="Rechteck 26"/>
            <p:cNvSpPr/>
            <p:nvPr/>
          </p:nvSpPr>
          <p:spPr>
            <a:xfrm>
              <a:off x="5021978" y="323610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?X a :Child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INSERT { ?Y a :Mother . }</a:t>
              </a:r>
            </a:p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WHERE { ?X :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hasMother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?Y . } </a:t>
              </a:r>
            </a:p>
          </p:txBody>
        </p:sp>
      </p:grpSp>
      <p:sp>
        <p:nvSpPr>
          <p:cNvPr id="30" name="Textfeld 35"/>
          <p:cNvSpPr txBox="1"/>
          <p:nvPr/>
        </p:nvSpPr>
        <p:spPr>
          <a:xfrm>
            <a:off x="7009796" y="1705038"/>
            <a:ext cx="137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rewrite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(</a:t>
            </a:r>
            <a:r>
              <a:rPr lang="de-DE" b="1" i="1" dirty="0" err="1" smtClean="0">
                <a:solidFill>
                  <a:srgbClr val="FF0000"/>
                </a:solidFill>
                <a:latin typeface="Calibri"/>
              </a:rPr>
              <a:t>u,T</a:t>
            </a:r>
            <a:r>
              <a:rPr lang="de-DE" b="1" i="1" dirty="0" smtClean="0">
                <a:solidFill>
                  <a:srgbClr val="FF0000"/>
                </a:solidFill>
                <a:latin typeface="Calibri"/>
              </a:rPr>
              <a:t>)</a:t>
            </a:r>
            <a:endParaRPr lang="de-DE" b="1" i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04048" y="4293096"/>
            <a:ext cx="4015883" cy="2257018"/>
            <a:chOff x="5001739" y="4317866"/>
            <a:chExt cx="4015883" cy="2257018"/>
          </a:xfrm>
        </p:grpSpPr>
        <p:sp>
          <p:nvSpPr>
            <p:cNvPr id="34" name="Oval 33"/>
            <p:cNvSpPr/>
            <p:nvPr/>
          </p:nvSpPr>
          <p:spPr>
            <a:xfrm>
              <a:off x="6588224" y="5542002"/>
              <a:ext cx="2429398" cy="103288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nl-NL" dirty="0">
                  <a:solidFill>
                    <a:srgbClr val="FF0000"/>
                  </a:solidFill>
                  <a:latin typeface="Calibri"/>
                </a:rPr>
                <a:t>?X</a:t>
              </a:r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=:marie </a:t>
              </a:r>
              <a:r>
                <a:rPr lang="nl-NL" dirty="0">
                  <a:solidFill>
                    <a:srgbClr val="FF0000"/>
                  </a:solidFill>
                  <a:latin typeface="Calibri"/>
                </a:rPr>
                <a:t>?</a:t>
              </a:r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Y=:</a:t>
              </a:r>
              <a:r>
                <a:rPr lang="nl-NL" dirty="0" err="1" smtClean="0">
                  <a:solidFill>
                    <a:srgbClr val="FF0000"/>
                  </a:solidFill>
                  <a:latin typeface="Calibri"/>
                </a:rPr>
                <a:t>maria_t</a:t>
              </a:r>
              <a:endParaRPr lang="nl-NL" dirty="0" smtClean="0">
                <a:solidFill>
                  <a:srgbClr val="FF0000"/>
                </a:solidFill>
                <a:latin typeface="Calibri"/>
              </a:endParaRPr>
            </a:p>
            <a:p>
              <a:pPr defTabSz="457200"/>
              <a:r>
                <a:rPr lang="nl-NL" dirty="0" smtClean="0">
                  <a:solidFill>
                    <a:srgbClr val="FF0000"/>
                  </a:solidFill>
                  <a:latin typeface="Calibri"/>
                </a:rPr>
                <a:t>?x1=?x2=?x3=*</a:t>
              </a:r>
              <a:endParaRPr lang="nl-NL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7" name="Abgerundetes Rechteck 2"/>
            <p:cNvSpPr/>
            <p:nvPr/>
          </p:nvSpPr>
          <p:spPr>
            <a:xfrm>
              <a:off x="5001739" y="4317866"/>
              <a:ext cx="3515889" cy="134338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DELETE {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alibri"/>
                </a:rPr>
                <a:t>joe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a 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:Child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.</a:t>
              </a:r>
            </a:p>
            <a:p>
              <a:pPr defTabSz="457200"/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        :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alibri"/>
                </a:rPr>
                <a:t>marie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en-US" sz="1400" b="1" dirty="0" err="1">
                  <a:solidFill>
                    <a:srgbClr val="000000"/>
                  </a:solidFill>
                  <a:latin typeface="Calibri"/>
                </a:rPr>
                <a:t>hasMother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, :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alibri"/>
                </a:rPr>
                <a:t>louis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, …. </a:t>
              </a:r>
              <a:endParaRPr lang="en-US" sz="1400" b="1" dirty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         :marie 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nl-NL" sz="1400" b="1" dirty="0" err="1">
                  <a:solidFill>
                    <a:srgbClr val="000000"/>
                  </a:solidFill>
                  <a:latin typeface="Calibri"/>
                </a:rPr>
                <a:t>hasParent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nl-NL" sz="1400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, :louis, …. 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… }</a:t>
              </a:r>
            </a:p>
            <a:p>
              <a:pPr defTabSz="457200"/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INSERT { 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:</a:t>
              </a:r>
              <a:r>
                <a:rPr lang="nl-NL" sz="1400" b="1" dirty="0" err="1" smtClean="0">
                  <a:solidFill>
                    <a:srgbClr val="000000"/>
                  </a:solidFill>
                  <a:latin typeface="Calibri"/>
                </a:rPr>
                <a:t>maria_t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a :</a:t>
              </a:r>
              <a:r>
                <a:rPr lang="nl-NL" sz="1400" b="1" dirty="0" err="1" smtClean="0">
                  <a:solidFill>
                    <a:srgbClr val="000000"/>
                  </a:solidFill>
                  <a:latin typeface="Calibri"/>
                </a:rPr>
                <a:t>Mother</a:t>
              </a:r>
              <a:r>
                <a:rPr lang="nl-NL" sz="1400" b="1" dirty="0" smtClean="0">
                  <a:solidFill>
                    <a:srgbClr val="000000"/>
                  </a:solidFill>
                  <a:latin typeface="Calibri"/>
                </a:rPr>
                <a:t>. </a:t>
              </a:r>
              <a:r>
                <a:rPr lang="nl-NL" sz="1400" b="1" dirty="0">
                  <a:solidFill>
                    <a:srgbClr val="000000"/>
                  </a:solidFill>
                  <a:latin typeface="Calibri"/>
                </a:rPr>
                <a:t>}</a:t>
              </a:r>
              <a:endParaRPr lang="de-DE" sz="14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39" name="Bild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00" y="2224555"/>
            <a:ext cx="4749800" cy="1765300"/>
          </a:xfrm>
          <a:prstGeom prst="rect">
            <a:avLst/>
          </a:prstGeom>
        </p:spPr>
      </p:pic>
      <p:sp>
        <p:nvSpPr>
          <p:cNvPr id="40" name="Rechteck 26"/>
          <p:cNvSpPr/>
          <p:nvPr/>
        </p:nvSpPr>
        <p:spPr>
          <a:xfrm>
            <a:off x="4936981" y="2524471"/>
            <a:ext cx="5451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DELETE { ?X a :Child. 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?X :</a:t>
            </a:r>
            <a:r>
              <a:rPr lang="en-US" sz="1200" b="1" dirty="0" err="1">
                <a:solidFill>
                  <a:srgbClr val="FF0000"/>
                </a:solidFill>
                <a:latin typeface="Calibri"/>
              </a:rPr>
              <a:t>hasFather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 ?x1. </a:t>
            </a:r>
          </a:p>
          <a:p>
            <a:pPr defTabSz="457200"/>
            <a:r>
              <a:rPr lang="en-US" sz="1200" b="1" dirty="0">
                <a:solidFill>
                  <a:srgbClr val="FF0000"/>
                </a:solidFill>
                <a:latin typeface="Calibri"/>
              </a:rPr>
              <a:t>                 ?X :</a:t>
            </a:r>
            <a:r>
              <a:rPr lang="en-US" sz="1200" b="1" dirty="0" err="1">
                <a:solidFill>
                  <a:srgbClr val="FF0000"/>
                </a:solidFill>
                <a:latin typeface="Calibri"/>
              </a:rPr>
              <a:t>hasMother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 ?x2. ?X :</a:t>
            </a:r>
            <a:r>
              <a:rPr lang="en-US" sz="1200" b="1" dirty="0" err="1">
                <a:solidFill>
                  <a:srgbClr val="FF0000"/>
                </a:solidFill>
                <a:latin typeface="Calibri"/>
              </a:rPr>
              <a:t>hasParent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 ?x3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. }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INSERT { ?Y a :Mother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 }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WHERE { { ?X :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hasMother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?Y. }</a:t>
            </a:r>
          </a:p>
          <a:p>
            <a:pPr defTabSz="457200"/>
            <a:r>
              <a:rPr lang="fr-FR" sz="1200" b="1" dirty="0">
                <a:solidFill>
                  <a:prstClr val="black"/>
                </a:solidFill>
                <a:latin typeface="Calibri"/>
              </a:rPr>
              <a:t>                 { ?x1 a </a:t>
            </a:r>
            <a:r>
              <a:rPr lang="fr-FR" sz="1200" b="1" dirty="0" err="1">
                <a:solidFill>
                  <a:prstClr val="black"/>
                </a:solidFill>
                <a:latin typeface="Calibri"/>
              </a:rPr>
              <a:t>rdfs:Resource</a:t>
            </a:r>
            <a:r>
              <a:rPr lang="fr-FR" sz="1200" b="1" dirty="0">
                <a:solidFill>
                  <a:prstClr val="black"/>
                </a:solidFill>
                <a:latin typeface="Calibri"/>
              </a:rPr>
              <a:t>. ?x2 a </a:t>
            </a:r>
            <a:r>
              <a:rPr lang="fr-FR" sz="1200" b="1" dirty="0" err="1">
                <a:solidFill>
                  <a:prstClr val="black"/>
                </a:solidFill>
                <a:latin typeface="Calibri"/>
              </a:rPr>
              <a:t>rdfs:Resource</a:t>
            </a:r>
            <a:r>
              <a:rPr lang="fr-FR" sz="1200" b="1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defTabSz="457200"/>
            <a:r>
              <a:rPr lang="fr-FR" sz="1200" b="1" dirty="0">
                <a:solidFill>
                  <a:prstClr val="black"/>
                </a:solidFill>
                <a:latin typeface="Calibri"/>
              </a:rPr>
              <a:t>                   ?x3 a </a:t>
            </a:r>
            <a:r>
              <a:rPr lang="fr-FR" sz="1200" b="1" dirty="0" err="1">
                <a:solidFill>
                  <a:prstClr val="black"/>
                </a:solidFill>
                <a:latin typeface="Calibri"/>
              </a:rPr>
              <a:t>rdfs:Resource</a:t>
            </a:r>
            <a:r>
              <a:rPr lang="fr-FR" sz="1200" b="1" dirty="0">
                <a:solidFill>
                  <a:prstClr val="black"/>
                </a:solidFill>
                <a:latin typeface="Calibri"/>
              </a:rPr>
              <a:t>.} }</a:t>
            </a:r>
            <a:endParaRPr lang="de-DE" sz="1200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271" y="4559059"/>
            <a:ext cx="1953593" cy="1797291"/>
            <a:chOff x="2815271" y="4559059"/>
            <a:chExt cx="1953593" cy="1797291"/>
          </a:xfrm>
        </p:grpSpPr>
        <p:sp>
          <p:nvSpPr>
            <p:cNvPr id="33" name="Textfeld 32"/>
            <p:cNvSpPr txBox="1"/>
            <p:nvPr/>
          </p:nvSpPr>
          <p:spPr>
            <a:xfrm>
              <a:off x="3590186" y="5515681"/>
              <a:ext cx="1178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b="1" i="1" dirty="0" err="1" smtClean="0">
                  <a:solidFill>
                    <a:srgbClr val="FF0000"/>
                  </a:solidFill>
                  <a:latin typeface="Calibri"/>
                </a:rPr>
                <a:t>reduce</a:t>
              </a:r>
              <a:r>
                <a:rPr lang="de-DE" b="1" i="1" dirty="0" smtClean="0">
                  <a:solidFill>
                    <a:srgbClr val="FF0000"/>
                  </a:solidFill>
                  <a:latin typeface="Calibri"/>
                </a:rPr>
                <a:t>(G)</a:t>
              </a:r>
              <a:endParaRPr lang="de-DE" b="1" i="1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41" name="Gekrümmte Verbindung 18"/>
            <p:cNvCxnSpPr/>
            <p:nvPr/>
          </p:nvCxnSpPr>
          <p:spPr>
            <a:xfrm>
              <a:off x="2815271" y="4559059"/>
              <a:ext cx="141099" cy="1797291"/>
            </a:xfrm>
            <a:prstGeom prst="curvedConnector3">
              <a:avLst>
                <a:gd name="adj1" fmla="val 569385"/>
              </a:avLst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43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45759"/>
              </p:ext>
            </p:extLst>
          </p:nvPr>
        </p:nvGraphicFramePr>
        <p:xfrm>
          <a:off x="354524" y="1653222"/>
          <a:ext cx="316057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66"/>
                <a:gridCol w="1395313"/>
                <a:gridCol w="846594"/>
              </a:tblGrid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rdfs:subClassOf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rdfs:subPropertyOf</a:t>
                      </a:r>
                      <a:endParaRPr lang="de-DE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:Mother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148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rdfs:domain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:Child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rdfs:range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:Parent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0445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...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5" name="Gekrümmte Verbindung 34"/>
          <p:cNvCxnSpPr/>
          <p:nvPr/>
        </p:nvCxnSpPr>
        <p:spPr>
          <a:xfrm>
            <a:off x="6876256" y="1844824"/>
            <a:ext cx="72008" cy="621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16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61851"/>
            <a:ext cx="8229600" cy="1143000"/>
          </a:xfrm>
        </p:spPr>
        <p:txBody>
          <a:bodyPr/>
          <a:lstStyle/>
          <a:p>
            <a:r>
              <a:rPr lang="en-US" dirty="0" smtClean="0"/>
              <a:t>Extensions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87413"/>
            <a:ext cx="8229600" cy="4525963"/>
          </a:xfrm>
        </p:spPr>
        <p:txBody>
          <a:bodyPr/>
          <a:lstStyle/>
          <a:p>
            <a:r>
              <a:rPr lang="en-US" dirty="0" err="1"/>
              <a:t>TBox</a:t>
            </a:r>
            <a:r>
              <a:rPr lang="en-US" dirty="0"/>
              <a:t> updates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ABox</a:t>
            </a:r>
            <a:r>
              <a:rPr lang="en-US" dirty="0" smtClean="0"/>
              <a:t>) Updates in the presence of ontologies beyond RDFS: dealing with inconsistencies.</a:t>
            </a:r>
          </a:p>
          <a:p>
            <a:r>
              <a:rPr lang="en-US" dirty="0" smtClean="0"/>
              <a:t>Experiments &amp; Use cases</a:t>
            </a:r>
          </a:p>
          <a:p>
            <a:pPr lvl="1"/>
            <a:r>
              <a:rPr lang="en-US" dirty="0" smtClean="0"/>
              <a:t>Bring mappings into play: Ontology-based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m</a:t>
            </a:r>
            <a:r>
              <a:rPr lang="en-US" dirty="0" smtClean="0"/>
              <a:t>anagement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60648"/>
            <a:ext cx="1368152" cy="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5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1: </a:t>
            </a:r>
            <a:r>
              <a:rPr lang="en-US" dirty="0" err="1" smtClean="0"/>
              <a:t>TBox</a:t>
            </a:r>
            <a:r>
              <a:rPr lang="en-US" dirty="0" smtClean="0"/>
              <a:t>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353"/>
            <a:ext cx="8400683" cy="4267758"/>
          </a:xfrm>
        </p:spPr>
        <p:txBody>
          <a:bodyPr>
            <a:normAutofit fontScale="92500"/>
          </a:bodyPr>
          <a:lstStyle/>
          <a:p>
            <a:r>
              <a:rPr lang="en-US" dirty="0"/>
              <a:t>In this setting</a:t>
            </a:r>
          </a:p>
          <a:p>
            <a:pPr lvl="1"/>
            <a:r>
              <a:rPr lang="en-US" dirty="0"/>
              <a:t>We expand BGPs to take into account </a:t>
            </a:r>
            <a:r>
              <a:rPr lang="en-US" dirty="0" err="1"/>
              <a:t>TBox</a:t>
            </a:r>
            <a:r>
              <a:rPr lang="en-US" dirty="0"/>
              <a:t> Inserts/Deletes – </a:t>
            </a:r>
            <a:r>
              <a:rPr lang="en-US" b="1" dirty="0"/>
              <a:t>general </a:t>
            </a:r>
            <a:r>
              <a:rPr lang="en-US" b="1" dirty="0" smtClean="0"/>
              <a:t>BGPs</a:t>
            </a:r>
          </a:p>
          <a:p>
            <a:pPr lvl="1"/>
            <a:r>
              <a:rPr lang="en-US" sz="2600" dirty="0" err="1" smtClean="0"/>
              <a:t>Tbox</a:t>
            </a:r>
            <a:r>
              <a:rPr lang="en-US" sz="2600" dirty="0" smtClean="0"/>
              <a:t> </a:t>
            </a:r>
            <a:r>
              <a:rPr lang="en-US" sz="2600" b="1" dirty="0"/>
              <a:t>inserts </a:t>
            </a:r>
            <a:r>
              <a:rPr lang="en-US" sz="2600" dirty="0"/>
              <a:t>are trivial in this setting of </a:t>
            </a:r>
            <a:r>
              <a:rPr lang="en-US" sz="2600" dirty="0" smtClean="0"/>
              <a:t>RDFS.</a:t>
            </a:r>
          </a:p>
          <a:p>
            <a:pPr lvl="1"/>
            <a:r>
              <a:rPr lang="en-US" sz="2600" dirty="0" err="1" smtClean="0"/>
              <a:t>TBox</a:t>
            </a:r>
            <a:r>
              <a:rPr lang="en-US" sz="2600" dirty="0" smtClean="0"/>
              <a:t> </a:t>
            </a:r>
            <a:r>
              <a:rPr lang="en-US" sz="2600" b="1" dirty="0" smtClean="0"/>
              <a:t>deletions </a:t>
            </a:r>
            <a:r>
              <a:rPr lang="en-US" sz="2600" dirty="0" smtClean="0"/>
              <a:t>for RDFS </a:t>
            </a:r>
            <a:r>
              <a:rPr lang="en-US" sz="2600" dirty="0"/>
              <a:t> are ambiguous </a:t>
            </a:r>
            <a:r>
              <a:rPr lang="en-US" sz="2600" dirty="0" smtClean="0"/>
              <a:t> </a:t>
            </a:r>
          </a:p>
          <a:p>
            <a:pPr marL="457200" lvl="1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(need </a:t>
            </a:r>
            <a:r>
              <a:rPr lang="en-US" sz="2600" i="1" dirty="0" smtClean="0"/>
              <a:t>minimal cuts</a:t>
            </a:r>
            <a:r>
              <a:rPr lang="en-US" sz="2600" dirty="0" smtClean="0"/>
              <a:t>) [</a:t>
            </a:r>
            <a:r>
              <a:rPr lang="en-US" sz="2600" dirty="0"/>
              <a:t>Gutierrez et al., ESWC2011] </a:t>
            </a:r>
            <a:endParaRPr lang="en-US" sz="2600" dirty="0" smtClean="0"/>
          </a:p>
          <a:p>
            <a:r>
              <a:rPr lang="en-US" dirty="0" smtClean="0"/>
              <a:t>Opens various degrees of freedom… What if we consider a materialized (acyclic) </a:t>
            </a:r>
            <a:r>
              <a:rPr lang="en-US" dirty="0" err="1" smtClean="0"/>
              <a:t>Tbox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We also use two RDFS rules </a:t>
            </a:r>
            <a:r>
              <a:rPr lang="en-US" b="1" dirty="0" smtClean="0"/>
              <a:t>for </a:t>
            </a:r>
            <a:r>
              <a:rPr lang="en-US" b="1" dirty="0" err="1" smtClean="0"/>
              <a:t>TBox</a:t>
            </a:r>
            <a:r>
              <a:rPr lang="en-US" b="1" dirty="0" smtClean="0"/>
              <a:t> materialization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Abgerundetes Rechteck 3"/>
          <p:cNvSpPr/>
          <p:nvPr/>
        </p:nvSpPr>
        <p:spPr>
          <a:xfrm>
            <a:off x="950103" y="5475111"/>
            <a:ext cx="3761777" cy="100976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    DELETE {:A </a:t>
            </a:r>
            <a:r>
              <a:rPr lang="de-DE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rdfs:subClassOf</a:t>
            </a:r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?C . }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33" y="5338605"/>
            <a:ext cx="2730500" cy="1308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62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721469" cy="6858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6931269" y="3866444"/>
            <a:ext cx="2212731" cy="1495778"/>
          </a:xfrm>
          <a:prstGeom prst="cloudCallout">
            <a:avLst>
              <a:gd name="adj1" fmla="val -47617"/>
              <a:gd name="adj2" fmla="val 596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Minimal cuts are ambiguous!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59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/>
          <p:cNvSpPr/>
          <p:nvPr/>
        </p:nvSpPr>
        <p:spPr bwMode="auto">
          <a:xfrm>
            <a:off x="8033939" y="2315783"/>
            <a:ext cx="1069980" cy="356288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RDF</a:t>
            </a:r>
          </a:p>
        </p:txBody>
      </p:sp>
      <p:sp>
        <p:nvSpPr>
          <p:cNvPr id="6" name="Rectangle 32"/>
          <p:cNvSpPr/>
          <p:nvPr/>
        </p:nvSpPr>
        <p:spPr bwMode="auto">
          <a:xfrm>
            <a:off x="8041704" y="1920584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7" name="Rectangle 39"/>
          <p:cNvSpPr/>
          <p:nvPr/>
        </p:nvSpPr>
        <p:spPr bwMode="auto">
          <a:xfrm>
            <a:off x="8041704" y="2683616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23728" y="1916832"/>
            <a:ext cx="6264696" cy="150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Globally Unique identifiers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Typed Links (=relations)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 Entities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common protocol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ym typeface="Wingdings"/>
              </a:rPr>
              <a:t>	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179512" y="484369"/>
            <a:ext cx="8229600" cy="113878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From the HTML Web…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9856" y="476672"/>
            <a:ext cx="8229600" cy="113878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… towards a Web of (Linked) Data</a:t>
            </a:r>
          </a:p>
        </p:txBody>
      </p:sp>
      <p:grpSp>
        <p:nvGrpSpPr>
          <p:cNvPr id="22" name="Gruppierung 21"/>
          <p:cNvGrpSpPr/>
          <p:nvPr/>
        </p:nvGrpSpPr>
        <p:grpSpPr>
          <a:xfrm>
            <a:off x="179512" y="4264223"/>
            <a:ext cx="9217024" cy="536377"/>
            <a:chOff x="179512" y="4264223"/>
            <a:chExt cx="9217024" cy="536377"/>
          </a:xfrm>
        </p:grpSpPr>
        <p:grpSp>
          <p:nvGrpSpPr>
            <p:cNvPr id="16" name="Group 48"/>
            <p:cNvGrpSpPr/>
            <p:nvPr/>
          </p:nvGrpSpPr>
          <p:grpSpPr>
            <a:xfrm>
              <a:off x="179512" y="4264223"/>
              <a:ext cx="7452320" cy="536377"/>
              <a:chOff x="-91226" y="4264223"/>
              <a:chExt cx="7452320" cy="536377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-91226" y="4343400"/>
                <a:ext cx="2377226" cy="457200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polleres.net#me</a:t>
                </a:r>
                <a:endParaRPr lang="en-US" sz="1400" dirty="0"/>
              </a:p>
            </p:txBody>
          </p:sp>
          <p:sp>
            <p:nvSpPr>
              <p:cNvPr id="18" name="Rectangle 9"/>
              <p:cNvSpPr/>
              <p:nvPr/>
            </p:nvSpPr>
            <p:spPr>
              <a:xfrm>
                <a:off x="2789094" y="4264223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xmlns.com/foaf/0.1/made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5588496" y="4339952"/>
              <a:ext cx="3808040" cy="457200"/>
            </a:xfrm>
            <a:prstGeom prst="ellipse">
              <a:avLst/>
            </a:prstGeom>
            <a:solidFill>
              <a:srgbClr val="E0AEA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w3.org/TR/sparql11-update</a:t>
              </a:r>
              <a:endParaRPr lang="en-US" sz="1400" dirty="0"/>
            </a:p>
          </p:txBody>
        </p:sp>
      </p:grpSp>
      <p:sp>
        <p:nvSpPr>
          <p:cNvPr id="20" name="Rectangle 35"/>
          <p:cNvSpPr/>
          <p:nvPr/>
        </p:nvSpPr>
        <p:spPr>
          <a:xfrm>
            <a:off x="7509" y="5805264"/>
            <a:ext cx="1146977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charset="0"/>
              <a:buChar char="à"/>
              <a:defRPr/>
            </a:pPr>
            <a:r>
              <a:rPr lang="en-US" i="1" dirty="0" smtClean="0">
                <a:sym typeface="Wingdings"/>
              </a:rPr>
              <a:t>a universal graph-based data format…</a:t>
            </a:r>
          </a:p>
          <a:p>
            <a:pPr lvl="0">
              <a:spcBef>
                <a:spcPct val="20000"/>
              </a:spcBef>
              <a:defRPr/>
            </a:pPr>
            <a:r>
              <a:rPr lang="en-US" i="1" dirty="0" smtClean="0">
                <a:sym typeface="Wingdings"/>
              </a:rPr>
              <a:t>    (note that e.g. any relational data can be decomposed into such triples)</a:t>
            </a:r>
            <a:endParaRPr lang="en-US" i="1" dirty="0" smtClean="0"/>
          </a:p>
        </p:txBody>
      </p:sp>
      <p:sp>
        <p:nvSpPr>
          <p:cNvPr id="21" name="Rectangle 60"/>
          <p:cNvSpPr/>
          <p:nvPr/>
        </p:nvSpPr>
        <p:spPr>
          <a:xfrm>
            <a:off x="3707904" y="4581128"/>
            <a:ext cx="553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href</a:t>
            </a:r>
            <a:endParaRPr lang="en-US" sz="1400" dirty="0"/>
          </a:p>
        </p:txBody>
      </p:sp>
      <p:cxnSp>
        <p:nvCxnSpPr>
          <p:cNvPr id="23" name="Straight Arrow Connector 6"/>
          <p:cNvCxnSpPr/>
          <p:nvPr/>
        </p:nvCxnSpPr>
        <p:spPr bwMode="auto">
          <a:xfrm flipV="1">
            <a:off x="2556738" y="4568552"/>
            <a:ext cx="3031758" cy="47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4" name="Group 53"/>
          <p:cNvGrpSpPr/>
          <p:nvPr/>
        </p:nvGrpSpPr>
        <p:grpSpPr>
          <a:xfrm>
            <a:off x="1570176" y="4836670"/>
            <a:ext cx="5828133" cy="392530"/>
            <a:chOff x="1754896" y="4256226"/>
            <a:chExt cx="5828133" cy="392530"/>
          </a:xfrm>
        </p:grpSpPr>
        <p:sp>
          <p:nvSpPr>
            <p:cNvPr id="25" name="TextBox 50"/>
            <p:cNvSpPr txBox="1"/>
            <p:nvPr/>
          </p:nvSpPr>
          <p:spPr>
            <a:xfrm>
              <a:off x="1754896" y="4256226"/>
              <a:ext cx="99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Person</a:t>
              </a:r>
              <a:endParaRPr lang="en-US" b="1" dirty="0"/>
            </a:p>
          </p:txBody>
        </p:sp>
        <p:sp>
          <p:nvSpPr>
            <p:cNvPr id="26" name="TextBox 52"/>
            <p:cNvSpPr txBox="1"/>
            <p:nvPr/>
          </p:nvSpPr>
          <p:spPr>
            <a:xfrm>
              <a:off x="6769986" y="4279424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Article</a:t>
              </a:r>
              <a:endParaRPr lang="en-US" b="1" dirty="0"/>
            </a:p>
          </p:txBody>
        </p:sp>
      </p:grpSp>
      <p:sp>
        <p:nvSpPr>
          <p:cNvPr id="32" name="TextBox 34"/>
          <p:cNvSpPr txBox="1"/>
          <p:nvPr/>
        </p:nvSpPr>
        <p:spPr>
          <a:xfrm>
            <a:off x="827584" y="3851756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Axel Polleres</a:t>
            </a:r>
            <a:r>
              <a:rPr lang="en-US" b="1" dirty="0" smtClean="0"/>
              <a:t>		  </a:t>
            </a:r>
            <a:r>
              <a:rPr lang="en-US" b="1" dirty="0" smtClean="0">
                <a:solidFill>
                  <a:srgbClr val="FF0000"/>
                </a:solidFill>
              </a:rPr>
              <a:t>edited</a:t>
            </a:r>
            <a:r>
              <a:rPr lang="en-US" b="1" dirty="0" smtClean="0"/>
              <a:t>	    SPARQL1.1 Update spec </a:t>
            </a:r>
            <a:r>
              <a:rPr lang="en-US" b="1" dirty="0" smtClean="0">
                <a:solidFill>
                  <a:srgbClr val="008000"/>
                </a:solidFill>
              </a:rPr>
              <a:t>.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705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allAtOnce"/>
      <p:bldP spid="9" grpId="0"/>
      <p:bldP spid="10" grpId="0"/>
      <p:bldP spid="20" grpId="0"/>
      <p:bldP spid="21" grpId="0"/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 err="1" smtClean="0"/>
              <a:t>TBox</a:t>
            </a:r>
            <a:r>
              <a:rPr lang="en-US" dirty="0" smtClean="0"/>
              <a:t> update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Outbound cut: Intuition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9" y="2284632"/>
            <a:ext cx="4662428" cy="2453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763" y="4226871"/>
            <a:ext cx="4958151" cy="1899292"/>
          </a:xfrm>
          <a:prstGeom prst="rect">
            <a:avLst/>
          </a:prstGeom>
        </p:spPr>
      </p:pic>
      <p:sp>
        <p:nvSpPr>
          <p:cNvPr id="10" name="Bent Arrow 9"/>
          <p:cNvSpPr/>
          <p:nvPr/>
        </p:nvSpPr>
        <p:spPr>
          <a:xfrm flipV="1">
            <a:off x="3031632" y="5025970"/>
            <a:ext cx="822960" cy="733461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4557754" y="1438033"/>
            <a:ext cx="5417165" cy="964702"/>
            <a:chOff x="3701835" y="376173"/>
            <a:chExt cx="5417165" cy="964702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1835" y="376173"/>
              <a:ext cx="4749800" cy="964702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4547000" y="655441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{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:A 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rdfs:subClassOf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:F. }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4526398" y="1124744"/>
            <a:ext cx="5464199" cy="2116787"/>
            <a:chOff x="3654801" y="161174"/>
            <a:chExt cx="5464199" cy="2116787"/>
          </a:xfrm>
        </p:grpSpPr>
        <p:pic>
          <p:nvPicPr>
            <p:cNvPr id="16" name="Bild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4801" y="161174"/>
              <a:ext cx="4989946" cy="2116787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4547000" y="655441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{ :A </a:t>
              </a:r>
              <a:r>
                <a:rPr lang="de-DE" b="1" dirty="0" err="1">
                  <a:solidFill>
                    <a:srgbClr val="000000"/>
                  </a:solidFill>
                  <a:latin typeface="Calibri"/>
                </a:rPr>
                <a:t>rdfs:subClassOf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?X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. 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}</a:t>
              </a:r>
              <a:endParaRPr lang="de-DE" b="1" dirty="0" smtClean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WHERE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{ :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A</a:t>
              </a:r>
              <a:r>
                <a:rPr lang="de-DE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b="1" dirty="0" err="1" smtClean="0">
                  <a:solidFill>
                    <a:prstClr val="black"/>
                  </a:solidFill>
                  <a:latin typeface="Calibri"/>
                </a:rPr>
                <a:t>rdfs:subClassOf</a:t>
              </a:r>
              <a:r>
                <a:rPr lang="de-DE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?X .  </a:t>
              </a:r>
            </a:p>
            <a:p>
              <a:pPr defTabSz="457200"/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	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	?X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</a:rPr>
                <a:t>rdfs:subClassOf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*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:F. }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" name="Cloud Callout 4"/>
          <p:cNvSpPr/>
          <p:nvPr/>
        </p:nvSpPr>
        <p:spPr>
          <a:xfrm>
            <a:off x="6255390" y="2923394"/>
            <a:ext cx="2888610" cy="1585726"/>
          </a:xfrm>
          <a:prstGeom prst="cloudCallout">
            <a:avLst>
              <a:gd name="adj1" fmla="val -46590"/>
              <a:gd name="adj2" fmla="val -483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i="1" dirty="0" smtClean="0">
                <a:solidFill>
                  <a:prstClr val="white"/>
                </a:solidFill>
                <a:latin typeface="Calibri"/>
              </a:rPr>
              <a:t>Idea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: Can be implemented with SPARQL 1.1 property paths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62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Analogous alternative: </a:t>
            </a:r>
            <a:r>
              <a:rPr lang="en-US" b="1" i="1" dirty="0" err="1" smtClean="0"/>
              <a:t>Sem</a:t>
            </a:r>
            <a:r>
              <a:rPr lang="en-US" b="1" i="1" baseline="-25000" dirty="0" err="1" smtClean="0"/>
              <a:t>incut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Inbound cut: Intuition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33" y="2282455"/>
            <a:ext cx="4377510" cy="2303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4487147"/>
            <a:ext cx="4866023" cy="1844380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>
          <a:xfrm flipV="1">
            <a:off x="2918743" y="5025970"/>
            <a:ext cx="822960" cy="733461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4479364" y="1390992"/>
            <a:ext cx="5417165" cy="1760669"/>
            <a:chOff x="3701835" y="376172"/>
            <a:chExt cx="5417165" cy="1760669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1835" y="376172"/>
              <a:ext cx="4749800" cy="1760669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4547000" y="655441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/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DELETE 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{ 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?</a:t>
              </a:r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X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latin typeface="Calibri"/>
                </a:rPr>
                <a:t>rdfs:subClassOf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 :F. }</a:t>
              </a:r>
              <a:endParaRPr lang="de-DE" b="1" dirty="0" smtClean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WHERE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  <a:p>
              <a:pPr defTabSz="457200"/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{ :</a:t>
              </a:r>
              <a:r>
                <a:rPr lang="de-DE" b="1" dirty="0">
                  <a:solidFill>
                    <a:srgbClr val="000000"/>
                  </a:solidFill>
                  <a:latin typeface="Calibri"/>
                </a:rPr>
                <a:t>A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</a:rPr>
                <a:t>rdfs:subClassOf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* ?X .  </a:t>
              </a:r>
            </a:p>
            <a:p>
              <a:pPr defTabSz="457200"/>
              <a:r>
                <a:rPr lang="de-DE" b="1" dirty="0">
                  <a:solidFill>
                    <a:srgbClr val="FF0000"/>
                  </a:solidFill>
                  <a:latin typeface="Calibri"/>
                </a:rPr>
                <a:t>	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</a:rPr>
                <a:t>	?X </a:t>
              </a:r>
              <a:r>
                <a:rPr lang="de-DE" b="1" dirty="0" err="1" smtClean="0">
                  <a:solidFill>
                    <a:srgbClr val="000000"/>
                  </a:solidFill>
                  <a:latin typeface="Calibri"/>
                </a:rPr>
                <a:t>rdfs:subClassOf</a:t>
              </a:r>
              <a:r>
                <a:rPr lang="de-DE" b="1" dirty="0" smtClean="0">
                  <a:solidFill>
                    <a:srgbClr val="000000"/>
                  </a:solidFill>
                  <a:latin typeface="Calibri"/>
                </a:rPr>
                <a:t> :F. }</a:t>
              </a:r>
              <a:endParaRPr lang="de-DE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1" name="Rechteck 10"/>
          <p:cNvSpPr/>
          <p:nvPr/>
        </p:nvSpPr>
        <p:spPr>
          <a:xfrm>
            <a:off x="5040560" y="3164775"/>
            <a:ext cx="41034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Downside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incut</a:t>
            </a:r>
            <a:r>
              <a:rPr lang="de-DE" b="1" dirty="0" smtClean="0">
                <a:solidFill>
                  <a:srgbClr val="FF0000"/>
                </a:solidFill>
              </a:rPr>
              <a:t>/</a:t>
            </a:r>
            <a:r>
              <a:rPr lang="de-DE" b="1" dirty="0" err="1" smtClean="0">
                <a:solidFill>
                  <a:srgbClr val="FF0000"/>
                </a:solidFill>
              </a:rPr>
              <a:t>outcut</a:t>
            </a:r>
            <a:r>
              <a:rPr lang="de-DE" b="1" dirty="0" smtClean="0">
                <a:solidFill>
                  <a:srgbClr val="FF0000"/>
                </a:solidFill>
              </a:rPr>
              <a:t>: </a:t>
            </a:r>
          </a:p>
          <a:p>
            <a:pPr marL="285750" indent="-285750">
              <a:buFont typeface="Arial"/>
              <a:buChar char="•"/>
            </a:pP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works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acyclic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Tboxes</a:t>
            </a:r>
            <a:endParaRPr lang="de-DE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b="1" dirty="0" err="1" smtClean="0">
                <a:solidFill>
                  <a:srgbClr val="FF0000"/>
                </a:solidFill>
              </a:rPr>
              <a:t>Minimality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cut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guaranteed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single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atomic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updates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2822"/>
          </a:xfrm>
        </p:spPr>
        <p:txBody>
          <a:bodyPr/>
          <a:lstStyle/>
          <a:p>
            <a:r>
              <a:rPr lang="en-US" dirty="0" smtClean="0"/>
              <a:t>Extension 2: Beyond RDFS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491" y="1343774"/>
            <a:ext cx="6264027" cy="46245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4" y="1343774"/>
            <a:ext cx="1238250" cy="1143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0191" y="2539113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DL 2015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191" y="5968283"/>
            <a:ext cx="8351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Minimal </a:t>
            </a:r>
            <a:r>
              <a:rPr lang="en-US" sz="2400" b="1" dirty="0" smtClean="0">
                <a:solidFill>
                  <a:schemeClr val="tx2"/>
                </a:solidFill>
              </a:rPr>
              <a:t>ontology language extension</a:t>
            </a:r>
            <a:r>
              <a:rPr lang="en-US" sz="2400" b="1" dirty="0">
                <a:solidFill>
                  <a:schemeClr val="tx2"/>
                </a:solidFill>
              </a:rPr>
              <a:t>: RDFS + class </a:t>
            </a:r>
            <a:r>
              <a:rPr lang="en-US" sz="2400" b="1" dirty="0" err="1">
                <a:solidFill>
                  <a:schemeClr val="tx2"/>
                </a:solidFill>
              </a:rPr>
              <a:t>disjointness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81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SPARQL updates: deal with inconsistency within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new knowledge</a:t>
            </a:r>
            <a:endParaRPr lang="de-DE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feld 53"/>
          <p:cNvSpPr txBox="1"/>
          <p:nvPr/>
        </p:nvSpPr>
        <p:spPr>
          <a:xfrm>
            <a:off x="457200" y="3035568"/>
            <a:ext cx="84352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i="1" dirty="0" smtClean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de-AT" sz="2800" b="1" i="1" dirty="0" err="1" smtClean="0">
                <a:solidFill>
                  <a:schemeClr val="tx2">
                    <a:lumMod val="75000"/>
                  </a:schemeClr>
                </a:solidFill>
              </a:rPr>
              <a:t>Unsafe</a:t>
            </a:r>
            <a:r>
              <a:rPr lang="de-AT" sz="2800" b="1" i="1" dirty="0" smtClean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de-AT" sz="2800" b="1" dirty="0" smtClean="0">
                <a:solidFill>
                  <a:schemeClr val="tx2">
                    <a:lumMod val="75000"/>
                  </a:schemeClr>
                </a:solidFill>
              </a:rPr>
              <a:t> update </a:t>
            </a:r>
            <a:r>
              <a:rPr lang="de-AT" sz="28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 </a:t>
            </a:r>
            <a:r>
              <a:rPr lang="de-AT" sz="28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intrinsically</a:t>
            </a:r>
            <a:r>
              <a:rPr lang="de-AT" sz="28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r>
              <a:rPr lang="de-AT" sz="28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inconsistent</a:t>
            </a:r>
            <a:r>
              <a:rPr lang="de-AT" sz="2400" dirty="0" smtClean="0"/>
              <a:t>: </a:t>
            </a:r>
            <a:endParaRPr lang="de-AT" sz="2400" b="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AT" sz="2400" b="0" dirty="0" smtClean="0"/>
              <a:t>INSERT {?X :</a:t>
            </a:r>
            <a:r>
              <a:rPr lang="de-AT" sz="2400" b="0" dirty="0" err="1" smtClean="0"/>
              <a:t>hasRegent</a:t>
            </a:r>
            <a:r>
              <a:rPr lang="de-AT" sz="2400" b="0" dirty="0" smtClean="0"/>
              <a:t> ?Y}  WHERE {?Y :</a:t>
            </a:r>
            <a:r>
              <a:rPr lang="de-AT" sz="2400" b="0" dirty="0" err="1" smtClean="0"/>
              <a:t>signs</a:t>
            </a:r>
            <a:r>
              <a:rPr lang="de-AT" sz="2400" dirty="0" err="1" smtClean="0"/>
              <a:t>DecreeInNameOf</a:t>
            </a:r>
            <a:r>
              <a:rPr lang="de-AT" sz="2400" dirty="0" smtClean="0"/>
              <a:t> ?X}</a:t>
            </a:r>
            <a:endParaRPr lang="en-US" sz="24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611560" y="1556792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:Monarch </a:t>
            </a:r>
            <a:r>
              <a:rPr lang="de-AT" sz="2000" b="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owl:disjointWith</a:t>
            </a:r>
            <a:r>
              <a:rPr lang="de-AT" sz="20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:Regent</a:t>
            </a:r>
            <a:r>
              <a:rPr lang="de-AT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</a:t>
            </a:r>
            <a:endParaRPr lang="de-DE" sz="2000" dirty="0" smtClean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 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rdfs:domain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:Monarch			</a:t>
            </a:r>
          </a:p>
          <a:p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rdfs:range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</a:t>
            </a:r>
            <a:r>
              <a:rPr lang="de-AT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AT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Regent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	</a:t>
            </a:r>
            <a:endParaRPr lang="de-DE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85250"/>
            <a:ext cx="2736304" cy="270353"/>
          </a:xfrm>
          <a:prstGeom prst="rect">
            <a:avLst/>
          </a:prstGeom>
        </p:spPr>
      </p:pic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56" y="1915378"/>
            <a:ext cx="3161308" cy="270970"/>
          </a:xfrm>
          <a:prstGeom prst="rect">
            <a:avLst/>
          </a:prstGeom>
        </p:spPr>
      </p:pic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04865"/>
            <a:ext cx="3048335" cy="26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5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996952"/>
            <a:ext cx="8820472" cy="3751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b="1" i="1" dirty="0" smtClean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de-AT" sz="2800" b="1" i="1" dirty="0" err="1" smtClean="0">
                <a:solidFill>
                  <a:schemeClr val="tx2">
                    <a:lumMod val="75000"/>
                  </a:schemeClr>
                </a:solidFill>
              </a:rPr>
              <a:t>Unsafe</a:t>
            </a:r>
            <a:r>
              <a:rPr lang="de-AT" sz="2800" b="1" i="1" dirty="0" smtClean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de-AT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AT" sz="2800" b="1" dirty="0">
                <a:solidFill>
                  <a:schemeClr val="tx2">
                    <a:lumMod val="75000"/>
                  </a:schemeClr>
                </a:solidFill>
              </a:rPr>
              <a:t>update</a:t>
            </a:r>
            <a:r>
              <a:rPr lang="de-AT" sz="2400" dirty="0"/>
              <a:t>: </a:t>
            </a:r>
          </a:p>
          <a:p>
            <a:pPr marL="0" indent="0">
              <a:buNone/>
            </a:pPr>
            <a:r>
              <a:rPr lang="de-AT" sz="2400" dirty="0"/>
              <a:t>INSERT 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?Y}  WHERE </a:t>
            </a:r>
            <a:r>
              <a:rPr lang="de-AT" sz="2400" dirty="0" smtClean="0"/>
              <a:t>{</a:t>
            </a:r>
            <a:r>
              <a:rPr lang="de-AT" sz="2400" dirty="0"/>
              <a:t>?Y </a:t>
            </a:r>
            <a:r>
              <a:rPr lang="de-AT" sz="2400" dirty="0" smtClean="0"/>
              <a:t>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?X</a:t>
            </a:r>
            <a:r>
              <a:rPr lang="de-AT" sz="2400" dirty="0" smtClean="0"/>
              <a:t>}</a:t>
            </a:r>
          </a:p>
          <a:p>
            <a:pPr marL="0" indent="0">
              <a:buNone/>
            </a:pPr>
            <a:r>
              <a:rPr lang="de-AT" sz="2400" dirty="0"/>
              <a:t/>
            </a:r>
            <a:br>
              <a:rPr lang="de-AT" sz="2400" dirty="0"/>
            </a:br>
            <a:r>
              <a:rPr lang="de-AT" sz="24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intrinsically</a:t>
            </a:r>
            <a:r>
              <a:rPr lang="de-AT" sz="24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 </a:t>
            </a:r>
            <a:r>
              <a:rPr lang="de-AT" sz="24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Inconsistencies</a:t>
            </a:r>
            <a:r>
              <a:rPr lang="de-AT" sz="24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           </a:t>
            </a:r>
            <a:r>
              <a:rPr lang="de-AT" sz="24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can</a:t>
            </a:r>
            <a:r>
              <a:rPr lang="de-AT" sz="24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r>
              <a:rPr lang="de-AT" sz="24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be</a:t>
            </a:r>
            <a:r>
              <a:rPr lang="de-AT" sz="24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r>
              <a:rPr lang="de-AT" sz="24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caught</a:t>
            </a:r>
            <a:r>
              <a:rPr lang="de-AT" sz="24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r>
              <a:rPr lang="de-AT" sz="2400" b="1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by</a:t>
            </a:r>
            <a:r>
              <a:rPr lang="de-AT" sz="24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"</a:t>
            </a:r>
            <a:r>
              <a:rPr lang="de-AT" sz="2400" b="1" u="sng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safe</a:t>
            </a:r>
            <a:r>
              <a:rPr lang="de-AT" sz="2400" b="1" u="sng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r>
              <a:rPr lang="de-AT" sz="2400" b="1" u="sng" dirty="0" err="1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rewriting</a:t>
            </a:r>
            <a:r>
              <a:rPr lang="de-AT" sz="24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"</a:t>
            </a:r>
            <a:r>
              <a:rPr lang="de-AT" sz="2400" dirty="0"/>
              <a:t/>
            </a:r>
            <a:br>
              <a:rPr lang="de-AT" sz="2400" dirty="0"/>
            </a:br>
            <a:endParaRPr lang="de-AT" sz="2400" dirty="0" smtClean="0"/>
          </a:p>
          <a:p>
            <a:pPr marL="0" indent="0">
              <a:buNone/>
            </a:pPr>
            <a:r>
              <a:rPr lang="de-AT" sz="2400" dirty="0" smtClean="0"/>
              <a:t>INSERT</a:t>
            </a:r>
            <a:r>
              <a:rPr lang="de-AT" sz="2400" dirty="0"/>
              <a:t>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?Y</a:t>
            </a:r>
            <a:r>
              <a:rPr lang="de-AT" sz="2400" dirty="0"/>
              <a:t>}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WHERE{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?Y  </a:t>
            </a:r>
            <a:r>
              <a:rPr lang="de-AT" sz="2400" dirty="0" smtClean="0"/>
              <a:t>:</a:t>
            </a:r>
            <a:r>
              <a:rPr lang="de-AT" sz="2400" dirty="0" err="1" smtClean="0"/>
              <a:t>signsDecreeInNameOf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?X</a:t>
            </a:r>
            <a:r>
              <a:rPr lang="de-AT" sz="2400" dirty="0" smtClean="0"/>
              <a:t>  </a:t>
            </a:r>
            <a:br>
              <a:rPr lang="de-AT" sz="2400" dirty="0" smtClean="0"/>
            </a:br>
            <a:r>
              <a:rPr lang="de-AT" sz="2400" dirty="0" smtClean="0"/>
              <a:t>          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MINUS{   {?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X1 </a:t>
            </a:r>
            <a:r>
              <a:rPr lang="de-AT" sz="2400" dirty="0">
                <a:solidFill>
                  <a:schemeClr val="tx2"/>
                </a:solidFill>
              </a:rPr>
              <a:t>:</a:t>
            </a:r>
            <a:r>
              <a:rPr lang="de-AT" sz="2400" dirty="0" err="1" smtClean="0">
                <a:solidFill>
                  <a:schemeClr val="tx2"/>
                </a:solidFill>
              </a:rPr>
              <a:t>signsDecreeInNameOf</a:t>
            </a:r>
            <a:r>
              <a:rPr lang="de-AT" sz="2400" dirty="0" smtClean="0"/>
              <a:t> 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?Y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} </a:t>
            </a:r>
            <a:b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              UNION {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?X </a:t>
            </a:r>
            <a:r>
              <a:rPr lang="de-AT" sz="2400" dirty="0">
                <a:solidFill>
                  <a:schemeClr val="tx2"/>
                </a:solidFill>
              </a:rPr>
              <a:t>:</a:t>
            </a:r>
            <a:r>
              <a:rPr lang="de-AT" sz="2400" dirty="0" err="1" smtClean="0">
                <a:solidFill>
                  <a:schemeClr val="tx2"/>
                </a:solidFill>
              </a:rPr>
              <a:t>signsDecreeInNameOf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?Y2}}</a:t>
            </a:r>
            <a:r>
              <a:rPr lang="de-AT" sz="2400" dirty="0" smtClean="0"/>
              <a:t>}</a:t>
            </a:r>
            <a:endParaRPr lang="en-US" sz="24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923928" y="4275094"/>
            <a:ext cx="936104" cy="1098122"/>
          </a:xfrm>
          <a:prstGeom prst="downArrow">
            <a:avLst>
              <a:gd name="adj1" fmla="val 50000"/>
              <a:gd name="adj2" fmla="val 472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611560" y="1628800"/>
            <a:ext cx="793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:Monarch </a:t>
            </a:r>
            <a:r>
              <a:rPr lang="de-AT" sz="2000" b="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owl:disjointWith</a:t>
            </a:r>
            <a:r>
              <a:rPr lang="de-AT" sz="20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:Regent</a:t>
            </a:r>
            <a:r>
              <a:rPr lang="de-AT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</a:t>
            </a:r>
            <a:endParaRPr lang="de-DE" sz="2000" dirty="0" smtClean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 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rdfs:domain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:Monarch			</a:t>
            </a:r>
          </a:p>
          <a:p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rdfs:range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</a:t>
            </a:r>
            <a:r>
              <a:rPr lang="de-AT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AT" sz="2000" dirty="0" err="1">
                <a:solidFill>
                  <a:schemeClr val="accent2"/>
                </a:solidFill>
                <a:latin typeface="Calibri Light" panose="020F0302020204030204" pitchFamily="34" charset="0"/>
              </a:rPr>
              <a:t>NonRoyalRuler</a:t>
            </a:r>
            <a:r>
              <a:rPr lang="de-AT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	</a:t>
            </a:r>
            <a:endParaRPr lang="de-DE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Abgerundete rechteckige Legende 6"/>
          <p:cNvSpPr/>
          <p:nvPr/>
        </p:nvSpPr>
        <p:spPr>
          <a:xfrm>
            <a:off x="6444208" y="4725144"/>
            <a:ext cx="2458616" cy="1152128"/>
          </a:xfrm>
          <a:prstGeom prst="wedgeRoundRectCallout">
            <a:avLst>
              <a:gd name="adj1" fmla="val -50082"/>
              <a:gd name="adj2" fmla="val 8527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/>
            <a:r>
              <a:rPr lang="de-AT" dirty="0" err="1" smtClean="0"/>
              <a:t>Copies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WHERE </a:t>
            </a:r>
            <a:r>
              <a:rPr lang="de-AT" dirty="0" err="1" smtClean="0"/>
              <a:t>clause</a:t>
            </a:r>
            <a:r>
              <a:rPr lang="de-AT" dirty="0" smtClean="0"/>
              <a:t>, variables </a:t>
            </a:r>
            <a:r>
              <a:rPr lang="de-AT" dirty="0" err="1"/>
              <a:t>renamed</a:t>
            </a:r>
            <a:r>
              <a:rPr lang="de-AT" dirty="0"/>
              <a:t> </a:t>
            </a:r>
            <a:r>
              <a:rPr lang="de-AT" dirty="0" err="1" smtClean="0"/>
              <a:t>appropriately</a:t>
            </a:r>
            <a:r>
              <a:rPr lang="de-AT" dirty="0" smtClean="0"/>
              <a:t>.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SPARQL updates: deal with inconsistency within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new knowledge</a:t>
            </a:r>
            <a:endParaRPr lang="de-DE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7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970" y="170692"/>
            <a:ext cx="8651304" cy="8100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Rewritings: MINUS vs. FILTER NOT EXISTS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2042" y="2203919"/>
            <a:ext cx="8363272" cy="1061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AT" sz="2400" dirty="0" smtClean="0"/>
              <a:t>DELETE{?Z a :Regent} INSERT</a:t>
            </a:r>
            <a:r>
              <a:rPr lang="de-AT" sz="2400" dirty="0"/>
              <a:t>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?Y</a:t>
            </a:r>
            <a:r>
              <a:rPr lang="de-AT" sz="2400" dirty="0"/>
              <a:t>}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/>
              <a:t>WHERE</a:t>
            </a:r>
            <a:r>
              <a:rPr lang="de-AT" sz="2400" dirty="0" smtClean="0"/>
              <a:t>{  {?</a:t>
            </a:r>
            <a:r>
              <a:rPr lang="de-AT" sz="2400" dirty="0"/>
              <a:t>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?X} 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                 UNION {?V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?Z}}</a:t>
            </a:r>
          </a:p>
        </p:txBody>
      </p:sp>
      <p:sp>
        <p:nvSpPr>
          <p:cNvPr id="16" name="Rechteck 15"/>
          <p:cNvSpPr/>
          <p:nvPr/>
        </p:nvSpPr>
        <p:spPr>
          <a:xfrm>
            <a:off x="251520" y="1188041"/>
            <a:ext cx="88772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Safe </a:t>
            </a:r>
            <a:r>
              <a:rPr lang="de-AT" sz="3200" b="1" i="1" dirty="0" err="1">
                <a:solidFill>
                  <a:schemeClr val="bg1">
                    <a:lumMod val="65000"/>
                  </a:schemeClr>
                </a:solidFill>
              </a:rPr>
              <a:t>rewriting</a:t>
            </a:r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via </a:t>
            </a:r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FILTER NOT 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EXISTS </a:t>
            </a:r>
            <a:r>
              <a:rPr lang="de-AT" sz="3200" b="1" i="1" dirty="0" err="1" smtClean="0">
                <a:solidFill>
                  <a:schemeClr val="bg1">
                    <a:lumMod val="65000"/>
                  </a:schemeClr>
                </a:solidFill>
              </a:rPr>
              <a:t>doesn't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3200" b="1" i="1" dirty="0" err="1" smtClean="0">
                <a:solidFill>
                  <a:schemeClr val="bg1">
                    <a:lumMod val="65000"/>
                  </a:schemeClr>
                </a:solidFill>
              </a:rPr>
              <a:t>work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  <a:endParaRPr lang="de-DE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0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970" y="170692"/>
            <a:ext cx="8651304" cy="8100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Rewritings: MINUS vs. FILTER NOT EXISTS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2042" y="2203919"/>
            <a:ext cx="8363272" cy="1061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AT" sz="2400" b="1" dirty="0" smtClean="0">
                <a:solidFill>
                  <a:schemeClr val="accent5"/>
                </a:solidFill>
              </a:rPr>
              <a:t>DELETE{?Z a :Regent}</a:t>
            </a:r>
            <a:r>
              <a:rPr lang="de-AT" sz="2400" dirty="0" smtClean="0"/>
              <a:t> INSERT</a:t>
            </a:r>
            <a:r>
              <a:rPr lang="de-AT" sz="2400" dirty="0"/>
              <a:t>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?Y</a:t>
            </a:r>
            <a:r>
              <a:rPr lang="de-AT" sz="2400" dirty="0"/>
              <a:t>}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/>
              <a:t>WHERE</a:t>
            </a:r>
            <a:r>
              <a:rPr lang="de-AT" sz="2400" dirty="0" smtClean="0"/>
              <a:t>{  {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  <a:r>
              <a:rPr lang="de-AT" sz="2400" b="1" dirty="0">
                <a:solidFill>
                  <a:schemeClr val="accent3">
                    <a:lumMod val="75000"/>
                  </a:schemeClr>
                </a:solidFill>
              </a:rPr>
              <a:t>Y</a:t>
            </a:r>
            <a:r>
              <a:rPr lang="de-AT" sz="2400" dirty="0"/>
              <a:t>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b="1" dirty="0">
                <a:solidFill>
                  <a:schemeClr val="accent6">
                    <a:lumMod val="75000"/>
                  </a:schemeClr>
                </a:solidFill>
              </a:rPr>
              <a:t>?X</a:t>
            </a:r>
            <a:r>
              <a:rPr lang="de-AT" sz="2400" dirty="0"/>
              <a:t>} 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                 </a:t>
            </a:r>
            <a:r>
              <a:rPr lang="de-AT" sz="2400" b="1" dirty="0" smtClean="0">
                <a:solidFill>
                  <a:schemeClr val="accent5"/>
                </a:solidFill>
              </a:rPr>
              <a:t>UNION {?V :</a:t>
            </a:r>
            <a:r>
              <a:rPr lang="de-AT" sz="2400" b="1" dirty="0" err="1" smtClean="0">
                <a:solidFill>
                  <a:schemeClr val="accent5"/>
                </a:solidFill>
              </a:rPr>
              <a:t>signsDecreeInNameOf</a:t>
            </a:r>
            <a:r>
              <a:rPr lang="de-AT" sz="2400" b="1" dirty="0" smtClean="0">
                <a:solidFill>
                  <a:schemeClr val="accent5"/>
                </a:solidFill>
              </a:rPr>
              <a:t> ?Z}</a:t>
            </a:r>
            <a:r>
              <a:rPr lang="de-AT" sz="2400" dirty="0" smtClean="0"/>
              <a:t>}</a:t>
            </a:r>
          </a:p>
        </p:txBody>
      </p:sp>
      <p:sp>
        <p:nvSpPr>
          <p:cNvPr id="9" name="Rechteck 8"/>
          <p:cNvSpPr/>
          <p:nvPr/>
        </p:nvSpPr>
        <p:spPr>
          <a:xfrm>
            <a:off x="514344" y="3160787"/>
            <a:ext cx="79208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 smtClean="0">
                <a:solidFill>
                  <a:srgbClr val="FF0000"/>
                </a:solidFill>
              </a:rPr>
              <a:t>FILTER NOT EXISTS</a:t>
            </a:r>
            <a:r>
              <a:rPr lang="de-AT" sz="2400" b="1" dirty="0" smtClean="0">
                <a:solidFill>
                  <a:srgbClr val="FF0000"/>
                </a:solidFill>
              </a:rPr>
              <a:t>{</a:t>
            </a:r>
            <a:r>
              <a:rPr lang="de-AT" b="1" dirty="0" smtClean="0">
                <a:solidFill>
                  <a:srgbClr val="FF0000"/>
                </a:solidFill>
              </a:rPr>
              <a:t/>
            </a:r>
            <a:br>
              <a:rPr lang="de-AT" b="1" dirty="0" smtClean="0">
                <a:solidFill>
                  <a:srgbClr val="FF0000"/>
                </a:solidFill>
              </a:rPr>
            </a:br>
            <a:r>
              <a:rPr lang="de-AT" dirty="0" smtClean="0"/>
              <a:t>{?</a:t>
            </a:r>
            <a:r>
              <a:rPr lang="de-AT" dirty="0"/>
              <a:t>X1</a:t>
            </a:r>
            <a:r>
              <a:rPr lang="de-AT" b="1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de-AT" dirty="0"/>
              <a:t>:</a:t>
            </a:r>
            <a:r>
              <a:rPr lang="de-AT" dirty="0" err="1" smtClean="0"/>
              <a:t>signsDecreeInNameOf</a:t>
            </a:r>
            <a:r>
              <a:rPr lang="de-AT" b="1" dirty="0" smtClean="0">
                <a:solidFill>
                  <a:schemeClr val="accent3">
                    <a:lumMod val="75000"/>
                  </a:schemeClr>
                </a:solidFill>
              </a:rPr>
              <a:t> ?Y</a:t>
            </a:r>
            <a:r>
              <a:rPr lang="de-AT" dirty="0" smtClean="0"/>
              <a:t>}  </a:t>
            </a:r>
            <a:r>
              <a:rPr lang="de-AT" dirty="0"/>
              <a:t>UNION {?V1 :</a:t>
            </a:r>
            <a:r>
              <a:rPr lang="de-AT" dirty="0" err="1"/>
              <a:t>signsDecreeInNameOf</a:t>
            </a:r>
            <a:r>
              <a:rPr lang="de-AT" dirty="0"/>
              <a:t> ?Z1}</a:t>
            </a:r>
            <a:br>
              <a:rPr lang="de-AT" dirty="0"/>
            </a:br>
            <a:r>
              <a:rPr lang="de-AT" dirty="0" smtClean="0"/>
              <a:t>}</a:t>
            </a:r>
            <a:r>
              <a:rPr lang="de-AT" sz="2400" b="1" dirty="0" smtClean="0">
                <a:solidFill>
                  <a:srgbClr val="FF0000"/>
                </a:solidFill>
              </a:rPr>
              <a:t>}</a:t>
            </a:r>
            <a:endParaRPr lang="de-AT" b="1" dirty="0">
              <a:solidFill>
                <a:srgbClr val="FF0000"/>
              </a:solidFill>
            </a:endParaRPr>
          </a:p>
          <a:p>
            <a:r>
              <a:rPr lang="de-AT" sz="2400" dirty="0">
                <a:solidFill>
                  <a:srgbClr val="FF0000"/>
                </a:solidFill>
              </a:rPr>
              <a:t>FILTER NOT EXISTS</a:t>
            </a:r>
            <a:r>
              <a:rPr lang="de-AT" sz="2400" b="1" dirty="0" smtClean="0">
                <a:solidFill>
                  <a:srgbClr val="FF0000"/>
                </a:solidFill>
              </a:rPr>
              <a:t>{</a:t>
            </a:r>
            <a:br>
              <a:rPr lang="de-AT" sz="2400" b="1" dirty="0" smtClean="0">
                <a:solidFill>
                  <a:srgbClr val="FF0000"/>
                </a:solidFill>
              </a:rPr>
            </a:br>
            <a:r>
              <a:rPr lang="de-AT" dirty="0" smtClean="0"/>
              <a:t>{</a:t>
            </a:r>
            <a:r>
              <a:rPr lang="de-AT" b="1" dirty="0" smtClean="0">
                <a:solidFill>
                  <a:schemeClr val="accent6">
                    <a:lumMod val="75000"/>
                  </a:schemeClr>
                </a:solidFill>
              </a:rPr>
              <a:t>?X</a:t>
            </a:r>
            <a:r>
              <a:rPr lang="de-AT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AT" dirty="0"/>
              <a:t>:</a:t>
            </a:r>
            <a:r>
              <a:rPr lang="de-AT" dirty="0" err="1" smtClean="0"/>
              <a:t>signsDecreeInNameOf</a:t>
            </a:r>
            <a:r>
              <a:rPr lang="de-AT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AT" dirty="0" smtClean="0"/>
              <a:t>?Y2}  </a:t>
            </a:r>
            <a:r>
              <a:rPr lang="de-AT" dirty="0"/>
              <a:t>UNION {?V2 :</a:t>
            </a:r>
            <a:r>
              <a:rPr lang="de-AT" dirty="0" err="1"/>
              <a:t>signsDecreeInNameOf</a:t>
            </a:r>
            <a:r>
              <a:rPr lang="de-AT" dirty="0"/>
              <a:t> ?Z2} </a:t>
            </a:r>
            <a:br>
              <a:rPr lang="de-AT" dirty="0"/>
            </a:br>
            <a:r>
              <a:rPr lang="de-AT" dirty="0" smtClean="0"/>
              <a:t>}</a:t>
            </a:r>
            <a:r>
              <a:rPr lang="de-AT" sz="2800" b="1" dirty="0" smtClean="0">
                <a:solidFill>
                  <a:srgbClr val="FF0000"/>
                </a:solidFill>
              </a:rPr>
              <a:t>}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1520" y="1188041"/>
            <a:ext cx="88772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Safe </a:t>
            </a:r>
            <a:r>
              <a:rPr lang="de-AT" sz="3200" b="1" i="1" dirty="0" err="1">
                <a:solidFill>
                  <a:schemeClr val="bg1">
                    <a:lumMod val="65000"/>
                  </a:schemeClr>
                </a:solidFill>
              </a:rPr>
              <a:t>rewriting</a:t>
            </a:r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via </a:t>
            </a:r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FILTER NOT 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EXISTS </a:t>
            </a:r>
            <a:r>
              <a:rPr lang="de-AT" sz="3200" b="1" i="1" dirty="0" err="1" smtClean="0">
                <a:solidFill>
                  <a:schemeClr val="bg1">
                    <a:lumMod val="65000"/>
                  </a:schemeClr>
                </a:solidFill>
              </a:rPr>
              <a:t>doesn't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3200" b="1" i="1" dirty="0" err="1" smtClean="0">
                <a:solidFill>
                  <a:schemeClr val="bg1">
                    <a:lumMod val="65000"/>
                  </a:schemeClr>
                </a:solidFill>
              </a:rPr>
              <a:t>work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  <a:endParaRPr lang="de-DE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99138" y="3833833"/>
            <a:ext cx="5137358" cy="752867"/>
            <a:chOff x="3899138" y="3833833"/>
            <a:chExt cx="5137358" cy="752867"/>
          </a:xfrm>
        </p:grpSpPr>
        <p:sp>
          <p:nvSpPr>
            <p:cNvPr id="12" name="Textfeld 11"/>
            <p:cNvSpPr txBox="1"/>
            <p:nvPr/>
          </p:nvSpPr>
          <p:spPr>
            <a:xfrm>
              <a:off x="3899138" y="3977849"/>
              <a:ext cx="5137358" cy="4001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AT" sz="2000" b="1" i="1" dirty="0" err="1" smtClean="0">
                  <a:solidFill>
                    <a:srgbClr val="FF0000"/>
                  </a:solidFill>
                </a:rPr>
                <a:t>Exists</a:t>
              </a:r>
              <a:r>
                <a:rPr lang="de-AT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de-AT" sz="2000" b="1" i="1" dirty="0" err="1" smtClean="0">
                  <a:solidFill>
                    <a:srgbClr val="FF0000"/>
                  </a:solidFill>
                </a:rPr>
                <a:t>whenever</a:t>
              </a:r>
              <a:r>
                <a:rPr lang="de-AT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de-AT" sz="2000" b="1" i="1" dirty="0" err="1" smtClean="0">
                  <a:solidFill>
                    <a:srgbClr val="FF0000"/>
                  </a:solidFill>
                </a:rPr>
                <a:t>the</a:t>
              </a:r>
              <a:r>
                <a:rPr lang="de-AT" sz="2000" b="1" i="1" dirty="0" smtClean="0">
                  <a:solidFill>
                    <a:srgbClr val="FF0000"/>
                  </a:solidFill>
                </a:rPr>
                <a:t> WHERE </a:t>
              </a:r>
              <a:r>
                <a:rPr lang="de-AT" sz="2000" b="1" i="1" dirty="0" err="1" smtClean="0">
                  <a:solidFill>
                    <a:srgbClr val="FF0000"/>
                  </a:solidFill>
                </a:rPr>
                <a:t>clause</a:t>
              </a:r>
              <a:r>
                <a:rPr lang="de-AT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de-AT" sz="2000" b="1" i="1" dirty="0" err="1" smtClean="0">
                  <a:solidFill>
                    <a:srgbClr val="FF0000"/>
                  </a:solidFill>
                </a:rPr>
                <a:t>is</a:t>
              </a:r>
              <a:r>
                <a:rPr lang="de-AT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de-AT" sz="2000" b="1" i="1" dirty="0" err="1" smtClean="0">
                  <a:solidFill>
                    <a:srgbClr val="FF0000"/>
                  </a:solidFill>
                </a:rPr>
                <a:t>satisfied</a:t>
              </a:r>
              <a:r>
                <a:rPr lang="de-AT" sz="2000" b="1" i="1" dirty="0" smtClean="0">
                  <a:solidFill>
                    <a:srgbClr val="FF0000"/>
                  </a:solidFill>
                </a:rPr>
                <a:t>!</a:t>
              </a:r>
              <a:endParaRPr lang="de-DE" sz="2000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Gerade Verbindung mit Pfeil 4"/>
            <p:cNvCxnSpPr/>
            <p:nvPr/>
          </p:nvCxnSpPr>
          <p:spPr>
            <a:xfrm flipV="1">
              <a:off x="4474784" y="3833833"/>
              <a:ext cx="313240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>
              <a:off x="4355976" y="4389863"/>
              <a:ext cx="358637" cy="196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5148064" y="2564904"/>
            <a:ext cx="3384376" cy="338554"/>
            <a:chOff x="5148064" y="2564904"/>
            <a:chExt cx="3384376" cy="338554"/>
          </a:xfrm>
        </p:grpSpPr>
        <p:sp>
          <p:nvSpPr>
            <p:cNvPr id="6" name="TextBox 5"/>
            <p:cNvSpPr txBox="1"/>
            <p:nvPr/>
          </p:nvSpPr>
          <p:spPr>
            <a:xfrm>
              <a:off x="6300192" y="2564904"/>
              <a:ext cx="2232248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AT" sz="1600" dirty="0" err="1" smtClean="0"/>
                <a:t>disjoint</a:t>
              </a:r>
              <a:r>
                <a:rPr lang="de-AT" sz="1600" dirty="0" smtClean="0"/>
                <a:t> </a:t>
              </a:r>
              <a:r>
                <a:rPr lang="de-AT" sz="1600" dirty="0" err="1" smtClean="0"/>
                <a:t>sets</a:t>
              </a:r>
              <a:r>
                <a:rPr lang="de-AT" sz="1600" dirty="0" smtClean="0"/>
                <a:t> </a:t>
              </a:r>
              <a:r>
                <a:rPr lang="de-AT" sz="1600" dirty="0" err="1" smtClean="0"/>
                <a:t>of</a:t>
              </a:r>
              <a:r>
                <a:rPr lang="de-AT" sz="1600" dirty="0" smtClean="0"/>
                <a:t> variables</a:t>
              </a:r>
              <a:endParaRPr lang="de-AT" sz="1600" dirty="0"/>
            </a:p>
          </p:txBody>
        </p:sp>
        <p:cxnSp>
          <p:nvCxnSpPr>
            <p:cNvPr id="8" name="Прямая со стрелкой 7"/>
            <p:cNvCxnSpPr>
              <a:stCxn id="6" idx="1"/>
            </p:cNvCxnSpPr>
            <p:nvPr/>
          </p:nvCxnSpPr>
          <p:spPr>
            <a:xfrm flipH="1" flipV="1">
              <a:off x="5148064" y="2637835"/>
              <a:ext cx="1152128" cy="9634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3" name="Прямая со стрелкой 12"/>
            <p:cNvCxnSpPr>
              <a:stCxn id="6" idx="1"/>
            </p:cNvCxnSpPr>
            <p:nvPr/>
          </p:nvCxnSpPr>
          <p:spPr>
            <a:xfrm flipH="1">
              <a:off x="5940152" y="2734181"/>
              <a:ext cx="360040" cy="118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21" name="Textfeld 3"/>
          <p:cNvSpPr txBox="1"/>
          <p:nvPr/>
        </p:nvSpPr>
        <p:spPr>
          <a:xfrm>
            <a:off x="395536" y="5559623"/>
            <a:ext cx="8496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err="1" smtClean="0"/>
              <a:t>Simply</a:t>
            </a:r>
            <a:r>
              <a:rPr lang="de-AT" sz="2800" dirty="0" smtClean="0"/>
              <a:t> </a:t>
            </a:r>
            <a:r>
              <a:rPr lang="de-AT" sz="2800" dirty="0" err="1" smtClean="0"/>
              <a:t>renaming</a:t>
            </a:r>
            <a:r>
              <a:rPr lang="de-AT" sz="2800" dirty="0" smtClean="0"/>
              <a:t> </a:t>
            </a:r>
            <a:r>
              <a:rPr lang="de-AT" sz="2800" dirty="0" err="1" smtClean="0"/>
              <a:t>the</a:t>
            </a:r>
            <a:r>
              <a:rPr lang="de-AT" sz="2800" dirty="0"/>
              <a:t> </a:t>
            </a:r>
            <a:r>
              <a:rPr lang="de-AT" sz="2800" dirty="0" err="1" smtClean="0"/>
              <a:t>whole</a:t>
            </a:r>
            <a:r>
              <a:rPr lang="de-AT" sz="2800" dirty="0" smtClean="0"/>
              <a:t> WHERE </a:t>
            </a:r>
            <a:r>
              <a:rPr lang="de-AT" sz="2800" dirty="0" err="1" smtClean="0"/>
              <a:t>clause</a:t>
            </a:r>
            <a:r>
              <a:rPr lang="de-AT" sz="2800" dirty="0" smtClean="0"/>
              <a:t> </a:t>
            </a:r>
            <a:r>
              <a:rPr lang="de-AT" sz="2800" dirty="0" err="1" smtClean="0"/>
              <a:t>is</a:t>
            </a:r>
            <a:r>
              <a:rPr lang="de-AT" sz="2800" dirty="0" smtClean="0"/>
              <a:t> not </a:t>
            </a:r>
            <a:r>
              <a:rPr lang="de-AT" sz="2800" dirty="0" err="1" smtClean="0"/>
              <a:t>possible</a:t>
            </a:r>
            <a:r>
              <a:rPr lang="de-AT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733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15609" y="5446965"/>
            <a:ext cx="8256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smtClean="0"/>
              <a:t>MINUS </a:t>
            </a:r>
            <a:r>
              <a:rPr lang="de-AT" dirty="0" err="1"/>
              <a:t>r</a:t>
            </a:r>
            <a:r>
              <a:rPr lang="de-AT" dirty="0" err="1" smtClean="0"/>
              <a:t>emoves</a:t>
            </a:r>
            <a:r>
              <a:rPr lang="de-AT" dirty="0" smtClean="0"/>
              <a:t> variable </a:t>
            </a:r>
            <a:r>
              <a:rPr lang="de-AT" dirty="0" err="1" smtClean="0"/>
              <a:t>bindings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WEHRE </a:t>
            </a:r>
            <a:r>
              <a:rPr lang="de-AT" dirty="0" err="1" smtClean="0"/>
              <a:t>clause</a:t>
            </a:r>
            <a:r>
              <a:rPr lang="de-AT" dirty="0" smtClean="0"/>
              <a:t> </a:t>
            </a:r>
            <a:r>
              <a:rPr lang="de-AT" i="1" dirty="0" err="1" smtClean="0"/>
              <a:t>that</a:t>
            </a:r>
            <a:r>
              <a:rPr lang="de-AT" i="1" dirty="0" smtClean="0"/>
              <a:t> </a:t>
            </a:r>
            <a:r>
              <a:rPr lang="de-AT" i="1" dirty="0" err="1" smtClean="0"/>
              <a:t>can</a:t>
            </a:r>
            <a:r>
              <a:rPr lang="de-AT" i="1" dirty="0" smtClean="0"/>
              <a:t> </a:t>
            </a:r>
            <a:r>
              <a:rPr lang="de-AT" i="1" dirty="0" err="1" smtClean="0"/>
              <a:t>be</a:t>
            </a:r>
            <a:r>
              <a:rPr lang="de-AT" i="1" dirty="0" smtClean="0"/>
              <a:t> </a:t>
            </a:r>
            <a:r>
              <a:rPr lang="de-AT" i="1" dirty="0" err="1" smtClean="0"/>
              <a:t>combined</a:t>
            </a:r>
            <a:r>
              <a:rPr lang="de-AT" i="1" dirty="0" smtClean="0"/>
              <a:t> </a:t>
            </a:r>
            <a:r>
              <a:rPr lang="de-AT" i="1" dirty="0" err="1" smtClean="0"/>
              <a:t>with</a:t>
            </a:r>
            <a:r>
              <a:rPr lang="de-AT" i="1" dirty="0" smtClean="0"/>
              <a:t> </a:t>
            </a:r>
            <a:br>
              <a:rPr lang="de-AT" i="1" dirty="0" smtClean="0"/>
            </a:br>
            <a:r>
              <a:rPr lang="de-AT" b="1" i="1" u="sng" dirty="0" err="1" smtClean="0"/>
              <a:t>some</a:t>
            </a:r>
            <a:r>
              <a:rPr lang="de-AT" i="1" dirty="0" smtClean="0"/>
              <a:t> </a:t>
            </a:r>
            <a:r>
              <a:rPr lang="de-AT" i="1" dirty="0" err="1" smtClean="0"/>
              <a:t>result</a:t>
            </a:r>
            <a:r>
              <a:rPr lang="de-AT" i="1" dirty="0" smtClean="0"/>
              <a:t> </a:t>
            </a:r>
            <a:r>
              <a:rPr lang="de-AT" i="1" dirty="0" err="1" smtClean="0"/>
              <a:t>of</a:t>
            </a:r>
            <a:r>
              <a:rPr lang="de-AT" i="1" dirty="0" smtClean="0"/>
              <a:t> </a:t>
            </a:r>
            <a:r>
              <a:rPr lang="de-AT" i="1" dirty="0" err="1" smtClean="0"/>
              <a:t>the</a:t>
            </a:r>
            <a:r>
              <a:rPr lang="de-AT" i="1" dirty="0" smtClean="0"/>
              <a:t> </a:t>
            </a:r>
            <a:r>
              <a:rPr lang="de-AT" i="1" dirty="0" err="1" smtClean="0"/>
              <a:t>query</a:t>
            </a:r>
            <a:r>
              <a:rPr lang="de-AT" i="1" dirty="0" smtClean="0"/>
              <a:t> in </a:t>
            </a:r>
            <a:r>
              <a:rPr lang="de-AT" i="1" dirty="0" err="1" smtClean="0"/>
              <a:t>its</a:t>
            </a:r>
            <a:r>
              <a:rPr lang="de-AT" i="1" dirty="0" smtClean="0"/>
              <a:t> </a:t>
            </a:r>
            <a:r>
              <a:rPr lang="de-AT" i="1" dirty="0" err="1" smtClean="0"/>
              <a:t>right</a:t>
            </a:r>
            <a:r>
              <a:rPr lang="de-AT" i="1" dirty="0" smtClean="0"/>
              <a:t>-hand </a:t>
            </a:r>
            <a:r>
              <a:rPr lang="de-AT" i="1" dirty="0" err="1" smtClean="0"/>
              <a:t>side</a:t>
            </a:r>
            <a:r>
              <a:rPr lang="de-AT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 smtClean="0"/>
              <a:t>Only</a:t>
            </a:r>
            <a:r>
              <a:rPr lang="de-AT" dirty="0" smtClean="0"/>
              <a:t> variables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left</a:t>
            </a:r>
            <a:r>
              <a:rPr lang="de-AT" dirty="0" smtClean="0"/>
              <a:t>-hand </a:t>
            </a:r>
            <a:r>
              <a:rPr lang="de-AT" dirty="0" err="1" smtClean="0"/>
              <a:t>side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MINUS </a:t>
            </a:r>
            <a:r>
              <a:rPr lang="de-AT" dirty="0" err="1" smtClean="0"/>
              <a:t>are</a:t>
            </a:r>
            <a:r>
              <a:rPr lang="de-AT" dirty="0" smtClean="0"/>
              <a:t> "</a:t>
            </a:r>
            <a:r>
              <a:rPr lang="de-AT" dirty="0" err="1" smtClean="0"/>
              <a:t>visible</a:t>
            </a:r>
            <a:r>
              <a:rPr lang="de-AT" dirty="0" smtClean="0"/>
              <a:t>" in ist </a:t>
            </a:r>
            <a:r>
              <a:rPr lang="de-AT" dirty="0" err="1" smtClean="0"/>
              <a:t>right</a:t>
            </a:r>
            <a:r>
              <a:rPr lang="de-AT" dirty="0" smtClean="0"/>
              <a:t>-hand </a:t>
            </a:r>
            <a:r>
              <a:rPr lang="de-AT" dirty="0" err="1" smtClean="0"/>
              <a:t>side</a:t>
            </a:r>
            <a:r>
              <a:rPr lang="de-AT" dirty="0" smtClean="0"/>
              <a:t>: </a:t>
            </a:r>
            <a:br>
              <a:rPr lang="de-AT" dirty="0" smtClean="0"/>
            </a:br>
            <a:r>
              <a:rPr lang="de-AT" dirty="0" err="1" smtClean="0"/>
              <a:t>great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our</a:t>
            </a:r>
            <a:r>
              <a:rPr lang="de-AT" dirty="0" smtClean="0"/>
              <a:t> </a:t>
            </a:r>
            <a:r>
              <a:rPr lang="de-AT" dirty="0" err="1" smtClean="0"/>
              <a:t>case</a:t>
            </a:r>
            <a:r>
              <a:rPr lang="de-AT" dirty="0" smtClean="0"/>
              <a:t>!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92042" y="2231134"/>
            <a:ext cx="8363272" cy="1061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AT" sz="2400" b="1" dirty="0" smtClean="0">
                <a:solidFill>
                  <a:schemeClr val="accent5"/>
                </a:solidFill>
              </a:rPr>
              <a:t>DELETE{?Z a :Regent}</a:t>
            </a:r>
            <a:r>
              <a:rPr lang="de-AT" sz="2400" dirty="0" smtClean="0"/>
              <a:t> INSERT</a:t>
            </a:r>
            <a:r>
              <a:rPr lang="de-AT" sz="2400" dirty="0"/>
              <a:t>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?Y</a:t>
            </a:r>
            <a:r>
              <a:rPr lang="de-AT" sz="2400" dirty="0"/>
              <a:t>}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/>
              <a:t>WHERE</a:t>
            </a:r>
            <a:r>
              <a:rPr lang="de-AT" sz="2400" dirty="0" smtClean="0"/>
              <a:t>{  {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  <a:r>
              <a:rPr lang="de-AT" sz="2400" b="1" dirty="0">
                <a:solidFill>
                  <a:schemeClr val="accent3">
                    <a:lumMod val="75000"/>
                  </a:schemeClr>
                </a:solidFill>
              </a:rPr>
              <a:t>Y</a:t>
            </a:r>
            <a:r>
              <a:rPr lang="de-AT" sz="2400" dirty="0"/>
              <a:t>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b="1" dirty="0">
                <a:solidFill>
                  <a:schemeClr val="accent6">
                    <a:lumMod val="75000"/>
                  </a:schemeClr>
                </a:solidFill>
              </a:rPr>
              <a:t>?X</a:t>
            </a:r>
            <a:r>
              <a:rPr lang="de-AT" sz="2400" dirty="0"/>
              <a:t>} 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                 </a:t>
            </a:r>
            <a:r>
              <a:rPr lang="de-AT" sz="2400" b="1" dirty="0" smtClean="0">
                <a:solidFill>
                  <a:schemeClr val="accent5"/>
                </a:solidFill>
              </a:rPr>
              <a:t>UNION {?V :</a:t>
            </a:r>
            <a:r>
              <a:rPr lang="de-AT" sz="2400" b="1" dirty="0" err="1" smtClean="0">
                <a:solidFill>
                  <a:schemeClr val="accent5"/>
                </a:solidFill>
              </a:rPr>
              <a:t>signsDecreeInNameOf</a:t>
            </a:r>
            <a:r>
              <a:rPr lang="de-AT" sz="2400" b="1" dirty="0" smtClean="0">
                <a:solidFill>
                  <a:schemeClr val="accent5"/>
                </a:solidFill>
              </a:rPr>
              <a:t> ?Z}</a:t>
            </a:r>
            <a:r>
              <a:rPr lang="de-AT" sz="2400" dirty="0" smtClean="0"/>
              <a:t>}</a:t>
            </a:r>
          </a:p>
        </p:txBody>
      </p:sp>
      <p:sp>
        <p:nvSpPr>
          <p:cNvPr id="13" name="Rechteck 12"/>
          <p:cNvSpPr/>
          <p:nvPr/>
        </p:nvSpPr>
        <p:spPr>
          <a:xfrm>
            <a:off x="514344" y="3188002"/>
            <a:ext cx="79208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 smtClean="0">
                <a:solidFill>
                  <a:schemeClr val="accent3">
                    <a:lumMod val="75000"/>
                  </a:schemeClr>
                </a:solidFill>
              </a:rPr>
              <a:t>MINUS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{</a:t>
            </a:r>
            <a:r>
              <a:rPr lang="de-AT" b="1" dirty="0" smtClean="0">
                <a:solidFill>
                  <a:srgbClr val="FF0000"/>
                </a:solidFill>
              </a:rPr>
              <a:t/>
            </a:r>
            <a:br>
              <a:rPr lang="de-AT" b="1" dirty="0" smtClean="0">
                <a:solidFill>
                  <a:srgbClr val="FF0000"/>
                </a:solidFill>
              </a:rPr>
            </a:br>
            <a:r>
              <a:rPr lang="de-AT" dirty="0" smtClean="0"/>
              <a:t>{?</a:t>
            </a:r>
            <a:r>
              <a:rPr lang="de-AT" dirty="0"/>
              <a:t>X1</a:t>
            </a:r>
            <a:r>
              <a:rPr lang="de-AT" b="1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de-AT" dirty="0"/>
              <a:t>:</a:t>
            </a:r>
            <a:r>
              <a:rPr lang="de-AT" dirty="0" err="1" smtClean="0"/>
              <a:t>signsDecreeInNameOf</a:t>
            </a:r>
            <a:r>
              <a:rPr lang="de-AT" b="1" dirty="0" smtClean="0">
                <a:solidFill>
                  <a:schemeClr val="accent3">
                    <a:lumMod val="75000"/>
                  </a:schemeClr>
                </a:solidFill>
              </a:rPr>
              <a:t> ?Y</a:t>
            </a:r>
            <a:r>
              <a:rPr lang="de-AT" dirty="0" smtClean="0"/>
              <a:t>}  </a:t>
            </a:r>
            <a:r>
              <a:rPr lang="de-AT" b="1" dirty="0">
                <a:solidFill>
                  <a:schemeClr val="accent5"/>
                </a:solidFill>
              </a:rPr>
              <a:t>UNION {?</a:t>
            </a:r>
            <a:r>
              <a:rPr lang="de-AT" b="1" dirty="0" smtClean="0">
                <a:solidFill>
                  <a:schemeClr val="accent5"/>
                </a:solidFill>
              </a:rPr>
              <a:t>V1 </a:t>
            </a:r>
            <a:r>
              <a:rPr lang="de-AT" b="1" dirty="0">
                <a:solidFill>
                  <a:schemeClr val="accent5"/>
                </a:solidFill>
              </a:rPr>
              <a:t>:</a:t>
            </a:r>
            <a:r>
              <a:rPr lang="de-AT" b="1" dirty="0" err="1" smtClean="0">
                <a:solidFill>
                  <a:schemeClr val="accent5"/>
                </a:solidFill>
              </a:rPr>
              <a:t>signsDecreeInNameOf</a:t>
            </a:r>
            <a:r>
              <a:rPr lang="de-AT" b="1" dirty="0" smtClean="0">
                <a:solidFill>
                  <a:schemeClr val="accent5"/>
                </a:solidFill>
              </a:rPr>
              <a:t> </a:t>
            </a:r>
            <a:r>
              <a:rPr lang="de-AT" b="1" dirty="0">
                <a:solidFill>
                  <a:schemeClr val="accent5"/>
                </a:solidFill>
              </a:rPr>
              <a:t>?</a:t>
            </a:r>
            <a:r>
              <a:rPr lang="de-AT" b="1" dirty="0" smtClean="0">
                <a:solidFill>
                  <a:schemeClr val="accent5"/>
                </a:solidFill>
              </a:rPr>
              <a:t>Z1}</a:t>
            </a:r>
            <a:br>
              <a:rPr lang="de-AT" b="1" dirty="0" smtClean="0">
                <a:solidFill>
                  <a:schemeClr val="accent5"/>
                </a:solidFill>
              </a:rPr>
            </a:br>
            <a:r>
              <a:rPr lang="de-AT" dirty="0" smtClean="0"/>
              <a:t>}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}</a:t>
            </a:r>
            <a:endParaRPr lang="de-AT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e-AT" sz="2400" dirty="0" smtClean="0">
                <a:solidFill>
                  <a:schemeClr val="accent3">
                    <a:lumMod val="75000"/>
                  </a:schemeClr>
                </a:solidFill>
              </a:rPr>
              <a:t>MINUS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{</a:t>
            </a:r>
            <a:r>
              <a:rPr lang="de-AT" sz="2400" b="1" dirty="0" smtClean="0">
                <a:solidFill>
                  <a:srgbClr val="FF0000"/>
                </a:solidFill>
              </a:rPr>
              <a:t/>
            </a:r>
            <a:br>
              <a:rPr lang="de-AT" sz="2400" b="1" dirty="0" smtClean="0">
                <a:solidFill>
                  <a:srgbClr val="FF0000"/>
                </a:solidFill>
              </a:rPr>
            </a:br>
            <a:r>
              <a:rPr lang="de-AT" dirty="0" smtClean="0"/>
              <a:t>{</a:t>
            </a:r>
            <a:r>
              <a:rPr lang="de-AT" b="1" dirty="0" smtClean="0">
                <a:solidFill>
                  <a:schemeClr val="accent6">
                    <a:lumMod val="75000"/>
                  </a:schemeClr>
                </a:solidFill>
              </a:rPr>
              <a:t>?X</a:t>
            </a:r>
            <a:r>
              <a:rPr lang="de-AT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AT" dirty="0"/>
              <a:t>:</a:t>
            </a:r>
            <a:r>
              <a:rPr lang="de-AT" dirty="0" err="1" smtClean="0"/>
              <a:t>signsDecreeInNameOf</a:t>
            </a:r>
            <a:r>
              <a:rPr lang="de-AT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AT" dirty="0" smtClean="0"/>
              <a:t>?Y2}  </a:t>
            </a:r>
            <a:r>
              <a:rPr lang="de-AT" b="1" dirty="0">
                <a:solidFill>
                  <a:schemeClr val="accent5"/>
                </a:solidFill>
              </a:rPr>
              <a:t>UNION {?</a:t>
            </a:r>
            <a:r>
              <a:rPr lang="de-AT" b="1" dirty="0" smtClean="0">
                <a:solidFill>
                  <a:schemeClr val="accent5"/>
                </a:solidFill>
              </a:rPr>
              <a:t>V2 </a:t>
            </a:r>
            <a:r>
              <a:rPr lang="de-AT" b="1" dirty="0">
                <a:solidFill>
                  <a:schemeClr val="accent5"/>
                </a:solidFill>
              </a:rPr>
              <a:t>:</a:t>
            </a:r>
            <a:r>
              <a:rPr lang="de-AT" b="1" dirty="0" err="1" smtClean="0">
                <a:solidFill>
                  <a:schemeClr val="accent5"/>
                </a:solidFill>
              </a:rPr>
              <a:t>signsDecreeInNameOf</a:t>
            </a:r>
            <a:r>
              <a:rPr lang="de-AT" b="1" dirty="0" smtClean="0">
                <a:solidFill>
                  <a:schemeClr val="accent5"/>
                </a:solidFill>
              </a:rPr>
              <a:t> </a:t>
            </a:r>
            <a:r>
              <a:rPr lang="de-AT" b="1" dirty="0">
                <a:solidFill>
                  <a:schemeClr val="accent5"/>
                </a:solidFill>
              </a:rPr>
              <a:t>?</a:t>
            </a:r>
            <a:r>
              <a:rPr lang="de-AT" b="1" dirty="0" smtClean="0">
                <a:solidFill>
                  <a:schemeClr val="accent5"/>
                </a:solidFill>
              </a:rPr>
              <a:t>Z2}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}</a:t>
            </a:r>
            <a:r>
              <a:rPr lang="de-AT" sz="2800" b="1" dirty="0" smtClean="0">
                <a:solidFill>
                  <a:schemeClr val="accent3">
                    <a:lumMod val="75000"/>
                  </a:schemeClr>
                </a:solidFill>
              </a:rPr>
              <a:t>}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899138" y="3861048"/>
            <a:ext cx="4057238" cy="752867"/>
            <a:chOff x="3899138" y="3861048"/>
            <a:chExt cx="4057238" cy="752867"/>
          </a:xfrm>
        </p:grpSpPr>
        <p:cxnSp>
          <p:nvCxnSpPr>
            <p:cNvPr id="18" name="Gerade Verbindung mit Pfeil 17"/>
            <p:cNvCxnSpPr/>
            <p:nvPr/>
          </p:nvCxnSpPr>
          <p:spPr>
            <a:xfrm flipV="1">
              <a:off x="4474784" y="3861048"/>
              <a:ext cx="313240" cy="144016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3899138" y="4005064"/>
              <a:ext cx="405723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AT" sz="2000" b="1" i="1" dirty="0" smtClean="0">
                  <a:solidFill>
                    <a:schemeClr val="accent3">
                      <a:lumMod val="75000"/>
                    </a:schemeClr>
                  </a:solidFill>
                </a:rPr>
                <a:t>Extra </a:t>
              </a:r>
              <a:r>
                <a:rPr lang="de-AT" sz="2000" b="1" i="1" dirty="0" err="1" smtClean="0">
                  <a:solidFill>
                    <a:schemeClr val="accent3">
                      <a:lumMod val="75000"/>
                    </a:schemeClr>
                  </a:solidFill>
                </a:rPr>
                <a:t>union</a:t>
              </a:r>
              <a:r>
                <a:rPr lang="de-AT" sz="2000" b="1" i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de-AT" sz="2000" b="1" i="1" dirty="0" err="1" smtClean="0">
                  <a:solidFill>
                    <a:schemeClr val="accent3">
                      <a:lumMod val="75000"/>
                    </a:schemeClr>
                  </a:solidFill>
                </a:rPr>
                <a:t>branches</a:t>
              </a:r>
              <a:r>
                <a:rPr lang="de-AT" sz="2000" b="1" i="1" dirty="0" smtClean="0">
                  <a:solidFill>
                    <a:schemeClr val="accent3">
                      <a:lumMod val="75000"/>
                    </a:schemeClr>
                  </a:solidFill>
                </a:rPr>
                <a:t> do not matter!</a:t>
              </a:r>
              <a:endParaRPr lang="de-DE" sz="2000" b="1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>
              <a:off x="4355976" y="4405174"/>
              <a:ext cx="358637" cy="20874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el 1"/>
          <p:cNvSpPr txBox="1">
            <a:spLocks/>
          </p:cNvSpPr>
          <p:nvPr/>
        </p:nvSpPr>
        <p:spPr>
          <a:xfrm>
            <a:off x="206970" y="170692"/>
            <a:ext cx="8651304" cy="810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Rewritings: MINUS vs. FILTER NOT EXISTS</a:t>
            </a:r>
            <a:endParaRPr lang="de-DE" dirty="0"/>
          </a:p>
        </p:txBody>
      </p:sp>
      <p:sp>
        <p:nvSpPr>
          <p:cNvPr id="15" name="Rechteck 15"/>
          <p:cNvSpPr/>
          <p:nvPr/>
        </p:nvSpPr>
        <p:spPr>
          <a:xfrm>
            <a:off x="505905" y="1188041"/>
            <a:ext cx="587599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Safe </a:t>
            </a:r>
            <a:r>
              <a:rPr lang="de-AT" sz="3200" b="1" i="1" dirty="0" err="1">
                <a:solidFill>
                  <a:schemeClr val="bg1">
                    <a:lumMod val="65000"/>
                  </a:schemeClr>
                </a:solidFill>
              </a:rPr>
              <a:t>rewriting</a:t>
            </a:r>
            <a:r>
              <a:rPr lang="de-AT" sz="32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via MINUS: </a:t>
            </a:r>
            <a:r>
              <a:rPr lang="de-AT" sz="3200" b="1" i="1" dirty="0" err="1" smtClean="0">
                <a:solidFill>
                  <a:schemeClr val="bg1">
                    <a:lumMod val="65000"/>
                  </a:schemeClr>
                </a:solidFill>
              </a:rPr>
              <a:t>works</a:t>
            </a:r>
            <a:r>
              <a:rPr lang="de-AT" sz="3200" b="1" i="1" dirty="0" smtClean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de-DE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3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SPARQL updates: </a:t>
            </a:r>
            <a:r>
              <a:rPr lang="en-US" dirty="0" smtClean="0"/>
              <a:t>deal with inconsistency w.r.t. the old knowledge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Adapt the </a:t>
            </a:r>
            <a:r>
              <a:rPr lang="en-US" b="1" i="1" dirty="0"/>
              <a:t>Sem</a:t>
            </a:r>
            <a:r>
              <a:rPr lang="en-US" b="1" baseline="-25000" dirty="0"/>
              <a:t>2</a:t>
            </a:r>
            <a:r>
              <a:rPr lang="en-US" b="1" i="1" baseline="30000" dirty="0"/>
              <a:t>mat</a:t>
            </a:r>
            <a:r>
              <a:rPr lang="en-US" dirty="0" smtClean="0"/>
              <a:t> (rewriting-based) semantics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Brave</a:t>
            </a:r>
            <a:r>
              <a:rPr lang="en-US" dirty="0" smtClean="0"/>
              <a:t>: when in conflict, prefer new knowledge </a:t>
            </a:r>
            <a:r>
              <a:rPr lang="en-US" dirty="0"/>
              <a:t>(</a:t>
            </a:r>
            <a:r>
              <a:rPr lang="en-US" sz="2000" dirty="0" smtClean="0"/>
              <a:t>cf. </a:t>
            </a:r>
            <a:r>
              <a:rPr lang="en-US" sz="2000" dirty="0" err="1" smtClean="0"/>
              <a:t>FastEvol</a:t>
            </a:r>
            <a:r>
              <a:rPr lang="en-US" sz="2000" dirty="0" smtClean="0"/>
              <a:t> [</a:t>
            </a:r>
            <a:r>
              <a:rPr lang="en-US" sz="2000" dirty="0" err="1" smtClean="0"/>
              <a:t>Calvanese</a:t>
            </a:r>
            <a:r>
              <a:rPr lang="en-US" sz="2000" dirty="0" smtClean="0"/>
              <a:t> et al 2010]</a:t>
            </a:r>
            <a:r>
              <a:rPr lang="en-US" dirty="0" smtClean="0"/>
              <a:t>)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Cautious</a:t>
            </a:r>
            <a:r>
              <a:rPr lang="en-US" dirty="0" smtClean="0"/>
              <a:t>: </a:t>
            </a:r>
            <a:r>
              <a:rPr lang="en-US" dirty="0"/>
              <a:t>when in conflict, stick </a:t>
            </a:r>
            <a:r>
              <a:rPr lang="en-US" dirty="0" smtClean="0"/>
              <a:t>to the old knowledge</a:t>
            </a:r>
          </a:p>
          <a:p>
            <a:pPr lvl="1"/>
            <a:r>
              <a:rPr lang="en-US" dirty="0" smtClean="0"/>
              <a:t>In batch updates, allow variable bindings only where the insert clause does not clash.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Fainthearted</a:t>
            </a:r>
            <a:r>
              <a:rPr lang="en-US" dirty="0" smtClean="0"/>
              <a:t>: relaxation of cautious semantics</a:t>
            </a:r>
          </a:p>
          <a:p>
            <a:pPr lvl="1"/>
            <a:r>
              <a:rPr lang="en-US" dirty="0" smtClean="0"/>
              <a:t>The same batch update might resolve clashes by deleting conflicting parts of the old knowledge!</a:t>
            </a:r>
          </a:p>
        </p:txBody>
      </p:sp>
    </p:spTree>
    <p:extLst>
      <p:ext uri="{BB962C8B-B14F-4D97-AF65-F5344CB8AC3E}">
        <p14:creationId xmlns:p14="http://schemas.microsoft.com/office/powerpoint/2010/main" val="121676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1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Brave </a:t>
            </a:r>
            <a:r>
              <a:rPr lang="en-US" b="1" i="1" dirty="0" smtClean="0"/>
              <a:t>Sem</a:t>
            </a:r>
            <a:r>
              <a:rPr lang="en-US" b="1" baseline="-25000" dirty="0" smtClean="0"/>
              <a:t>2</a:t>
            </a:r>
            <a:r>
              <a:rPr lang="en-US" b="1" i="1" baseline="30000" dirty="0" smtClean="0"/>
              <a:t>mat</a:t>
            </a:r>
            <a:endParaRPr lang="de-AT" dirty="0"/>
          </a:p>
        </p:txBody>
      </p:sp>
      <p:sp>
        <p:nvSpPr>
          <p:cNvPr id="5" name="Textfeld 53"/>
          <p:cNvSpPr txBox="1"/>
          <p:nvPr/>
        </p:nvSpPr>
        <p:spPr>
          <a:xfrm>
            <a:off x="457200" y="2556397"/>
            <a:ext cx="836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?Y} </a:t>
            </a:r>
            <a:r>
              <a:rPr lang="de-AT" sz="2400" dirty="0" smtClean="0"/>
              <a:t>WHERE{?</a:t>
            </a:r>
            <a:r>
              <a:rPr lang="de-AT" sz="2400" dirty="0"/>
              <a:t>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?X}</a:t>
            </a:r>
            <a:endParaRPr lang="de-AT" sz="2400" b="0" dirty="0" smtClean="0"/>
          </a:p>
        </p:txBody>
      </p:sp>
      <p:sp>
        <p:nvSpPr>
          <p:cNvPr id="6" name="Стрелка вниз 5"/>
          <p:cNvSpPr/>
          <p:nvPr/>
        </p:nvSpPr>
        <p:spPr>
          <a:xfrm>
            <a:off x="3491880" y="3140968"/>
            <a:ext cx="936104" cy="1296144"/>
          </a:xfrm>
          <a:prstGeom prst="downArrow">
            <a:avLst>
              <a:gd name="adj1" fmla="val 50000"/>
              <a:gd name="adj2" fmla="val 4728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0686" y="465313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?Y} </a:t>
            </a:r>
            <a:r>
              <a:rPr lang="de-AT" sz="2400" dirty="0" smtClean="0"/>
              <a:t> </a:t>
            </a:r>
            <a:br>
              <a:rPr lang="de-AT" sz="2400" dirty="0" smtClean="0"/>
            </a:br>
            <a:r>
              <a:rPr lang="de-AT" sz="2400" dirty="0" smtClean="0"/>
              <a:t>WHERE{?Y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?X  </a:t>
            </a:r>
            <a:r>
              <a:rPr lang="de-AT" sz="2400" dirty="0"/>
              <a:t/>
            </a:r>
            <a:br>
              <a:rPr lang="de-AT" sz="2400" dirty="0"/>
            </a:br>
            <a:r>
              <a:rPr lang="de-AT" sz="2400" b="1" dirty="0">
                <a:solidFill>
                  <a:schemeClr val="accent2"/>
                </a:solidFill>
              </a:rPr>
              <a:t>         </a:t>
            </a:r>
            <a:r>
              <a:rPr lang="de-AT" sz="2400" b="1" dirty="0" smtClean="0">
                <a:solidFill>
                  <a:schemeClr val="accent2"/>
                </a:solidFill>
              </a:rPr>
              <a:t>              MINUS</a:t>
            </a:r>
            <a:r>
              <a:rPr lang="de-AT" sz="2400" b="1" dirty="0">
                <a:solidFill>
                  <a:schemeClr val="accent2"/>
                </a:solidFill>
              </a:rPr>
              <a:t>{ </a:t>
            </a:r>
            <a:r>
              <a:rPr lang="de-AT" sz="2400" b="1" dirty="0" smtClean="0">
                <a:solidFill>
                  <a:schemeClr val="accent2"/>
                </a:solidFill>
              </a:rPr>
              <a:t> {?</a:t>
            </a:r>
            <a:r>
              <a:rPr lang="de-AT" sz="2400" b="1" dirty="0">
                <a:solidFill>
                  <a:schemeClr val="accent2"/>
                </a:solidFill>
              </a:rPr>
              <a:t>Y1 :</a:t>
            </a:r>
            <a:r>
              <a:rPr lang="de-AT" sz="2400" b="1" dirty="0" err="1" smtClean="0">
                <a:solidFill>
                  <a:schemeClr val="accent2"/>
                </a:solidFill>
              </a:rPr>
              <a:t>signsDecreeInNameOf</a:t>
            </a:r>
            <a:r>
              <a:rPr lang="de-AT" sz="2400" b="1" dirty="0" smtClean="0">
                <a:solidFill>
                  <a:schemeClr val="accent2"/>
                </a:solidFill>
              </a:rPr>
              <a:t> </a:t>
            </a:r>
            <a:r>
              <a:rPr lang="de-AT" sz="2400" b="1" dirty="0">
                <a:solidFill>
                  <a:schemeClr val="accent2"/>
                </a:solidFill>
              </a:rPr>
              <a:t>?X</a:t>
            </a:r>
            <a:r>
              <a:rPr lang="de-AT" sz="2400" b="1" dirty="0" smtClean="0">
                <a:solidFill>
                  <a:schemeClr val="accent2"/>
                </a:solidFill>
              </a:rPr>
              <a:t>}</a:t>
            </a:r>
            <a:br>
              <a:rPr lang="de-AT" sz="2400" b="1" dirty="0" smtClean="0">
                <a:solidFill>
                  <a:schemeClr val="accent2"/>
                </a:solidFill>
              </a:rPr>
            </a:br>
            <a:r>
              <a:rPr lang="de-AT" sz="2400" b="1" dirty="0" smtClean="0">
                <a:solidFill>
                  <a:schemeClr val="accent2"/>
                </a:solidFill>
              </a:rPr>
              <a:t>                                       UNION </a:t>
            </a:r>
            <a:r>
              <a:rPr lang="de-AT" sz="2400" b="1" dirty="0">
                <a:solidFill>
                  <a:schemeClr val="accent2"/>
                </a:solidFill>
              </a:rPr>
              <a:t>{?Y :</a:t>
            </a:r>
            <a:r>
              <a:rPr lang="de-AT" sz="2400" b="1" dirty="0" err="1" smtClean="0">
                <a:solidFill>
                  <a:schemeClr val="accent2"/>
                </a:solidFill>
              </a:rPr>
              <a:t>signsDecreeInNameOf</a:t>
            </a:r>
            <a:r>
              <a:rPr lang="de-AT" sz="2400" b="1" dirty="0" smtClean="0">
                <a:solidFill>
                  <a:schemeClr val="accent2"/>
                </a:solidFill>
              </a:rPr>
              <a:t> ?X2</a:t>
            </a:r>
            <a:r>
              <a:rPr lang="de-AT" sz="2400" b="1" dirty="0">
                <a:solidFill>
                  <a:schemeClr val="accent2"/>
                </a:solidFill>
              </a:rPr>
              <a:t>}}</a:t>
            </a:r>
            <a:r>
              <a:rPr lang="de-AT" sz="2400" dirty="0"/>
              <a:t>}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3204108"/>
            <a:ext cx="2664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</a:rPr>
              <a:t>Preprocess: safe rewriting</a:t>
            </a:r>
            <a:endParaRPr lang="de-AT" sz="3200" b="1" i="1" dirty="0">
              <a:solidFill>
                <a:schemeClr val="accent2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35696" y="105273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:Monarch </a:t>
            </a:r>
            <a:r>
              <a:rPr lang="de-AT" sz="2400" b="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owl:disjointWith</a:t>
            </a:r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:Regent</a:t>
            </a:r>
            <a:r>
              <a:rPr lang="de-AT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</a:t>
            </a:r>
            <a:endParaRPr lang="de-DE" sz="2400" dirty="0" smtClean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rdfs:domain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:Monarch	</a:t>
            </a:r>
            <a:b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</a:b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rdfs:range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</a:t>
            </a:r>
            <a:r>
              <a:rPr lang="de-AT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AT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NonRoyalRuler</a:t>
            </a:r>
            <a:endParaRPr lang="de-DE" sz="24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7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41775" y="6405563"/>
            <a:ext cx="1060450" cy="360362"/>
          </a:xfrm>
        </p:spPr>
        <p:txBody>
          <a:bodyPr/>
          <a:lstStyle/>
          <a:p>
            <a:fld id="{8B8F5953-2C2C-0746-A3E9-703EAA5AAFE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>
          <a:xfrm>
            <a:off x="251520" y="214536"/>
            <a:ext cx="8015288" cy="83820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represented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</a:t>
            </a:r>
            <a:r>
              <a:rPr lang="de-DE" dirty="0" err="1" smtClean="0"/>
              <a:t>inked</a:t>
            </a:r>
            <a:r>
              <a:rPr lang="de-DE" dirty="0" smtClean="0"/>
              <a:t> </a:t>
            </a:r>
            <a:r>
              <a:rPr lang="de-DE" dirty="0" err="1"/>
              <a:t>using</a:t>
            </a:r>
            <a:r>
              <a:rPr lang="de-DE" dirty="0"/>
              <a:t> RDF</a:t>
            </a:r>
            <a:endParaRPr lang="en-US" sz="2800" b="0" dirty="0" smtClean="0">
              <a:latin typeface="Arial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124744"/>
            <a:ext cx="9144000" cy="5809872"/>
          </a:xfrm>
          <a:prstGeom prst="rect">
            <a:avLst/>
          </a:prstGeom>
        </p:spPr>
      </p:pic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35496" y="3068960"/>
            <a:ext cx="8229600" cy="4675187"/>
          </a:xfrm>
        </p:spPr>
        <p:txBody>
          <a:bodyPr>
            <a:normAutofit/>
          </a:bodyPr>
          <a:lstStyle/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sz="1400" dirty="0">
                <a:latin typeface="Arial" charset="0"/>
              </a:rPr>
              <a:t>Image from: </a:t>
            </a:r>
            <a:r>
              <a:rPr lang="en-US" sz="1400" dirty="0">
                <a:latin typeface="Arial" charset="0"/>
                <a:hlinkClick r:id="rId3"/>
              </a:rPr>
              <a:t>http://lod-cloud.net</a:t>
            </a:r>
            <a:r>
              <a:rPr lang="en-US" sz="1400" dirty="0" smtClean="0">
                <a:latin typeface="Arial" charset="0"/>
                <a:hlinkClick r:id="rId3"/>
              </a:rPr>
              <a:t>/</a:t>
            </a:r>
            <a:r>
              <a:rPr lang="en-US" sz="1400" dirty="0" smtClean="0">
                <a:latin typeface="Arial" charset="0"/>
              </a:rPr>
              <a:t> </a:t>
            </a:r>
          </a:p>
        </p:txBody>
      </p:sp>
      <p:pic>
        <p:nvPicPr>
          <p:cNvPr id="13" name="Picture 12" descr="Picture 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0153" y="3200400"/>
            <a:ext cx="1600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 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1196752"/>
            <a:ext cx="177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1" descr="Picture 7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43400"/>
            <a:ext cx="2590800" cy="4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5"/>
          <p:cNvSpPr txBox="1">
            <a:spLocks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49A84F-3738-4606-A3CC-54539EB32118}" type="slidenum"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0" name="Picture 9" descr="Picture 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1197942"/>
            <a:ext cx="10668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933" y="5092700"/>
            <a:ext cx="2946400" cy="698500"/>
          </a:xfrm>
          <a:prstGeom prst="rect">
            <a:avLst/>
          </a:prstGeom>
        </p:spPr>
      </p:pic>
      <p:pic>
        <p:nvPicPr>
          <p:cNvPr id="26" name="Picture 25" descr="Screen shot 2011-02-25 at 00.42.0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5880100"/>
            <a:ext cx="1905000" cy="444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5897012"/>
            <a:ext cx="1198232" cy="7027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3200400"/>
            <a:ext cx="9992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1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Brave </a:t>
            </a:r>
            <a:r>
              <a:rPr lang="en-US" b="1" i="1" dirty="0" smtClean="0"/>
              <a:t>Sem</a:t>
            </a:r>
            <a:r>
              <a:rPr lang="en-US" b="1" baseline="-25000" dirty="0" smtClean="0"/>
              <a:t>2</a:t>
            </a:r>
            <a:r>
              <a:rPr lang="en-US" b="1" i="1" baseline="30000" dirty="0" smtClean="0"/>
              <a:t>mat</a:t>
            </a:r>
            <a:endParaRPr lang="de-AT" dirty="0"/>
          </a:p>
        </p:txBody>
      </p:sp>
      <p:sp>
        <p:nvSpPr>
          <p:cNvPr id="5" name="Textfeld 53"/>
          <p:cNvSpPr txBox="1"/>
          <p:nvPr/>
        </p:nvSpPr>
        <p:spPr>
          <a:xfrm>
            <a:off x="467544" y="2556397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?Y} </a:t>
            </a:r>
            <a:r>
              <a:rPr lang="de-AT" sz="2400" dirty="0" smtClean="0"/>
              <a:t>WHERE{?</a:t>
            </a:r>
            <a:r>
              <a:rPr lang="de-AT" sz="2400" dirty="0"/>
              <a:t>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</a:t>
            </a:r>
            <a:r>
              <a:rPr lang="de-AT" sz="2400" dirty="0" smtClean="0"/>
              <a:t>X}</a:t>
            </a:r>
            <a:endParaRPr lang="de-AT" sz="2400" b="0" dirty="0" smtClean="0"/>
          </a:p>
        </p:txBody>
      </p:sp>
      <p:sp>
        <p:nvSpPr>
          <p:cNvPr id="6" name="Стрелка вниз 5"/>
          <p:cNvSpPr/>
          <p:nvPr/>
        </p:nvSpPr>
        <p:spPr>
          <a:xfrm>
            <a:off x="3779912" y="3140968"/>
            <a:ext cx="648072" cy="666074"/>
          </a:xfrm>
          <a:prstGeom prst="downArrow">
            <a:avLst>
              <a:gd name="adj1" fmla="val 50000"/>
              <a:gd name="adj2" fmla="val 4728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0686" y="4653136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</a:t>
            </a:r>
            <a:r>
              <a:rPr lang="de-AT" sz="2400" dirty="0" smtClean="0"/>
              <a:t>Y}</a:t>
            </a:r>
            <a:br>
              <a:rPr lang="de-AT" sz="2400" dirty="0" smtClean="0"/>
            </a:br>
            <a:r>
              <a:rPr lang="de-AT" sz="2400" dirty="0" smtClean="0"/>
              <a:t>WHERE{</a:t>
            </a:r>
            <a:r>
              <a:rPr lang="de-AT" sz="2400" dirty="0"/>
              <a:t>?Y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?X</a:t>
            </a:r>
            <a:r>
              <a:rPr lang="de-AT" sz="2400" dirty="0" smtClean="0"/>
              <a:t>  </a:t>
            </a:r>
            <a:br>
              <a:rPr lang="de-AT" sz="2400" dirty="0" smtClean="0"/>
            </a:br>
            <a:r>
              <a:rPr lang="de-AT" sz="2400" dirty="0" smtClean="0">
                <a:solidFill>
                  <a:schemeClr val="tx2"/>
                </a:solidFill>
              </a:rPr>
              <a:t>                      MINUS</a:t>
            </a:r>
            <a:r>
              <a:rPr lang="de-AT" sz="2400" dirty="0">
                <a:solidFill>
                  <a:schemeClr val="tx2"/>
                </a:solidFill>
              </a:rPr>
              <a:t>{  {?Y1 :</a:t>
            </a:r>
            <a:r>
              <a:rPr lang="de-AT" sz="2400" dirty="0" err="1" smtClean="0">
                <a:solidFill>
                  <a:schemeClr val="tx2"/>
                </a:solidFill>
              </a:rPr>
              <a:t>signsDecreeInNameOf</a:t>
            </a:r>
            <a:r>
              <a:rPr lang="de-AT" sz="2400" dirty="0" smtClean="0">
                <a:solidFill>
                  <a:schemeClr val="tx2"/>
                </a:solidFill>
              </a:rPr>
              <a:t> </a:t>
            </a:r>
            <a:r>
              <a:rPr lang="de-AT" sz="2400" dirty="0">
                <a:solidFill>
                  <a:schemeClr val="tx2"/>
                </a:solidFill>
              </a:rPr>
              <a:t>?X}</a:t>
            </a:r>
            <a:br>
              <a:rPr lang="de-AT" sz="2400" dirty="0">
                <a:solidFill>
                  <a:schemeClr val="tx2"/>
                </a:solidFill>
              </a:rPr>
            </a:br>
            <a:r>
              <a:rPr lang="de-AT" sz="2400" dirty="0">
                <a:solidFill>
                  <a:schemeClr val="tx2"/>
                </a:solidFill>
              </a:rPr>
              <a:t>                      </a:t>
            </a:r>
            <a:r>
              <a:rPr lang="de-AT" sz="2400" dirty="0" smtClean="0">
                <a:solidFill>
                  <a:schemeClr val="tx2"/>
                </a:solidFill>
              </a:rPr>
              <a:t>                UNION </a:t>
            </a:r>
            <a:r>
              <a:rPr lang="de-AT" sz="2400" dirty="0">
                <a:solidFill>
                  <a:schemeClr val="tx2"/>
                </a:solidFill>
              </a:rPr>
              <a:t>{?Y :</a:t>
            </a:r>
            <a:r>
              <a:rPr lang="de-AT" sz="2400" dirty="0" err="1" smtClean="0">
                <a:solidFill>
                  <a:schemeClr val="tx2"/>
                </a:solidFill>
              </a:rPr>
              <a:t>signsDecreeInNameOf</a:t>
            </a:r>
            <a:r>
              <a:rPr lang="de-AT" sz="2400" dirty="0" smtClean="0">
                <a:solidFill>
                  <a:schemeClr val="tx2"/>
                </a:solidFill>
              </a:rPr>
              <a:t> </a:t>
            </a:r>
            <a:r>
              <a:rPr lang="de-AT" sz="2400" dirty="0">
                <a:solidFill>
                  <a:schemeClr val="tx2"/>
                </a:solidFill>
              </a:rPr>
              <a:t>?X2}}</a:t>
            </a:r>
            <a:endParaRPr lang="de-AT" sz="2400" dirty="0" smtClean="0">
              <a:solidFill>
                <a:schemeClr val="tx2"/>
              </a:solidFill>
            </a:endParaRPr>
          </a:p>
          <a:p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                     </a:t>
            </a:r>
            <a:r>
              <a:rPr lang="de-AT" sz="2400" b="1" dirty="0" smtClean="0">
                <a:solidFill>
                  <a:schemeClr val="accent2"/>
                </a:solidFill>
              </a:rPr>
              <a:t>OPTIONAL{?X3 :</a:t>
            </a:r>
            <a:r>
              <a:rPr lang="de-AT" sz="2400" b="1" dirty="0" err="1" smtClean="0">
                <a:solidFill>
                  <a:schemeClr val="accent2"/>
                </a:solidFill>
              </a:rPr>
              <a:t>hasRegent</a:t>
            </a:r>
            <a:r>
              <a:rPr lang="de-AT" sz="2400" b="1" dirty="0" smtClean="0">
                <a:solidFill>
                  <a:schemeClr val="accent2"/>
                </a:solidFill>
              </a:rPr>
              <a:t> ?X} </a:t>
            </a:r>
          </a:p>
          <a:p>
            <a:r>
              <a:rPr lang="de-AT" sz="2400" b="1" dirty="0">
                <a:solidFill>
                  <a:schemeClr val="accent2"/>
                </a:solidFill>
              </a:rPr>
              <a:t> </a:t>
            </a:r>
            <a:r>
              <a:rPr lang="de-AT" sz="2400" b="1" dirty="0" smtClean="0">
                <a:solidFill>
                  <a:schemeClr val="accent2"/>
                </a:solidFill>
              </a:rPr>
              <a:t>                     OPTIONAL {?Y :</a:t>
            </a:r>
            <a:r>
              <a:rPr lang="de-AT" sz="2400" b="1" dirty="0" err="1" smtClean="0">
                <a:solidFill>
                  <a:schemeClr val="accent2"/>
                </a:solidFill>
              </a:rPr>
              <a:t>hasRegent</a:t>
            </a:r>
            <a:r>
              <a:rPr lang="de-AT" sz="2400" b="1" dirty="0" smtClean="0">
                <a:solidFill>
                  <a:schemeClr val="accent2"/>
                </a:solidFill>
              </a:rPr>
              <a:t> ?Y3}</a:t>
            </a:r>
            <a:r>
              <a:rPr lang="de-AT" sz="2400" dirty="0" smtClean="0"/>
              <a:t>}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3204108"/>
            <a:ext cx="2584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</a:rPr>
              <a:t>Brave </a:t>
            </a:r>
            <a:r>
              <a:rPr lang="en-US" sz="3200" b="1" i="1" dirty="0">
                <a:solidFill>
                  <a:schemeClr val="accent2"/>
                </a:solidFill>
              </a:rPr>
              <a:t>Sem</a:t>
            </a:r>
            <a:r>
              <a:rPr lang="en-US" sz="3200" b="1" baseline="-25000" dirty="0">
                <a:solidFill>
                  <a:schemeClr val="accent2"/>
                </a:solidFill>
              </a:rPr>
              <a:t>2</a:t>
            </a:r>
            <a:r>
              <a:rPr lang="en-US" sz="3200" b="1" i="1" baseline="30000" dirty="0">
                <a:solidFill>
                  <a:schemeClr val="accent2"/>
                </a:solidFill>
              </a:rPr>
              <a:t>mat</a:t>
            </a:r>
            <a:endParaRPr lang="de-AT" sz="3200" b="1" i="1" dirty="0">
              <a:solidFill>
                <a:schemeClr val="accent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5696" y="105273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:Monarch </a:t>
            </a:r>
            <a:r>
              <a:rPr lang="de-AT" sz="2400" b="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owl:disjointWith</a:t>
            </a:r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:Regent</a:t>
            </a:r>
            <a:r>
              <a:rPr lang="de-AT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</a:t>
            </a:r>
            <a:endParaRPr lang="de-DE" sz="2400" dirty="0" smtClean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rdfs:domain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:Monarch	</a:t>
            </a:r>
            <a:b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</a:b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rdfs:range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</a:t>
            </a:r>
            <a:r>
              <a:rPr lang="de-AT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AT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NonRoyalRuler</a:t>
            </a:r>
            <a:endParaRPr lang="de-DE" sz="24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27584" y="3861048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2"/>
                </a:solidFill>
              </a:rPr>
              <a:t>DELETE {?X a </a:t>
            </a:r>
            <a:r>
              <a:rPr lang="de-AT" sz="2400" b="1" dirty="0" smtClean="0">
                <a:solidFill>
                  <a:schemeClr val="accent2"/>
                </a:solidFill>
              </a:rPr>
              <a:t>:Regent </a:t>
            </a:r>
            <a:r>
              <a:rPr lang="de-AT" sz="2400" b="1" dirty="0">
                <a:solidFill>
                  <a:schemeClr val="accent2"/>
                </a:solidFill>
              </a:rPr>
              <a:t>. ?</a:t>
            </a:r>
            <a:r>
              <a:rPr lang="de-AT" sz="2400" b="1" dirty="0" smtClean="0">
                <a:solidFill>
                  <a:schemeClr val="accent2"/>
                </a:solidFill>
              </a:rPr>
              <a:t>X3 :</a:t>
            </a:r>
            <a:r>
              <a:rPr lang="de-AT" sz="2400" b="1" dirty="0" err="1" smtClean="0">
                <a:solidFill>
                  <a:schemeClr val="accent2"/>
                </a:solidFill>
              </a:rPr>
              <a:t>hasRegent</a:t>
            </a:r>
            <a:r>
              <a:rPr lang="de-AT" sz="2400" b="1" dirty="0" smtClean="0">
                <a:solidFill>
                  <a:schemeClr val="accent2"/>
                </a:solidFill>
              </a:rPr>
              <a:t> </a:t>
            </a:r>
            <a:r>
              <a:rPr lang="de-AT" sz="2400" b="1" dirty="0">
                <a:solidFill>
                  <a:schemeClr val="accent2"/>
                </a:solidFill>
              </a:rPr>
              <a:t>?X . </a:t>
            </a:r>
            <a:br>
              <a:rPr lang="de-AT" sz="2400" b="1" dirty="0">
                <a:solidFill>
                  <a:schemeClr val="accent2"/>
                </a:solidFill>
              </a:rPr>
            </a:br>
            <a:r>
              <a:rPr lang="de-AT" sz="2400" b="1" dirty="0">
                <a:solidFill>
                  <a:schemeClr val="accent2"/>
                </a:solidFill>
              </a:rPr>
              <a:t>                ?Y a </a:t>
            </a:r>
            <a:r>
              <a:rPr lang="de-AT" sz="2400" b="1" dirty="0" smtClean="0">
                <a:solidFill>
                  <a:schemeClr val="accent2"/>
                </a:solidFill>
              </a:rPr>
              <a:t>:Monarch </a:t>
            </a:r>
            <a:r>
              <a:rPr lang="de-AT" sz="2400" b="1" dirty="0">
                <a:solidFill>
                  <a:schemeClr val="accent2"/>
                </a:solidFill>
              </a:rPr>
              <a:t>. ?Y </a:t>
            </a:r>
            <a:r>
              <a:rPr lang="de-AT" sz="2400" b="1" dirty="0" smtClean="0">
                <a:solidFill>
                  <a:schemeClr val="accent2"/>
                </a:solidFill>
              </a:rPr>
              <a:t>:</a:t>
            </a:r>
            <a:r>
              <a:rPr lang="de-AT" sz="2400" b="1" dirty="0" err="1" smtClean="0">
                <a:solidFill>
                  <a:schemeClr val="accent2"/>
                </a:solidFill>
              </a:rPr>
              <a:t>hasRegent</a:t>
            </a:r>
            <a:r>
              <a:rPr lang="de-AT" sz="2400" b="1" dirty="0" smtClean="0">
                <a:solidFill>
                  <a:schemeClr val="accent2"/>
                </a:solidFill>
              </a:rPr>
              <a:t> </a:t>
            </a:r>
            <a:r>
              <a:rPr lang="de-AT" sz="2400" b="1" dirty="0">
                <a:solidFill>
                  <a:schemeClr val="accent2"/>
                </a:solidFill>
              </a:rPr>
              <a:t>?</a:t>
            </a:r>
            <a:r>
              <a:rPr lang="de-AT" sz="2400" b="1" dirty="0" smtClean="0">
                <a:solidFill>
                  <a:schemeClr val="accent2"/>
                </a:solidFill>
              </a:rPr>
              <a:t>Y3 </a:t>
            </a:r>
            <a:r>
              <a:rPr lang="de-AT" sz="2400" b="1" dirty="0">
                <a:solidFill>
                  <a:schemeClr val="accent2"/>
                </a:solidFill>
              </a:rPr>
              <a:t>}</a:t>
            </a:r>
          </a:p>
        </p:txBody>
      </p:sp>
      <p:sp>
        <p:nvSpPr>
          <p:cNvPr id="12" name="Pfeil nach links 11"/>
          <p:cNvSpPr/>
          <p:nvPr/>
        </p:nvSpPr>
        <p:spPr>
          <a:xfrm flipH="1">
            <a:off x="179512" y="5895071"/>
            <a:ext cx="1631032" cy="864096"/>
          </a:xfrm>
          <a:prstGeom prst="leftArrow">
            <a:avLst>
              <a:gd name="adj1" fmla="val 61650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Bind variables in DELETE</a:t>
            </a: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3995936" y="4653136"/>
            <a:ext cx="414728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AT" sz="2400" dirty="0"/>
              <a:t>. </a:t>
            </a:r>
            <a:r>
              <a:rPr lang="de-AT" sz="2400" b="1" dirty="0">
                <a:solidFill>
                  <a:schemeClr val="accent3">
                    <a:lumMod val="75000"/>
                  </a:schemeClr>
                </a:solidFill>
              </a:rPr>
              <a:t>?X  a :Monarch . ?Y a 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:Regent</a:t>
            </a:r>
            <a:r>
              <a:rPr lang="de-AT" sz="2400" dirty="0" smtClean="0"/>
              <a:t>}</a:t>
            </a:r>
            <a:endParaRPr lang="de-DE" sz="2400" dirty="0"/>
          </a:p>
        </p:txBody>
      </p:sp>
      <p:sp>
        <p:nvSpPr>
          <p:cNvPr id="4" name="Pfeil nach links 3"/>
          <p:cNvSpPr/>
          <p:nvPr/>
        </p:nvSpPr>
        <p:spPr>
          <a:xfrm>
            <a:off x="6876256" y="3861048"/>
            <a:ext cx="1656184" cy="864096"/>
          </a:xfrm>
          <a:prstGeom prst="leftArrow">
            <a:avLst>
              <a:gd name="adj1" fmla="val 61650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Potential clashes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824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2" grpId="0" animBg="1"/>
      <p:bldP spid="9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1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Cautious </a:t>
            </a:r>
            <a:r>
              <a:rPr lang="en-US" b="1" i="1" dirty="0" smtClean="0"/>
              <a:t>Sem</a:t>
            </a:r>
            <a:r>
              <a:rPr lang="en-US" b="1" baseline="-25000" dirty="0" smtClean="0"/>
              <a:t>2</a:t>
            </a:r>
            <a:r>
              <a:rPr lang="en-US" b="1" i="1" baseline="30000" dirty="0" smtClean="0"/>
              <a:t>mat</a:t>
            </a:r>
            <a:endParaRPr lang="de-AT" dirty="0"/>
          </a:p>
        </p:txBody>
      </p:sp>
      <p:sp>
        <p:nvSpPr>
          <p:cNvPr id="5" name="Textfeld 53"/>
          <p:cNvSpPr txBox="1"/>
          <p:nvPr/>
        </p:nvSpPr>
        <p:spPr>
          <a:xfrm>
            <a:off x="395536" y="2556397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?Y} WHERE</a:t>
            </a:r>
            <a:r>
              <a:rPr lang="de-AT" sz="2400" dirty="0" smtClean="0"/>
              <a:t>{?</a:t>
            </a:r>
            <a:r>
              <a:rPr lang="de-AT" sz="2400" dirty="0"/>
              <a:t>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?X</a:t>
            </a:r>
            <a:r>
              <a:rPr lang="de-AT" sz="2400" dirty="0" smtClean="0"/>
              <a:t>}</a:t>
            </a:r>
            <a:endParaRPr lang="de-AT" sz="2400" b="0" dirty="0" smtClean="0"/>
          </a:p>
        </p:txBody>
      </p:sp>
      <p:sp>
        <p:nvSpPr>
          <p:cNvPr id="6" name="Стрелка вниз 5"/>
          <p:cNvSpPr/>
          <p:nvPr/>
        </p:nvSpPr>
        <p:spPr>
          <a:xfrm>
            <a:off x="3779912" y="3140968"/>
            <a:ext cx="648072" cy="666074"/>
          </a:xfrm>
          <a:prstGeom prst="downArrow">
            <a:avLst>
              <a:gd name="adj1" fmla="val 50000"/>
              <a:gd name="adj2" fmla="val 4728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0686" y="3789040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</a:t>
            </a:r>
            <a:r>
              <a:rPr lang="de-AT" sz="2400" dirty="0" smtClean="0"/>
              <a:t>Y </a:t>
            </a:r>
            <a:r>
              <a:rPr lang="es-ES" sz="2400" dirty="0"/>
              <a:t>. ?X  a :Monarch . ?Y a </a:t>
            </a:r>
            <a:r>
              <a:rPr lang="es-ES" sz="2400" dirty="0" smtClean="0"/>
              <a:t>:</a:t>
            </a:r>
            <a:r>
              <a:rPr lang="es-ES" sz="2400" dirty="0" err="1" smtClean="0"/>
              <a:t>Regent</a:t>
            </a:r>
            <a:r>
              <a:rPr lang="de-AT" sz="2400" dirty="0" smtClean="0"/>
              <a:t>}  </a:t>
            </a:r>
            <a:br>
              <a:rPr lang="de-AT" sz="2400" dirty="0" smtClean="0"/>
            </a:br>
            <a:r>
              <a:rPr lang="de-AT" sz="2400" dirty="0" smtClean="0"/>
              <a:t>WHERE{</a:t>
            </a:r>
            <a:r>
              <a:rPr lang="de-AT" sz="2400" dirty="0"/>
              <a:t>?Y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?X</a:t>
            </a:r>
            <a:r>
              <a:rPr lang="de-AT" sz="2400" dirty="0" smtClean="0"/>
              <a:t>  </a:t>
            </a:r>
            <a:br>
              <a:rPr lang="de-AT" sz="2400" dirty="0" smtClean="0"/>
            </a:br>
            <a:r>
              <a:rPr lang="de-AT" sz="2400" dirty="0" smtClean="0"/>
              <a:t>                               </a:t>
            </a:r>
            <a:r>
              <a:rPr lang="de-AT" sz="2400" dirty="0" smtClean="0">
                <a:solidFill>
                  <a:schemeClr val="tx2"/>
                </a:solidFill>
              </a:rPr>
              <a:t>MINUS</a:t>
            </a:r>
            <a:r>
              <a:rPr lang="de-AT" sz="2400" dirty="0">
                <a:solidFill>
                  <a:schemeClr val="tx2"/>
                </a:solidFill>
              </a:rPr>
              <a:t>{  {?Y1 :</a:t>
            </a:r>
            <a:r>
              <a:rPr lang="de-AT" sz="2400" dirty="0" err="1" smtClean="0">
                <a:solidFill>
                  <a:schemeClr val="tx2"/>
                </a:solidFill>
              </a:rPr>
              <a:t>signsDecreeInNameOf</a:t>
            </a:r>
            <a:r>
              <a:rPr lang="de-AT" sz="2400" dirty="0" smtClean="0">
                <a:solidFill>
                  <a:schemeClr val="tx2"/>
                </a:solidFill>
              </a:rPr>
              <a:t> </a:t>
            </a:r>
            <a:r>
              <a:rPr lang="de-AT" sz="2400" dirty="0">
                <a:solidFill>
                  <a:schemeClr val="tx2"/>
                </a:solidFill>
              </a:rPr>
              <a:t>?X}</a:t>
            </a:r>
            <a:br>
              <a:rPr lang="de-AT" sz="2400" dirty="0">
                <a:solidFill>
                  <a:schemeClr val="tx2"/>
                </a:solidFill>
              </a:rPr>
            </a:br>
            <a:r>
              <a:rPr lang="de-AT" sz="2400" dirty="0">
                <a:solidFill>
                  <a:schemeClr val="tx2"/>
                </a:solidFill>
              </a:rPr>
              <a:t>                                   </a:t>
            </a:r>
            <a:r>
              <a:rPr lang="de-AT" sz="2400" dirty="0" smtClean="0">
                <a:solidFill>
                  <a:schemeClr val="tx2"/>
                </a:solidFill>
              </a:rPr>
              <a:t> </a:t>
            </a:r>
            <a:r>
              <a:rPr lang="de-AT" sz="2400" dirty="0">
                <a:solidFill>
                  <a:schemeClr val="tx2"/>
                </a:solidFill>
              </a:rPr>
              <a:t>UNION {?Y :</a:t>
            </a:r>
            <a:r>
              <a:rPr lang="de-AT" sz="2400" dirty="0" err="1" smtClean="0">
                <a:solidFill>
                  <a:schemeClr val="tx2"/>
                </a:solidFill>
              </a:rPr>
              <a:t>signsDecreeInNameOf</a:t>
            </a:r>
            <a:r>
              <a:rPr lang="de-AT" sz="2400" dirty="0" smtClean="0">
                <a:solidFill>
                  <a:schemeClr val="tx2"/>
                </a:solidFill>
              </a:rPr>
              <a:t> </a:t>
            </a:r>
            <a:r>
              <a:rPr lang="de-AT" sz="2400" dirty="0">
                <a:solidFill>
                  <a:schemeClr val="tx2"/>
                </a:solidFill>
              </a:rPr>
              <a:t>?X2}}</a:t>
            </a:r>
            <a:endParaRPr lang="de-A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          </a:t>
            </a:r>
            <a:r>
              <a:rPr lang="de-AT" sz="2400" b="1" dirty="0" smtClean="0">
                <a:solidFill>
                  <a:schemeClr val="accent2"/>
                </a:solidFill>
              </a:rPr>
              <a:t>MINUS {{?X a :Regent} UNION {?Y a :Monarch}}</a:t>
            </a:r>
            <a:r>
              <a:rPr lang="de-AT" sz="2400" dirty="0" smtClean="0"/>
              <a:t>}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3204108"/>
            <a:ext cx="3082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</a:rPr>
              <a:t>Cautious </a:t>
            </a:r>
            <a:r>
              <a:rPr lang="en-US" sz="3200" b="1" i="1" dirty="0">
                <a:solidFill>
                  <a:schemeClr val="accent2"/>
                </a:solidFill>
              </a:rPr>
              <a:t>Sem</a:t>
            </a:r>
            <a:r>
              <a:rPr lang="en-US" sz="3200" b="1" baseline="-25000" dirty="0">
                <a:solidFill>
                  <a:schemeClr val="accent2"/>
                </a:solidFill>
              </a:rPr>
              <a:t>2</a:t>
            </a:r>
            <a:r>
              <a:rPr lang="en-US" sz="3200" b="1" i="1" baseline="30000" dirty="0">
                <a:solidFill>
                  <a:schemeClr val="accent2"/>
                </a:solidFill>
              </a:rPr>
              <a:t>mat</a:t>
            </a:r>
            <a:endParaRPr lang="de-AT" sz="3200" b="1" i="1" dirty="0">
              <a:solidFill>
                <a:schemeClr val="accent2"/>
              </a:solidFill>
            </a:endParaRPr>
          </a:p>
        </p:txBody>
      </p:sp>
      <p:sp>
        <p:nvSpPr>
          <p:cNvPr id="11" name="Doppelte Welle 10"/>
          <p:cNvSpPr/>
          <p:nvPr/>
        </p:nvSpPr>
        <p:spPr>
          <a:xfrm>
            <a:off x="2267744" y="5661248"/>
            <a:ext cx="5040560" cy="935015"/>
          </a:xfrm>
          <a:prstGeom prst="doubleWave">
            <a:avLst>
              <a:gd name="adj1" fmla="val 6250"/>
              <a:gd name="adj2" fmla="val -6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inserts only with non-clashing variable bindings  </a:t>
            </a:r>
            <a:br>
              <a:rPr lang="en-US" dirty="0" smtClean="0"/>
            </a:br>
            <a:r>
              <a:rPr lang="en-US" i="1" dirty="0" smtClean="0">
                <a:solidFill>
                  <a:schemeClr val="tx2"/>
                </a:solidFill>
              </a:rPr>
              <a:t>(assuming </a:t>
            </a:r>
            <a:r>
              <a:rPr lang="en-US" sz="2000" b="1" i="1" dirty="0" smtClean="0">
                <a:solidFill>
                  <a:schemeClr val="tx2"/>
                </a:solidFill>
              </a:rPr>
              <a:t>materialized</a:t>
            </a:r>
            <a:r>
              <a:rPr lang="en-US" i="1" dirty="0" smtClean="0">
                <a:solidFill>
                  <a:schemeClr val="tx2"/>
                </a:solidFill>
              </a:rPr>
              <a:t> store!)</a:t>
            </a:r>
            <a:endParaRPr lang="de-DE" i="1" dirty="0">
              <a:solidFill>
                <a:schemeClr val="tx2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5696" y="105273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:Monarch </a:t>
            </a:r>
            <a:r>
              <a:rPr lang="de-AT" sz="2400" b="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owl:disjointWith</a:t>
            </a:r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:Regent</a:t>
            </a:r>
            <a:r>
              <a:rPr lang="de-AT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</a:t>
            </a:r>
            <a:endParaRPr lang="de-DE" sz="2400" dirty="0" smtClean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rdfs:domain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:Monarch	</a:t>
            </a:r>
            <a:b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</a:b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rdfs:range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</a:t>
            </a:r>
            <a:r>
              <a:rPr lang="de-AT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AT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NonRoyalRuler</a:t>
            </a:r>
            <a:endParaRPr lang="de-DE" sz="24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1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1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Fainthearted </a:t>
            </a:r>
            <a:r>
              <a:rPr lang="en-US" b="1" i="1" dirty="0" smtClean="0"/>
              <a:t>Sem</a:t>
            </a:r>
            <a:r>
              <a:rPr lang="en-US" b="1" baseline="-25000" dirty="0" smtClean="0"/>
              <a:t>2</a:t>
            </a:r>
            <a:r>
              <a:rPr lang="en-US" b="1" i="1" baseline="30000" dirty="0" smtClean="0"/>
              <a:t>mat</a:t>
            </a:r>
            <a:endParaRPr lang="de-AT" dirty="0"/>
          </a:p>
        </p:txBody>
      </p:sp>
      <p:sp>
        <p:nvSpPr>
          <p:cNvPr id="5" name="Textfeld 53"/>
          <p:cNvSpPr txBox="1"/>
          <p:nvPr/>
        </p:nvSpPr>
        <p:spPr>
          <a:xfrm>
            <a:off x="611560" y="2276872"/>
            <a:ext cx="853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2"/>
                </a:solidFill>
              </a:rPr>
              <a:t>DELETE{?X :Regent}</a:t>
            </a:r>
          </a:p>
          <a:p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?Y} WHERE</a:t>
            </a:r>
            <a:r>
              <a:rPr lang="de-AT" sz="2400" dirty="0" smtClean="0"/>
              <a:t>{?</a:t>
            </a:r>
            <a:r>
              <a:rPr lang="de-AT" sz="2400" dirty="0"/>
              <a:t>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</a:t>
            </a:r>
            <a:r>
              <a:rPr lang="de-AT" sz="2400" dirty="0" smtClean="0"/>
              <a:t>X}</a:t>
            </a:r>
            <a:endParaRPr lang="de-AT" sz="2400" b="0" dirty="0" smtClean="0"/>
          </a:p>
        </p:txBody>
      </p:sp>
      <p:sp>
        <p:nvSpPr>
          <p:cNvPr id="6" name="Стрелка вниз 5"/>
          <p:cNvSpPr/>
          <p:nvPr/>
        </p:nvSpPr>
        <p:spPr>
          <a:xfrm>
            <a:off x="3779912" y="3140968"/>
            <a:ext cx="648072" cy="666074"/>
          </a:xfrm>
          <a:prstGeom prst="downArrow">
            <a:avLst>
              <a:gd name="adj1" fmla="val 50000"/>
              <a:gd name="adj2" fmla="val 4728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0686" y="3712964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2"/>
                </a:solidFill>
              </a:rPr>
              <a:t>DELETE{?X </a:t>
            </a:r>
            <a:r>
              <a:rPr lang="de-AT" sz="2400" dirty="0" smtClean="0">
                <a:solidFill>
                  <a:schemeClr val="tx2"/>
                </a:solidFill>
              </a:rPr>
              <a:t>:Regent}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INSERT</a:t>
            </a:r>
            <a:r>
              <a:rPr lang="de-AT" sz="2400" dirty="0"/>
              <a:t>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</a:t>
            </a:r>
            <a:r>
              <a:rPr lang="de-AT" sz="2400" dirty="0" smtClean="0"/>
              <a:t>Y . }  </a:t>
            </a:r>
            <a:br>
              <a:rPr lang="de-AT" sz="2400" dirty="0" smtClean="0"/>
            </a:br>
            <a:r>
              <a:rPr lang="de-AT" sz="2400" dirty="0" smtClean="0"/>
              <a:t>WHERE</a:t>
            </a:r>
            <a:r>
              <a:rPr lang="de-AT" sz="2400" dirty="0"/>
              <a:t>{?X</a:t>
            </a:r>
            <a:r>
              <a:rPr lang="de-AT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AT" sz="2400" dirty="0" smtClean="0"/>
              <a:t>:</a:t>
            </a:r>
            <a:r>
              <a:rPr lang="de-AT" sz="2400" dirty="0" err="1" smtClean="0"/>
              <a:t>signsDecreeInNameOf</a:t>
            </a:r>
            <a:r>
              <a:rPr lang="de-AT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AT" sz="2400" dirty="0"/>
              <a:t>?Y 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                                     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MINUS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{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{?X1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AT" sz="2400" dirty="0" err="1" smtClean="0">
                <a:solidFill>
                  <a:srgbClr val="376092"/>
                </a:solidFill>
              </a:rPr>
              <a:t>signsDecreeInNameOf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?X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}</a:t>
            </a:r>
            <a:b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UNION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{?Y</a:t>
            </a:r>
            <a:r>
              <a:rPr lang="de-AT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AT" sz="2400" dirty="0" err="1" smtClean="0">
                <a:solidFill>
                  <a:srgbClr val="376092"/>
                </a:solidFill>
              </a:rPr>
              <a:t>signsDecreeInNameOf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?Y2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}}</a:t>
            </a:r>
          </a:p>
          <a:p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          </a:t>
            </a:r>
            <a:r>
              <a:rPr lang="de-AT" sz="2400" b="1" dirty="0" smtClean="0">
                <a:solidFill>
                  <a:schemeClr val="accent2"/>
                </a:solidFill>
              </a:rPr>
              <a:t>MINUS {</a:t>
            </a:r>
            <a:r>
              <a:rPr lang="de-AT" sz="2400" strike="sngStrike" dirty="0" smtClean="0">
                <a:solidFill>
                  <a:schemeClr val="accent2"/>
                </a:solidFill>
              </a:rPr>
              <a:t>{?X a :Regent} UNION</a:t>
            </a:r>
            <a:r>
              <a:rPr lang="de-AT" sz="2400" dirty="0" smtClean="0">
                <a:solidFill>
                  <a:schemeClr val="accent2"/>
                </a:solidFill>
              </a:rPr>
              <a:t> </a:t>
            </a:r>
            <a:r>
              <a:rPr lang="de-AT" sz="2400" b="1" dirty="0" smtClean="0">
                <a:solidFill>
                  <a:schemeClr val="accent2"/>
                </a:solidFill>
              </a:rPr>
              <a:t>{?Y a :Monarch}}</a:t>
            </a:r>
            <a:r>
              <a:rPr lang="de-AT" sz="2400" dirty="0" smtClean="0"/>
              <a:t>}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3204108"/>
            <a:ext cx="3791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</a:rPr>
              <a:t>Fainthearted </a:t>
            </a:r>
            <a:r>
              <a:rPr lang="en-US" sz="3200" b="1" i="1" dirty="0">
                <a:solidFill>
                  <a:schemeClr val="accent2"/>
                </a:solidFill>
              </a:rPr>
              <a:t>Sem</a:t>
            </a:r>
            <a:r>
              <a:rPr lang="en-US" sz="3200" b="1" baseline="-25000" dirty="0">
                <a:solidFill>
                  <a:schemeClr val="accent2"/>
                </a:solidFill>
              </a:rPr>
              <a:t>2</a:t>
            </a:r>
            <a:r>
              <a:rPr lang="en-US" sz="3200" b="1" i="1" baseline="30000" dirty="0">
                <a:solidFill>
                  <a:schemeClr val="accent2"/>
                </a:solidFill>
              </a:rPr>
              <a:t>mat</a:t>
            </a:r>
            <a:endParaRPr lang="de-AT" sz="3200" b="1" i="1" dirty="0">
              <a:solidFill>
                <a:schemeClr val="accent2"/>
              </a:solidFill>
            </a:endParaRPr>
          </a:p>
        </p:txBody>
      </p:sp>
      <p:sp>
        <p:nvSpPr>
          <p:cNvPr id="3" name="Abgerundete rechteckige Legende 2"/>
          <p:cNvSpPr/>
          <p:nvPr/>
        </p:nvSpPr>
        <p:spPr>
          <a:xfrm>
            <a:off x="179513" y="1294641"/>
            <a:ext cx="1440160" cy="885992"/>
          </a:xfrm>
          <a:prstGeom prst="wedgeRoundRectCallout">
            <a:avLst>
              <a:gd name="adj1" fmla="val -5109"/>
              <a:gd name="adj2" fmla="val 7373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Removes some clashes!</a:t>
            </a:r>
            <a:endParaRPr lang="de-DE" dirty="0"/>
          </a:p>
        </p:txBody>
      </p:sp>
      <p:sp>
        <p:nvSpPr>
          <p:cNvPr id="12" name="Abgerundete rechteckige Legende 11"/>
          <p:cNvSpPr/>
          <p:nvPr/>
        </p:nvSpPr>
        <p:spPr>
          <a:xfrm>
            <a:off x="1619672" y="4941168"/>
            <a:ext cx="1656184" cy="548743"/>
          </a:xfrm>
          <a:prstGeom prst="wedgeRoundRectCallout">
            <a:avLst>
              <a:gd name="adj1" fmla="val 54173"/>
              <a:gd name="adj2" fmla="val 8028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Handled by delete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835696" y="105273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:Monarch </a:t>
            </a:r>
            <a:r>
              <a:rPr lang="de-AT" sz="2400" b="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owl:disjointWith</a:t>
            </a:r>
            <a:r>
              <a:rPr lang="de-AT" sz="2400" b="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:Regent</a:t>
            </a:r>
            <a:r>
              <a:rPr lang="de-AT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	</a:t>
            </a:r>
            <a:endParaRPr lang="de-DE" sz="2400" dirty="0" smtClean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rdfs:domain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:Monarch	</a:t>
            </a:r>
            <a:b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</a:b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: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hasRegent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rdfs:range</a:t>
            </a:r>
            <a:r>
              <a:rPr lang="de-DE" sz="24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:</a:t>
            </a:r>
            <a:r>
              <a:rPr lang="de-AT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r>
              <a:rPr lang="de-AT" sz="2400" dirty="0" err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NonRoyalRuler</a:t>
            </a:r>
            <a:endParaRPr lang="de-DE" sz="24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" y="21410"/>
            <a:ext cx="1248477" cy="1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848872" cy="1143000"/>
          </a:xfrm>
        </p:spPr>
        <p:txBody>
          <a:bodyPr>
            <a:noAutofit/>
          </a:bodyPr>
          <a:lstStyle/>
          <a:p>
            <a:r>
              <a:rPr lang="de-AT" sz="3600" dirty="0" err="1" smtClean="0"/>
              <a:t>Fainthearted</a:t>
            </a:r>
            <a:r>
              <a:rPr lang="de-AT" sz="3600" dirty="0" smtClean="0"/>
              <a:t> </a:t>
            </a:r>
            <a:r>
              <a:rPr lang="de-AT" sz="3600" dirty="0" err="1" smtClean="0"/>
              <a:t>semantics</a:t>
            </a:r>
            <a:r>
              <a:rPr lang="de-AT" sz="3600" dirty="0" smtClean="0"/>
              <a:t>: </a:t>
            </a:r>
            <a:r>
              <a:rPr lang="de-AT" sz="3600" dirty="0" err="1" smtClean="0"/>
              <a:t>pitfalls</a:t>
            </a:r>
            <a:r>
              <a:rPr lang="de-AT" sz="3600" dirty="0" smtClean="0"/>
              <a:t>, e.g. </a:t>
            </a:r>
            <a:r>
              <a:rPr lang="de-AT" sz="3600" dirty="0" err="1" smtClean="0"/>
              <a:t>clashes</a:t>
            </a:r>
            <a:r>
              <a:rPr lang="de-AT" sz="3600" dirty="0" smtClean="0"/>
              <a:t> </a:t>
            </a:r>
            <a:r>
              <a:rPr lang="de-AT" sz="3600" dirty="0" err="1" smtClean="0"/>
              <a:t>removed</a:t>
            </a:r>
            <a:r>
              <a:rPr lang="de-AT" sz="3600" dirty="0" smtClean="0"/>
              <a:t> </a:t>
            </a:r>
            <a:r>
              <a:rPr lang="de-AT" sz="3600" dirty="0" err="1" smtClean="0"/>
              <a:t>by</a:t>
            </a:r>
            <a:r>
              <a:rPr lang="de-AT" sz="3600" dirty="0" smtClean="0"/>
              <a:t> </a:t>
            </a:r>
            <a:r>
              <a:rPr lang="de-AT" sz="3600" b="1" dirty="0" smtClean="0"/>
              <a:t>different</a:t>
            </a:r>
            <a:r>
              <a:rPr lang="de-AT" sz="3600" dirty="0" smtClean="0"/>
              <a:t> </a:t>
            </a:r>
            <a:r>
              <a:rPr lang="de-AT" sz="3600" dirty="0" err="1" smtClean="0"/>
              <a:t>bindings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1229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DELETE {?Z a :Regent}</a:t>
            </a:r>
          </a:p>
          <a:p>
            <a:pPr marL="0" indent="0">
              <a:buNone/>
            </a:pPr>
            <a:r>
              <a:rPr lang="en-US" sz="2800" dirty="0" smtClean="0"/>
              <a:t>INSERT {?X :</a:t>
            </a:r>
            <a:r>
              <a:rPr lang="en-US" sz="2800" dirty="0" err="1" smtClean="0"/>
              <a:t>hasRegent</a:t>
            </a:r>
            <a:r>
              <a:rPr lang="en-US" sz="2800" dirty="0" smtClean="0"/>
              <a:t> ?Y}</a:t>
            </a:r>
          </a:p>
          <a:p>
            <a:pPr marL="0" indent="0">
              <a:buNone/>
            </a:pPr>
            <a:r>
              <a:rPr lang="en-US" sz="2800" dirty="0" smtClean="0"/>
              <a:t>WHERE { … }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de-DE" dirty="0" smtClean="0"/>
          </a:p>
        </p:txBody>
      </p:sp>
      <p:sp>
        <p:nvSpPr>
          <p:cNvPr id="4" name="Wolke 3"/>
          <p:cNvSpPr/>
          <p:nvPr/>
        </p:nvSpPr>
        <p:spPr>
          <a:xfrm>
            <a:off x="6660232" y="1537642"/>
            <a:ext cx="2483768" cy="131529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de-AT" dirty="0" smtClean="0"/>
              <a:t>:Arthur a :Regent</a:t>
            </a:r>
            <a:endParaRPr lang="de-DE" dirty="0"/>
          </a:p>
        </p:txBody>
      </p:sp>
      <p:sp>
        <p:nvSpPr>
          <p:cNvPr id="5" name="Pfeil nach rechts 4"/>
          <p:cNvSpPr/>
          <p:nvPr/>
        </p:nvSpPr>
        <p:spPr>
          <a:xfrm>
            <a:off x="3635895" y="1717378"/>
            <a:ext cx="3214573" cy="74637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de-DE" dirty="0" smtClean="0"/>
              <a:t> = [?X 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↦ </a:t>
            </a:r>
            <a:r>
              <a:rPr lang="de-DE" dirty="0" smtClean="0"/>
              <a:t>:Arthur,…]: </a:t>
            </a:r>
            <a:r>
              <a:rPr lang="de-DE" sz="2000" b="1" dirty="0" err="1" smtClean="0">
                <a:solidFill>
                  <a:srgbClr val="FF0000"/>
                </a:solidFill>
              </a:rPr>
              <a:t>clash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" name="Pfeil nach rechts 5"/>
          <p:cNvSpPr/>
          <p:nvPr/>
        </p:nvSpPr>
        <p:spPr>
          <a:xfrm>
            <a:off x="4294313" y="1184810"/>
            <a:ext cx="4392487" cy="70566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AT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dirty="0" smtClean="0"/>
              <a:t>= […,?Z </a:t>
            </a:r>
            <a:r>
              <a:rPr lang="de-DE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↦ </a:t>
            </a:r>
            <a:r>
              <a:rPr lang="de-DE" dirty="0" smtClean="0"/>
              <a:t>:Arthur,..]: </a:t>
            </a:r>
            <a:r>
              <a:rPr lang="de-DE" sz="2000" b="1" dirty="0" err="1" smtClean="0"/>
              <a:t>Clears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clash</a:t>
            </a:r>
            <a:r>
              <a:rPr lang="de-DE" sz="2000" b="1" dirty="0" smtClean="0"/>
              <a:t>!</a:t>
            </a:r>
            <a:endParaRPr lang="de-DE" b="1" dirty="0"/>
          </a:p>
        </p:txBody>
      </p:sp>
      <p:sp>
        <p:nvSpPr>
          <p:cNvPr id="7" name="Rechteck 6"/>
          <p:cNvSpPr/>
          <p:nvPr/>
        </p:nvSpPr>
        <p:spPr>
          <a:xfrm>
            <a:off x="462332" y="5427221"/>
            <a:ext cx="8286131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AT" sz="2800" b="1" dirty="0">
                <a:solidFill>
                  <a:schemeClr val="accent2"/>
                </a:solidFill>
              </a:rPr>
              <a:t>Idea: </a:t>
            </a:r>
            <a:r>
              <a:rPr lang="de-AT" sz="2800" b="1" dirty="0" err="1">
                <a:solidFill>
                  <a:schemeClr val="accent2"/>
                </a:solidFill>
              </a:rPr>
              <a:t>give</a:t>
            </a:r>
            <a:r>
              <a:rPr lang="de-AT" sz="2800" b="1" dirty="0">
                <a:solidFill>
                  <a:schemeClr val="accent2"/>
                </a:solidFill>
              </a:rPr>
              <a:t> </a:t>
            </a:r>
            <a:r>
              <a:rPr lang="de-AT" sz="2800" b="1" dirty="0" err="1">
                <a:solidFill>
                  <a:schemeClr val="accent2"/>
                </a:solidFill>
              </a:rPr>
              <a:t>up</a:t>
            </a:r>
            <a:r>
              <a:rPr lang="de-AT" sz="2800" b="1" dirty="0">
                <a:solidFill>
                  <a:schemeClr val="accent2"/>
                </a:solidFill>
              </a:rPr>
              <a:t> update </a:t>
            </a:r>
            <a:r>
              <a:rPr lang="de-AT" sz="2800" b="1" dirty="0" err="1">
                <a:solidFill>
                  <a:schemeClr val="accent2"/>
                </a:solidFill>
              </a:rPr>
              <a:t>atomicity</a:t>
            </a:r>
            <a:r>
              <a:rPr lang="de-AT" sz="2800" b="1" dirty="0">
                <a:solidFill>
                  <a:schemeClr val="accent2"/>
                </a:solidFill>
              </a:rPr>
              <a:t>. Delete </a:t>
            </a:r>
            <a:r>
              <a:rPr lang="de-AT" sz="2800" b="1" dirty="0" err="1">
                <a:solidFill>
                  <a:schemeClr val="accent2"/>
                </a:solidFill>
              </a:rPr>
              <a:t>for</a:t>
            </a:r>
            <a:r>
              <a:rPr lang="de-AT" sz="2800" b="1" dirty="0">
                <a:solidFill>
                  <a:schemeClr val="accent2"/>
                </a:solidFill>
              </a:rPr>
              <a:t> </a:t>
            </a:r>
            <a:r>
              <a:rPr lang="de-AT" sz="2800" b="1" dirty="0" smtClean="0">
                <a:solidFill>
                  <a:schemeClr val="accent2"/>
                </a:solidFill>
              </a:rPr>
              <a:t>all </a:t>
            </a:r>
            <a:r>
              <a:rPr lang="el-GR" sz="2800" b="1" i="1" dirty="0" smtClean="0">
                <a:solidFill>
                  <a:srgbClr val="C0504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sz="2800" b="1" baseline="-25000" dirty="0" smtClean="0">
                <a:solidFill>
                  <a:srgbClr val="C0504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de-AT" sz="2800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AT" sz="2800" b="1" dirty="0" err="1" smtClean="0">
                <a:solidFill>
                  <a:schemeClr val="accent2"/>
                </a:solidFill>
              </a:rPr>
              <a:t>of</a:t>
            </a:r>
            <a:r>
              <a:rPr lang="de-AT" sz="2800" b="1" dirty="0" smtClean="0">
                <a:solidFill>
                  <a:schemeClr val="accent2"/>
                </a:solidFill>
              </a:rPr>
              <a:t> </a:t>
            </a:r>
            <a:r>
              <a:rPr lang="de-AT" sz="2800" b="1" dirty="0" err="1">
                <a:solidFill>
                  <a:schemeClr val="accent2"/>
                </a:solidFill>
              </a:rPr>
              <a:t>the</a:t>
            </a:r>
            <a:r>
              <a:rPr lang="de-AT" sz="2800" b="1" dirty="0">
                <a:solidFill>
                  <a:schemeClr val="accent2"/>
                </a:solidFill>
              </a:rPr>
              <a:t> WHERE </a:t>
            </a:r>
            <a:r>
              <a:rPr lang="de-AT" sz="2800" b="1" dirty="0" err="1">
                <a:solidFill>
                  <a:schemeClr val="accent2"/>
                </a:solidFill>
              </a:rPr>
              <a:t>pattern</a:t>
            </a:r>
            <a:r>
              <a:rPr lang="de-AT" sz="2800" b="1" dirty="0">
                <a:solidFill>
                  <a:schemeClr val="accent2"/>
                </a:solidFill>
              </a:rPr>
              <a:t>, </a:t>
            </a:r>
            <a:r>
              <a:rPr lang="de-AT" sz="2800" b="1" dirty="0" err="1">
                <a:solidFill>
                  <a:schemeClr val="accent2"/>
                </a:solidFill>
              </a:rPr>
              <a:t>insert</a:t>
            </a:r>
            <a:r>
              <a:rPr lang="de-AT" sz="2800" b="1" dirty="0">
                <a:solidFill>
                  <a:schemeClr val="accent2"/>
                </a:solidFill>
              </a:rPr>
              <a:t> </a:t>
            </a:r>
            <a:r>
              <a:rPr lang="de-AT" sz="2800" b="1" dirty="0" err="1">
                <a:solidFill>
                  <a:schemeClr val="accent2"/>
                </a:solidFill>
              </a:rPr>
              <a:t>only</a:t>
            </a:r>
            <a:r>
              <a:rPr lang="de-AT" sz="2800" b="1" dirty="0">
                <a:solidFill>
                  <a:schemeClr val="accent2"/>
                </a:solidFill>
              </a:rPr>
              <a:t> </a:t>
            </a:r>
            <a:r>
              <a:rPr lang="de-AT" sz="2800" b="1" dirty="0" err="1" smtClean="0">
                <a:solidFill>
                  <a:schemeClr val="accent2"/>
                </a:solidFill>
              </a:rPr>
              <a:t>where</a:t>
            </a:r>
            <a:r>
              <a:rPr lang="de-AT" sz="2800" b="1" dirty="0">
                <a:solidFill>
                  <a:schemeClr val="accent2"/>
                </a:solidFill>
              </a:rPr>
              <a:t> </a:t>
            </a:r>
            <a:r>
              <a:rPr lang="de-AT" sz="2800" b="1" dirty="0" smtClean="0">
                <a:solidFill>
                  <a:schemeClr val="accent2"/>
                </a:solidFill>
              </a:rPr>
              <a:t>not </a:t>
            </a:r>
            <a:r>
              <a:rPr lang="de-AT" sz="2800" b="1" dirty="0" err="1" smtClean="0">
                <a:solidFill>
                  <a:schemeClr val="accent2"/>
                </a:solidFill>
              </a:rPr>
              <a:t>clashing</a:t>
            </a:r>
            <a:r>
              <a:rPr lang="de-AT" sz="2800" b="1" dirty="0" smtClean="0">
                <a:solidFill>
                  <a:schemeClr val="accent2"/>
                </a:solidFill>
              </a:rPr>
              <a:t>; </a:t>
            </a:r>
            <a:r>
              <a:rPr lang="de-AT" sz="2800" b="1" dirty="0" err="1" smtClean="0">
                <a:solidFill>
                  <a:schemeClr val="accent2"/>
                </a:solidFill>
              </a:rPr>
              <a:t>for</a:t>
            </a:r>
            <a:r>
              <a:rPr lang="de-AT" sz="2800" b="1" dirty="0" smtClean="0">
                <a:solidFill>
                  <a:schemeClr val="accent2"/>
                </a:solidFill>
              </a:rPr>
              <a:t> </a:t>
            </a:r>
            <a:r>
              <a:rPr lang="de-AT" sz="2800" b="1" dirty="0" err="1" smtClean="0">
                <a:solidFill>
                  <a:schemeClr val="accent2"/>
                </a:solidFill>
              </a:rPr>
              <a:t>this</a:t>
            </a:r>
            <a:r>
              <a:rPr lang="de-AT" sz="2800" b="1" dirty="0" smtClean="0">
                <a:solidFill>
                  <a:schemeClr val="accent2"/>
                </a:solidFill>
              </a:rPr>
              <a:t> </a:t>
            </a:r>
            <a:r>
              <a:rPr lang="de-AT" sz="2800" b="1" dirty="0" err="1" smtClean="0">
                <a:solidFill>
                  <a:schemeClr val="accent2"/>
                </a:solidFill>
              </a:rPr>
              <a:t>we</a:t>
            </a:r>
            <a:r>
              <a:rPr lang="de-AT" sz="2800" b="1" dirty="0" smtClean="0">
                <a:solidFill>
                  <a:schemeClr val="accent2"/>
                </a:solidFill>
              </a:rPr>
              <a:t> </a:t>
            </a:r>
            <a:r>
              <a:rPr lang="de-AT" sz="2800" b="1" dirty="0" err="1" smtClean="0">
                <a:solidFill>
                  <a:schemeClr val="accent2"/>
                </a:solidFill>
              </a:rPr>
              <a:t>have</a:t>
            </a:r>
            <a:r>
              <a:rPr lang="de-AT" sz="2800" b="1" dirty="0" smtClean="0">
                <a:solidFill>
                  <a:schemeClr val="accent2"/>
                </a:solidFill>
              </a:rPr>
              <a:t> </a:t>
            </a:r>
            <a:r>
              <a:rPr lang="de-AT" sz="2800" b="1" dirty="0" err="1" smtClean="0">
                <a:solidFill>
                  <a:schemeClr val="accent2"/>
                </a:solidFill>
              </a:rPr>
              <a:t>to</a:t>
            </a:r>
            <a:r>
              <a:rPr lang="de-AT" sz="2800" b="1" dirty="0" smtClean="0">
                <a:solidFill>
                  <a:schemeClr val="accent2"/>
                </a:solidFill>
              </a:rPr>
              <a:t> "separate" DELETE </a:t>
            </a:r>
            <a:r>
              <a:rPr lang="de-AT" sz="2800" b="1" dirty="0" err="1" smtClean="0">
                <a:solidFill>
                  <a:schemeClr val="accent2"/>
                </a:solidFill>
              </a:rPr>
              <a:t>and</a:t>
            </a:r>
            <a:r>
              <a:rPr lang="de-AT" sz="2800" b="1" dirty="0" smtClean="0">
                <a:solidFill>
                  <a:schemeClr val="accent2"/>
                </a:solidFill>
              </a:rPr>
              <a:t> INSERT...</a:t>
            </a:r>
            <a:endParaRPr lang="de-DE" sz="2800" b="1" dirty="0">
              <a:solidFill>
                <a:schemeClr val="accent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95536" y="2852936"/>
            <a:ext cx="83632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tx2"/>
                </a:solidFill>
              </a:rPr>
              <a:t>Atomic </a:t>
            </a:r>
            <a:r>
              <a:rPr lang="de-AT" sz="2800" dirty="0" err="1">
                <a:solidFill>
                  <a:schemeClr val="tx2"/>
                </a:solidFill>
              </a:rPr>
              <a:t>updates</a:t>
            </a:r>
            <a:r>
              <a:rPr lang="de-AT" sz="2800" dirty="0">
                <a:solidFill>
                  <a:schemeClr val="tx2"/>
                </a:solidFill>
              </a:rPr>
              <a:t>: </a:t>
            </a:r>
            <a:r>
              <a:rPr lang="de-AT" sz="2800" dirty="0" err="1">
                <a:solidFill>
                  <a:schemeClr val="tx2"/>
                </a:solidFill>
              </a:rPr>
              <a:t>for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dirty="0" err="1">
                <a:solidFill>
                  <a:schemeClr val="tx2"/>
                </a:solidFill>
              </a:rPr>
              <a:t>each</a:t>
            </a:r>
            <a:r>
              <a:rPr lang="de-AT" sz="2800" dirty="0">
                <a:solidFill>
                  <a:schemeClr val="tx2"/>
                </a:solidFill>
              </a:rPr>
              <a:t> variable </a:t>
            </a:r>
            <a:r>
              <a:rPr lang="de-AT" sz="2800" dirty="0" err="1" smtClean="0">
                <a:solidFill>
                  <a:schemeClr val="tx2"/>
                </a:solidFill>
              </a:rPr>
              <a:t>binding</a:t>
            </a:r>
            <a:r>
              <a:rPr lang="de-AT" sz="2800" dirty="0" smtClean="0">
                <a:solidFill>
                  <a:schemeClr val="tx2"/>
                </a:solidFill>
              </a:rPr>
              <a:t> </a:t>
            </a:r>
            <a:r>
              <a:rPr lang="el-GR" sz="2800" i="1" dirty="0" smtClean="0">
                <a:solidFill>
                  <a:srgbClr val="1F497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sz="2800" baseline="-25000" dirty="0" smtClean="0">
                <a:solidFill>
                  <a:srgbClr val="1F497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</a:rPr>
              <a:t>of</a:t>
            </a:r>
            <a:r>
              <a:rPr lang="de-AT" sz="2800" dirty="0" smtClean="0">
                <a:solidFill>
                  <a:schemeClr val="tx2"/>
                </a:solidFill>
              </a:rPr>
              <a:t> </a:t>
            </a:r>
            <a:r>
              <a:rPr lang="de-AT" sz="2800" dirty="0" err="1">
                <a:solidFill>
                  <a:schemeClr val="tx2"/>
                </a:solidFill>
              </a:rPr>
              <a:t>the</a:t>
            </a:r>
            <a:r>
              <a:rPr lang="de-AT" sz="2800" dirty="0">
                <a:solidFill>
                  <a:schemeClr val="tx2"/>
                </a:solidFill>
              </a:rPr>
              <a:t> WHERE </a:t>
            </a:r>
            <a:r>
              <a:rPr lang="de-AT" sz="2800" dirty="0" err="1">
                <a:solidFill>
                  <a:schemeClr val="tx2"/>
                </a:solidFill>
              </a:rPr>
              <a:t>clause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dirty="0" err="1">
                <a:solidFill>
                  <a:schemeClr val="tx2"/>
                </a:solidFill>
              </a:rPr>
              <a:t>either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b="1" dirty="0" err="1">
                <a:solidFill>
                  <a:schemeClr val="tx2"/>
                </a:solidFill>
              </a:rPr>
              <a:t>both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dirty="0" err="1">
                <a:solidFill>
                  <a:schemeClr val="tx2"/>
                </a:solidFill>
              </a:rPr>
              <a:t>delete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b="1" dirty="0" err="1">
                <a:solidFill>
                  <a:schemeClr val="tx2"/>
                </a:solidFill>
              </a:rPr>
              <a:t>and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dirty="0" err="1">
                <a:solidFill>
                  <a:schemeClr val="tx2"/>
                </a:solidFill>
              </a:rPr>
              <a:t>insert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dirty="0" err="1">
                <a:solidFill>
                  <a:schemeClr val="tx2"/>
                </a:solidFill>
              </a:rPr>
              <a:t>or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de-AT" sz="2800" b="1" dirty="0" err="1">
                <a:solidFill>
                  <a:schemeClr val="tx2"/>
                </a:solidFill>
              </a:rPr>
              <a:t>none</a:t>
            </a:r>
            <a:r>
              <a:rPr lang="de-AT" sz="2800" dirty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chemeClr val="tx2"/>
                </a:solidFill>
              </a:rPr>
              <a:t>Insert </a:t>
            </a:r>
            <a:r>
              <a:rPr lang="de-AT" sz="2800" dirty="0" err="1">
                <a:solidFill>
                  <a:schemeClr val="tx2"/>
                </a:solidFill>
              </a:rPr>
              <a:t>with</a:t>
            </a:r>
            <a:r>
              <a:rPr lang="de-AT" sz="2800" dirty="0">
                <a:solidFill>
                  <a:schemeClr val="tx2"/>
                </a:solidFill>
              </a:rPr>
              <a:t> </a:t>
            </a:r>
            <a:r>
              <a:rPr lang="el-GR" sz="2800" i="1" dirty="0" smtClean="0">
                <a:solidFill>
                  <a:srgbClr val="1F497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sz="2800" baseline="-25000" dirty="0" smtClean="0">
                <a:solidFill>
                  <a:srgbClr val="1F497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de-AT" sz="2800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depends</a:t>
            </a:r>
            <a:r>
              <a:rPr lang="de-DE" sz="2800" dirty="0" smtClean="0">
                <a:solidFill>
                  <a:schemeClr val="tx2"/>
                </a:solidFill>
              </a:rPr>
              <a:t> on </a:t>
            </a:r>
            <a:r>
              <a:rPr lang="de-DE" sz="2800" dirty="0" err="1" smtClean="0">
                <a:solidFill>
                  <a:schemeClr val="tx2"/>
                </a:solidFill>
              </a:rPr>
              <a:t>the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deletion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with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el-GR" sz="2800" i="1" dirty="0" smtClean="0">
                <a:solidFill>
                  <a:srgbClr val="1F497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sz="2800" baseline="-25000" dirty="0" smtClean="0">
                <a:solidFill>
                  <a:srgbClr val="1F497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DE" sz="2800" dirty="0" smtClean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 smtClean="0">
                <a:solidFill>
                  <a:srgbClr val="FF0000"/>
                </a:solidFill>
              </a:rPr>
              <a:t>By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atomiticy</a:t>
            </a:r>
            <a:r>
              <a:rPr lang="de-DE" sz="2800" dirty="0">
                <a:solidFill>
                  <a:srgbClr val="FF0000"/>
                </a:solidFill>
              </a:rPr>
              <a:t>, </a:t>
            </a:r>
            <a:r>
              <a:rPr lang="el-GR" sz="2800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sz="2800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de-AT" sz="2800" baseline="-25000" dirty="0" smtClean="0">
                <a:solidFill>
                  <a:srgbClr val="1F497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800" dirty="0" smtClean="0">
                <a:solidFill>
                  <a:srgbClr val="FF0000"/>
                </a:solidFill>
              </a:rPr>
              <a:t>also </a:t>
            </a:r>
            <a:r>
              <a:rPr lang="de-DE" sz="2800" dirty="0" err="1">
                <a:solidFill>
                  <a:srgbClr val="FF0000"/>
                </a:solidFill>
              </a:rPr>
              <a:t>causes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insertion</a:t>
            </a:r>
            <a:r>
              <a:rPr lang="de-DE" sz="2800" dirty="0">
                <a:solidFill>
                  <a:srgbClr val="FF0000"/>
                </a:solidFill>
              </a:rPr>
              <a:t> (</a:t>
            </a:r>
            <a:r>
              <a:rPr lang="de-DE" sz="2800" dirty="0" err="1">
                <a:solidFill>
                  <a:srgbClr val="FF0000"/>
                </a:solidFill>
              </a:rPr>
              <a:t>which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might</a:t>
            </a:r>
            <a:r>
              <a:rPr lang="de-DE" sz="2800" dirty="0">
                <a:solidFill>
                  <a:srgbClr val="FF0000"/>
                </a:solidFill>
              </a:rPr>
              <a:t>  </a:t>
            </a:r>
            <a:r>
              <a:rPr lang="de-DE" sz="2800" dirty="0" err="1">
                <a:solidFill>
                  <a:srgbClr val="FF0000"/>
                </a:solidFill>
              </a:rPr>
              <a:t>depend</a:t>
            </a:r>
            <a:r>
              <a:rPr lang="de-DE" sz="2800" dirty="0">
                <a:solidFill>
                  <a:srgbClr val="FF0000"/>
                </a:solidFill>
              </a:rPr>
              <a:t> on </a:t>
            </a:r>
            <a:r>
              <a:rPr lang="de-DE" sz="2800" dirty="0" err="1">
                <a:solidFill>
                  <a:srgbClr val="FF0000"/>
                </a:solidFill>
              </a:rPr>
              <a:t>the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deletion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with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some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el-GR" sz="2800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de-AT" sz="2800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 </a:t>
            </a:r>
            <a:r>
              <a:rPr lang="de-DE" sz="2800" dirty="0" err="1" smtClean="0">
                <a:solidFill>
                  <a:srgbClr val="FF0000"/>
                </a:solidFill>
              </a:rPr>
              <a:t>etc</a:t>
            </a:r>
            <a:r>
              <a:rPr lang="de-DE" sz="2800" dirty="0">
                <a:solidFill>
                  <a:srgbClr val="FF0000"/>
                </a:solidFill>
              </a:rPr>
              <a:t>).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" y="21410"/>
            <a:ext cx="1248477" cy="1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1143000"/>
          </a:xfrm>
        </p:spPr>
        <p:txBody>
          <a:bodyPr>
            <a:normAutofit/>
          </a:bodyPr>
          <a:lstStyle/>
          <a:p>
            <a:r>
              <a:rPr lang="de-AT" dirty="0" err="1" smtClean="0"/>
              <a:t>Breaking</a:t>
            </a:r>
            <a:r>
              <a:rPr lang="de-AT" dirty="0" smtClean="0"/>
              <a:t> </a:t>
            </a:r>
            <a:r>
              <a:rPr lang="de-AT" dirty="0" err="1" smtClean="0"/>
              <a:t>atomicity</a:t>
            </a:r>
            <a:r>
              <a:rPr lang="de-AT" dirty="0" smtClean="0"/>
              <a:t> </a:t>
            </a:r>
            <a:r>
              <a:rPr lang="de-AT" dirty="0" err="1" smtClean="0"/>
              <a:t>by</a:t>
            </a:r>
            <a:r>
              <a:rPr lang="de-AT" dirty="0" smtClean="0"/>
              <a:t> </a:t>
            </a:r>
            <a:r>
              <a:rPr lang="de-AT" dirty="0" err="1" smtClean="0"/>
              <a:t>rewriting</a:t>
            </a:r>
            <a:endParaRPr lang="de-DE" dirty="0"/>
          </a:p>
        </p:txBody>
      </p:sp>
      <p:sp>
        <p:nvSpPr>
          <p:cNvPr id="4" name="Textfeld 53"/>
          <p:cNvSpPr txBox="1">
            <a:spLocks noGrp="1"/>
          </p:cNvSpPr>
          <p:nvPr>
            <p:ph idx="1"/>
          </p:nvPr>
        </p:nvSpPr>
        <p:spPr>
          <a:xfrm>
            <a:off x="457200" y="1567333"/>
            <a:ext cx="8686800" cy="459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AT" sz="2400" dirty="0" smtClean="0"/>
              <a:t>DELETE{?X :Regent}</a:t>
            </a:r>
          </a:p>
          <a:p>
            <a:pPr marL="0" indent="0">
              <a:buNone/>
            </a:pPr>
            <a:r>
              <a:rPr lang="de-AT" sz="2400" dirty="0"/>
              <a:t>INSERT{?X </a:t>
            </a:r>
            <a:r>
              <a:rPr lang="de-AT" sz="2400" dirty="0" smtClean="0"/>
              <a:t>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dirty="0"/>
              <a:t>?Y} </a:t>
            </a:r>
            <a:endParaRPr lang="de-AT" sz="2400" dirty="0" smtClean="0"/>
          </a:p>
          <a:p>
            <a:pPr marL="0" indent="0">
              <a:buNone/>
            </a:pPr>
            <a:r>
              <a:rPr lang="de-AT" sz="2400" dirty="0" smtClean="0"/>
              <a:t>WHERE{?</a:t>
            </a:r>
            <a:r>
              <a:rPr lang="de-AT" sz="2400" dirty="0"/>
              <a:t>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</a:t>
            </a:r>
            <a:r>
              <a:rPr lang="de-AT" sz="2400" dirty="0" smtClean="0"/>
              <a:t>X}</a:t>
            </a:r>
          </a:p>
          <a:p>
            <a:pPr marL="0" indent="0">
              <a:buNone/>
            </a:pPr>
            <a:endParaRPr lang="de-AT" sz="2400" b="0" dirty="0" smtClean="0"/>
          </a:p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endParaRPr lang="de-AT" sz="2400" b="0" dirty="0" smtClean="0"/>
          </a:p>
          <a:p>
            <a:pPr marL="0" indent="0">
              <a:buNone/>
            </a:pPr>
            <a:r>
              <a:rPr lang="de-AT" sz="2400" dirty="0"/>
              <a:t>DELETE{?X </a:t>
            </a:r>
            <a:r>
              <a:rPr lang="de-AT" sz="2400" dirty="0" smtClean="0"/>
              <a:t>:Regent}</a:t>
            </a:r>
            <a:endParaRPr lang="de-AT" sz="2400" dirty="0"/>
          </a:p>
          <a:p>
            <a:pPr marL="0" indent="0">
              <a:buNone/>
            </a:pPr>
            <a:r>
              <a:rPr lang="de-AT" sz="2400" dirty="0"/>
              <a:t>INSERT{</a:t>
            </a:r>
            <a:r>
              <a:rPr lang="de-AT" sz="2400" b="1"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r>
              <a:rPr lang="de-AT" sz="2400" b="1" dirty="0" smtClean="0">
                <a:solidFill>
                  <a:schemeClr val="accent3">
                    <a:lumMod val="50000"/>
                  </a:schemeClr>
                </a:solidFill>
              </a:rPr>
              <a:t>X1</a:t>
            </a:r>
            <a:r>
              <a:rPr lang="de-AT" sz="2400" dirty="0" smtClean="0"/>
              <a:t> :</a:t>
            </a:r>
            <a:r>
              <a:rPr lang="de-AT" sz="2400" dirty="0" err="1" smtClean="0"/>
              <a:t>hasRegent</a:t>
            </a:r>
            <a:r>
              <a:rPr lang="de-AT" sz="2400" dirty="0" smtClean="0"/>
              <a:t> </a:t>
            </a:r>
            <a:r>
              <a:rPr lang="de-AT" sz="2400" b="1"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r>
              <a:rPr lang="de-AT" sz="2400" b="1" dirty="0" smtClean="0">
                <a:solidFill>
                  <a:schemeClr val="accent3">
                    <a:lumMod val="50000"/>
                  </a:schemeClr>
                </a:solidFill>
              </a:rPr>
              <a:t>Y1</a:t>
            </a:r>
            <a:r>
              <a:rPr lang="de-AT" sz="2400" dirty="0" smtClean="0"/>
              <a:t>} </a:t>
            </a:r>
          </a:p>
          <a:p>
            <a:pPr marL="0" indent="0">
              <a:buNone/>
            </a:pPr>
            <a:r>
              <a:rPr lang="de-AT" sz="2400" dirty="0" smtClean="0"/>
              <a:t>WHERE{ {?</a:t>
            </a:r>
            <a:r>
              <a:rPr lang="de-AT" sz="2400" dirty="0"/>
              <a:t>Y :</a:t>
            </a:r>
            <a:r>
              <a:rPr lang="de-AT" sz="2400" dirty="0" err="1" smtClean="0"/>
              <a:t>signsDecreeInNameOf</a:t>
            </a:r>
            <a:r>
              <a:rPr lang="de-AT" sz="2400" dirty="0" smtClean="0"/>
              <a:t> </a:t>
            </a:r>
            <a:r>
              <a:rPr lang="de-AT" sz="2400" dirty="0"/>
              <a:t>?</a:t>
            </a:r>
            <a:r>
              <a:rPr lang="de-AT" sz="2400" dirty="0" smtClean="0"/>
              <a:t>X} </a:t>
            </a:r>
          </a:p>
          <a:p>
            <a:pPr marL="0" indent="0">
              <a:buNone/>
            </a:pPr>
            <a:r>
              <a:rPr lang="de-AT" sz="2400" dirty="0" smtClean="0"/>
              <a:t>               </a:t>
            </a:r>
            <a:r>
              <a:rPr lang="de-AT" sz="3000" dirty="0" smtClean="0">
                <a:solidFill>
                  <a:schemeClr val="accent2"/>
                </a:solidFill>
              </a:rPr>
              <a:t>OPTIONAL { … bind </a:t>
            </a:r>
            <a:r>
              <a:rPr lang="de-AT" sz="3000" b="1" dirty="0">
                <a:solidFill>
                  <a:schemeClr val="accent3">
                    <a:lumMod val="75000"/>
                  </a:schemeClr>
                </a:solidFill>
              </a:rPr>
              <a:t>?X1</a:t>
            </a:r>
            <a:r>
              <a:rPr lang="de-AT" sz="3000" dirty="0" smtClean="0">
                <a:solidFill>
                  <a:schemeClr val="accent2"/>
                </a:solidFill>
              </a:rPr>
              <a:t> </a:t>
            </a:r>
            <a:r>
              <a:rPr lang="de-AT" sz="3000" dirty="0" err="1" smtClean="0">
                <a:solidFill>
                  <a:schemeClr val="accent2"/>
                </a:solidFill>
              </a:rPr>
              <a:t>and</a:t>
            </a:r>
            <a:r>
              <a:rPr lang="de-AT" sz="3000" dirty="0" smtClean="0">
                <a:solidFill>
                  <a:schemeClr val="accent2"/>
                </a:solidFill>
              </a:rPr>
              <a:t> </a:t>
            </a:r>
            <a:r>
              <a:rPr lang="de-AT" sz="3000" b="1" dirty="0" smtClean="0">
                <a:solidFill>
                  <a:schemeClr val="accent3">
                    <a:lumMod val="75000"/>
                  </a:schemeClr>
                </a:solidFill>
              </a:rPr>
              <a:t>?Y1</a:t>
            </a:r>
            <a:r>
              <a:rPr lang="de-AT" sz="3000" dirty="0" smtClean="0">
                <a:solidFill>
                  <a:schemeClr val="accent2"/>
                </a:solidFill>
              </a:rPr>
              <a:t> "</a:t>
            </a:r>
            <a:r>
              <a:rPr lang="de-AT" sz="3000" dirty="0" err="1" smtClean="0">
                <a:solidFill>
                  <a:schemeClr val="accent2"/>
                </a:solidFill>
              </a:rPr>
              <a:t>as</a:t>
            </a:r>
            <a:r>
              <a:rPr lang="de-AT" sz="3000" dirty="0" smtClean="0">
                <a:solidFill>
                  <a:schemeClr val="accent2"/>
                </a:solidFill>
              </a:rPr>
              <a:t> </a:t>
            </a:r>
            <a:r>
              <a:rPr lang="de-AT" sz="3000" dirty="0" err="1" smtClean="0">
                <a:solidFill>
                  <a:schemeClr val="accent2"/>
                </a:solidFill>
              </a:rPr>
              <a:t>needed</a:t>
            </a:r>
            <a:r>
              <a:rPr lang="de-AT" sz="3000" dirty="0" smtClean="0">
                <a:solidFill>
                  <a:schemeClr val="accent2"/>
                </a:solidFill>
              </a:rPr>
              <a:t>" } </a:t>
            </a:r>
            <a:r>
              <a:rPr lang="de-AT" dirty="0" smtClean="0"/>
              <a:t>}</a:t>
            </a:r>
            <a:r>
              <a:rPr lang="de-AT" sz="2400" dirty="0" smtClean="0"/>
              <a:t> </a:t>
            </a:r>
            <a:endParaRPr lang="de-AT" sz="2400" b="0" dirty="0" smtClean="0"/>
          </a:p>
        </p:txBody>
      </p:sp>
      <p:sp>
        <p:nvSpPr>
          <p:cNvPr id="5" name="Pfeil nach unten 4"/>
          <p:cNvSpPr/>
          <p:nvPr/>
        </p:nvSpPr>
        <p:spPr>
          <a:xfrm>
            <a:off x="1907704" y="3140968"/>
            <a:ext cx="720080" cy="8640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Wolkenförmige Legende 2"/>
          <p:cNvSpPr/>
          <p:nvPr/>
        </p:nvSpPr>
        <p:spPr>
          <a:xfrm>
            <a:off x="6444208" y="3140968"/>
            <a:ext cx="2520280" cy="1800200"/>
          </a:xfrm>
          <a:prstGeom prst="cloudCallout">
            <a:avLst>
              <a:gd name="adj1" fmla="val -35730"/>
              <a:gd name="adj2" fmla="val 882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Details in a </a:t>
            </a:r>
            <a:r>
              <a:rPr lang="de-DE" dirty="0" err="1" smtClean="0"/>
              <a:t>forthcoming</a:t>
            </a:r>
            <a:r>
              <a:rPr lang="de-DE" dirty="0" smtClean="0"/>
              <a:t> </a:t>
            </a:r>
            <a:r>
              <a:rPr lang="de-DE" dirty="0" err="1" smtClean="0"/>
              <a:t>paper</a:t>
            </a:r>
            <a:r>
              <a:rPr lang="de-DE" dirty="0" smtClean="0"/>
              <a:t>... The </a:t>
            </a:r>
            <a:r>
              <a:rPr lang="de-DE" dirty="0" err="1" smtClean="0"/>
              <a:t>rewriting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...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" y="21410"/>
            <a:ext cx="1248477" cy="1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1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0912" y="58613"/>
            <a:ext cx="8229600" cy="922115"/>
          </a:xfrm>
        </p:spPr>
        <p:txBody>
          <a:bodyPr>
            <a:normAutofit fontScale="90000"/>
          </a:bodyPr>
          <a:lstStyle/>
          <a:p>
            <a:r>
              <a:rPr lang="de-AT" dirty="0" err="1" smtClean="0"/>
              <a:t>Breaking</a:t>
            </a:r>
            <a:r>
              <a:rPr lang="de-AT" dirty="0" smtClean="0"/>
              <a:t> </a:t>
            </a:r>
            <a:r>
              <a:rPr lang="de-AT" dirty="0" err="1" smtClean="0"/>
              <a:t>atomicity</a:t>
            </a:r>
            <a:r>
              <a:rPr lang="de-AT" dirty="0" smtClean="0"/>
              <a:t> </a:t>
            </a:r>
            <a:r>
              <a:rPr lang="de-AT" dirty="0" err="1" smtClean="0"/>
              <a:t>using</a:t>
            </a:r>
            <a:r>
              <a:rPr lang="de-AT" dirty="0" smtClean="0"/>
              <a:t> </a:t>
            </a:r>
            <a:r>
              <a:rPr lang="de-AT" dirty="0" err="1" smtClean="0"/>
              <a:t>transactions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41764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AT" dirty="0" smtClean="0"/>
              <a:t>ALTERNATIVE: Split DELETE </a:t>
            </a:r>
            <a:r>
              <a:rPr lang="de-AT" dirty="0" err="1" smtClean="0"/>
              <a:t>and</a:t>
            </a:r>
            <a:r>
              <a:rPr lang="de-AT" dirty="0" smtClean="0"/>
              <a:t> INSERT </a:t>
            </a:r>
            <a:r>
              <a:rPr lang="de-AT" dirty="0" err="1" smtClean="0"/>
              <a:t>into</a:t>
            </a:r>
            <a:r>
              <a:rPr lang="de-AT" dirty="0" smtClean="0"/>
              <a:t> </a:t>
            </a:r>
            <a:r>
              <a:rPr lang="de-AT" dirty="0" err="1" smtClean="0"/>
              <a:t>two</a:t>
            </a:r>
            <a:r>
              <a:rPr lang="de-AT" dirty="0" smtClean="0"/>
              <a:t> </a:t>
            </a:r>
            <a:r>
              <a:rPr lang="de-AT" dirty="0" err="1" smtClean="0"/>
              <a:t>queries</a:t>
            </a:r>
            <a:r>
              <a:rPr lang="de-AT" dirty="0" smtClean="0"/>
              <a:t>.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 err="1" smtClean="0"/>
              <a:t>Step</a:t>
            </a:r>
            <a:r>
              <a:rPr lang="de-AT" dirty="0" smtClean="0"/>
              <a:t> 1: </a:t>
            </a:r>
            <a:r>
              <a:rPr lang="de-AT" dirty="0" err="1" smtClean="0"/>
              <a:t>Prepare</a:t>
            </a:r>
            <a:r>
              <a:rPr lang="de-AT" dirty="0"/>
              <a:t> </a:t>
            </a:r>
            <a:r>
              <a:rPr lang="de-AT" dirty="0" err="1" smtClean="0"/>
              <a:t>the</a:t>
            </a:r>
            <a:r>
              <a:rPr lang="de-AT" dirty="0"/>
              <a:t> </a:t>
            </a:r>
            <a:r>
              <a:rPr lang="de-AT" dirty="0" err="1" smtClean="0"/>
              <a:t>bindings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insertions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deletions</a:t>
            </a:r>
            <a:r>
              <a:rPr lang="de-AT" dirty="0" smtClean="0"/>
              <a:t> in a </a:t>
            </a:r>
            <a:r>
              <a:rPr lang="de-AT" dirty="0" err="1" smtClean="0"/>
              <a:t>temporary</a:t>
            </a:r>
            <a:r>
              <a:rPr lang="de-AT" dirty="0" smtClean="0"/>
              <a:t> graph.</a:t>
            </a:r>
          </a:p>
          <a:p>
            <a:pPr marL="0" indent="0">
              <a:buNone/>
            </a:pPr>
            <a:r>
              <a:rPr lang="de-AT" dirty="0" smtClean="0"/>
              <a:t/>
            </a:r>
            <a:br>
              <a:rPr lang="de-AT" dirty="0" smtClean="0"/>
            </a:b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DELETE{?Z a :Regent}</a:t>
            </a:r>
          </a:p>
          <a:p>
            <a:pPr marL="0" indent="0">
              <a:buNone/>
            </a:pP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INSERT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{?X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AT" sz="2400" dirty="0" err="1" smtClean="0">
                <a:solidFill>
                  <a:schemeClr val="accent1">
                    <a:lumMod val="75000"/>
                  </a:schemeClr>
                </a:solidFill>
              </a:rPr>
              <a:t>hasRegent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?Y} </a:t>
            </a:r>
          </a:p>
          <a:p>
            <a:pPr marL="0" indent="0">
              <a:buNone/>
            </a:pP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WHERE{?Y :</a:t>
            </a:r>
            <a:r>
              <a:rPr lang="de-AT" sz="2400" dirty="0" err="1">
                <a:solidFill>
                  <a:schemeClr val="accent1">
                    <a:lumMod val="75000"/>
                  </a:schemeClr>
                </a:solidFill>
              </a:rPr>
              <a:t>signsDecreeInNameOf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 ?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X … }</a:t>
            </a:r>
            <a:endParaRPr lang="de-AT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AT" dirty="0" smtClean="0"/>
          </a:p>
          <a:p>
            <a:pPr marL="0" indent="0">
              <a:buNone/>
            </a:pPr>
            <a:r>
              <a:rPr lang="de-AT" dirty="0" err="1" smtClean="0"/>
              <a:t>Step</a:t>
            </a:r>
            <a:r>
              <a:rPr lang="de-AT" dirty="0" smtClean="0"/>
              <a:t> 2: Run </a:t>
            </a:r>
            <a:r>
              <a:rPr lang="de-AT" dirty="0" err="1" smtClean="0"/>
              <a:t>insert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delete</a:t>
            </a:r>
            <a:r>
              <a:rPr lang="de-AT" dirty="0" smtClean="0"/>
              <a:t> </a:t>
            </a:r>
            <a:r>
              <a:rPr lang="de-AT" dirty="0" err="1" smtClean="0"/>
              <a:t>separately</a:t>
            </a:r>
            <a:r>
              <a:rPr lang="de-AT" dirty="0" smtClean="0"/>
              <a:t>, but in a </a:t>
            </a:r>
            <a:r>
              <a:rPr lang="de-AT" dirty="0" err="1" smtClean="0"/>
              <a:t>single</a:t>
            </a:r>
            <a:r>
              <a:rPr lang="de-AT" dirty="0" smtClean="0"/>
              <a:t> </a:t>
            </a:r>
            <a:r>
              <a:rPr lang="de-AT" dirty="0" err="1" smtClean="0"/>
              <a:t>transaction</a:t>
            </a:r>
            <a:r>
              <a:rPr lang="de-AT" dirty="0" smtClean="0"/>
              <a:t>. </a:t>
            </a:r>
          </a:p>
          <a:p>
            <a:pPr marL="0" indent="0">
              <a:buNone/>
            </a:pPr>
            <a:r>
              <a:rPr lang="de-AT" dirty="0"/>
              <a:t> </a:t>
            </a:r>
            <a:endParaRPr lang="de-AT" dirty="0" smtClean="0"/>
          </a:p>
        </p:txBody>
      </p:sp>
      <p:sp>
        <p:nvSpPr>
          <p:cNvPr id="4" name="Pfeil nach unten 3"/>
          <p:cNvSpPr/>
          <p:nvPr/>
        </p:nvSpPr>
        <p:spPr>
          <a:xfrm rot="16200000">
            <a:off x="3923928" y="2996952"/>
            <a:ext cx="576064" cy="72008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427984" y="2852936"/>
            <a:ext cx="48965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200" b="1" dirty="0" smtClean="0">
                <a:solidFill>
                  <a:schemeClr val="accent2"/>
                </a:solidFill>
              </a:rPr>
              <a:t>    INSERT{?Z a :</a:t>
            </a:r>
            <a:r>
              <a:rPr lang="de-AT" sz="2200" b="1" dirty="0" err="1" smtClean="0">
                <a:solidFill>
                  <a:schemeClr val="accent2"/>
                </a:solidFill>
              </a:rPr>
              <a:t>Regent_del</a:t>
            </a:r>
            <a:r>
              <a:rPr lang="de-AT" sz="2200" b="1" dirty="0" smtClean="0">
                <a:solidFill>
                  <a:schemeClr val="accent2"/>
                </a:solidFill>
              </a:rPr>
              <a:t>, </a:t>
            </a:r>
            <a:endParaRPr lang="de-AT" sz="2200" b="1" dirty="0">
              <a:solidFill>
                <a:schemeClr val="accent2"/>
              </a:solidFill>
            </a:endParaRPr>
          </a:p>
          <a:p>
            <a:r>
              <a:rPr lang="de-AT" sz="2200" b="1" dirty="0" smtClean="0">
                <a:solidFill>
                  <a:schemeClr val="accent2"/>
                </a:solidFill>
              </a:rPr>
              <a:t>                  ?</a:t>
            </a:r>
            <a:r>
              <a:rPr lang="de-AT" sz="2200" b="1" dirty="0">
                <a:solidFill>
                  <a:schemeClr val="accent2"/>
                </a:solidFill>
              </a:rPr>
              <a:t>X </a:t>
            </a:r>
            <a:r>
              <a:rPr lang="de-AT" sz="2200" b="1" dirty="0" smtClean="0">
                <a:solidFill>
                  <a:schemeClr val="accent2"/>
                </a:solidFill>
              </a:rPr>
              <a:t>:</a:t>
            </a:r>
            <a:r>
              <a:rPr lang="de-AT" sz="2200" b="1" dirty="0" err="1" smtClean="0">
                <a:solidFill>
                  <a:schemeClr val="accent2"/>
                </a:solidFill>
              </a:rPr>
              <a:t>hasRegent_ins</a:t>
            </a:r>
            <a:r>
              <a:rPr lang="de-AT" sz="2200" b="1" dirty="0" smtClean="0">
                <a:solidFill>
                  <a:schemeClr val="accent2"/>
                </a:solidFill>
              </a:rPr>
              <a:t> </a:t>
            </a:r>
            <a:r>
              <a:rPr lang="de-AT" sz="2200" b="1" dirty="0">
                <a:solidFill>
                  <a:schemeClr val="accent2"/>
                </a:solidFill>
              </a:rPr>
              <a:t>?Y} </a:t>
            </a:r>
          </a:p>
          <a:p>
            <a:r>
              <a:rPr lang="de-AT" sz="2200" b="1" dirty="0">
                <a:solidFill>
                  <a:schemeClr val="accent2"/>
                </a:solidFill>
              </a:rPr>
              <a:t>WHERE{?Y :</a:t>
            </a:r>
            <a:r>
              <a:rPr lang="de-AT" sz="2200" b="1" dirty="0" err="1">
                <a:solidFill>
                  <a:schemeClr val="accent2"/>
                </a:solidFill>
              </a:rPr>
              <a:t>signsDecreeInNameOf</a:t>
            </a:r>
            <a:r>
              <a:rPr lang="de-AT" sz="2200" b="1" dirty="0">
                <a:solidFill>
                  <a:schemeClr val="accent2"/>
                </a:solidFill>
              </a:rPr>
              <a:t> ?</a:t>
            </a:r>
            <a:r>
              <a:rPr lang="de-AT" sz="2200" b="1" dirty="0" smtClean="0">
                <a:solidFill>
                  <a:schemeClr val="accent2"/>
                </a:solidFill>
              </a:rPr>
              <a:t>X…}</a:t>
            </a:r>
            <a:endParaRPr lang="de-DE" sz="2200" b="1" dirty="0">
              <a:solidFill>
                <a:schemeClr val="accent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5099700"/>
            <a:ext cx="81851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DELETE{?Z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:Regent}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WHERE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{?Z a </a:t>
            </a:r>
            <a:r>
              <a:rPr lang="de-AT" sz="2400" dirty="0" err="1" smtClean="0">
                <a:solidFill>
                  <a:schemeClr val="accent1">
                    <a:lumMod val="75000"/>
                  </a:schemeClr>
                </a:solidFill>
              </a:rPr>
              <a:t>Regent_del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};</a:t>
            </a:r>
          </a:p>
          <a:p>
            <a:r>
              <a:rPr lang="de-AT" sz="2400" dirty="0" smtClean="0"/>
              <a:t> </a:t>
            </a:r>
            <a:r>
              <a:rPr lang="de-AT" sz="2400" dirty="0" err="1" smtClean="0"/>
              <a:t>Step</a:t>
            </a:r>
            <a:r>
              <a:rPr lang="de-AT" sz="2400" dirty="0" smtClean="0"/>
              <a:t> 2b:</a:t>
            </a:r>
            <a:endParaRPr lang="de-AT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INSERT{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?X :</a:t>
            </a:r>
            <a:r>
              <a:rPr lang="de-AT" sz="2400" dirty="0" err="1" smtClean="0">
                <a:solidFill>
                  <a:schemeClr val="accent1">
                    <a:lumMod val="75000"/>
                  </a:schemeClr>
                </a:solidFill>
              </a:rPr>
              <a:t>hasRegent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?Y}  WHERE {?X 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AT" sz="2400" dirty="0" err="1" smtClean="0">
                <a:solidFill>
                  <a:schemeClr val="accent1">
                    <a:lumMod val="75000"/>
                  </a:schemeClr>
                </a:solidFill>
              </a:rPr>
              <a:t>hasRegent_ins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?Y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};</a:t>
            </a:r>
            <a:endParaRPr lang="de-A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" y="21410"/>
            <a:ext cx="1248477" cy="1116138"/>
          </a:xfrm>
          <a:prstGeom prst="rect">
            <a:avLst/>
          </a:prstGeom>
        </p:spPr>
      </p:pic>
      <p:sp>
        <p:nvSpPr>
          <p:cNvPr id="8" name="Wolkenförmige Legende 7"/>
          <p:cNvSpPr/>
          <p:nvPr/>
        </p:nvSpPr>
        <p:spPr>
          <a:xfrm>
            <a:off x="6623720" y="4869160"/>
            <a:ext cx="2520280" cy="1440160"/>
          </a:xfrm>
          <a:prstGeom prst="cloudCallout">
            <a:avLst>
              <a:gd name="adj1" fmla="val -77403"/>
              <a:gd name="adj2" fmla="val 397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/>
              <a:t>Modified</a:t>
            </a:r>
            <a:r>
              <a:rPr lang="de-DE" sz="1600" dirty="0" smtClean="0"/>
              <a:t> </a:t>
            </a:r>
            <a:r>
              <a:rPr lang="de-DE" sz="1600" dirty="0" err="1" smtClean="0"/>
              <a:t>Cautious</a:t>
            </a:r>
            <a:r>
              <a:rPr lang="de-DE" sz="1600" dirty="0" smtClean="0"/>
              <a:t> </a:t>
            </a:r>
            <a:r>
              <a:rPr lang="de-DE" sz="1600" dirty="0" err="1" smtClean="0"/>
              <a:t>rewriting</a:t>
            </a:r>
            <a:r>
              <a:rPr lang="de-DE" sz="1600" dirty="0" smtClean="0"/>
              <a:t> </a:t>
            </a:r>
            <a:r>
              <a:rPr lang="de-DE" sz="1600" dirty="0" err="1" smtClean="0"/>
              <a:t>needed</a:t>
            </a:r>
            <a:r>
              <a:rPr lang="de-DE" sz="1600" dirty="0" smtClean="0"/>
              <a:t> (not </a:t>
            </a:r>
            <a:r>
              <a:rPr lang="de-DE" sz="1600" dirty="0" err="1" smtClean="0"/>
              <a:t>shown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251520" y="5112186"/>
            <a:ext cx="131412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de-AT" sz="2500" dirty="0">
                <a:solidFill>
                  <a:prstClr val="black"/>
                </a:solidFill>
              </a:rPr>
              <a:t> </a:t>
            </a:r>
            <a:r>
              <a:rPr lang="de-AT" sz="2500" dirty="0" err="1">
                <a:solidFill>
                  <a:prstClr val="black"/>
                </a:solidFill>
              </a:rPr>
              <a:t>Step</a:t>
            </a:r>
            <a:r>
              <a:rPr lang="de-AT" sz="2500" dirty="0">
                <a:solidFill>
                  <a:prstClr val="black"/>
                </a:solidFill>
              </a:rPr>
              <a:t> 2a:</a:t>
            </a:r>
          </a:p>
        </p:txBody>
      </p:sp>
    </p:spTree>
    <p:extLst>
      <p:ext uri="{BB962C8B-B14F-4D97-AF65-F5344CB8AC3E}">
        <p14:creationId xmlns:p14="http://schemas.microsoft.com/office/powerpoint/2010/main" val="252759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60648"/>
            <a:ext cx="5184576" cy="646865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91880" y="1052737"/>
            <a:ext cx="5760640" cy="4608511"/>
          </a:xfrm>
        </p:spPr>
        <p:txBody>
          <a:bodyPr>
            <a:normAutofit fontScale="90000"/>
          </a:bodyPr>
          <a:lstStyle/>
          <a:p>
            <a:pPr marL="1798638" indent="-1798638" algn="l"/>
            <a:r>
              <a:rPr lang="de-AT" dirty="0" err="1" smtClean="0">
                <a:solidFill>
                  <a:schemeClr val="tx2"/>
                </a:solidFill>
              </a:rPr>
              <a:t>Maintaining</a:t>
            </a:r>
            <a:r>
              <a:rPr lang="de-AT" dirty="0" smtClean="0">
                <a:solidFill>
                  <a:schemeClr val="tx2"/>
                </a:solidFill>
              </a:rPr>
              <a:t> Wikipedia:</a:t>
            </a:r>
            <a:br>
              <a:rPr lang="de-AT" dirty="0" smtClean="0">
                <a:solidFill>
                  <a:schemeClr val="tx2"/>
                </a:solidFill>
              </a:rPr>
            </a:br>
            <a:r>
              <a:rPr lang="de-AT" dirty="0" err="1" smtClean="0">
                <a:solidFill>
                  <a:schemeClr val="tx2"/>
                </a:solidFill>
              </a:rPr>
              <a:t>Dbpedia</a:t>
            </a:r>
            <a:r>
              <a:rPr lang="de-AT" dirty="0" smtClean="0">
                <a:solidFill>
                  <a:schemeClr val="tx2"/>
                </a:solidFill>
              </a:rPr>
              <a:t> &amp; SPARQL Update </a:t>
            </a:r>
            <a:r>
              <a:rPr lang="de-AT" dirty="0" err="1" smtClean="0">
                <a:solidFill>
                  <a:schemeClr val="tx2"/>
                </a:solidFill>
              </a:rPr>
              <a:t>to</a:t>
            </a:r>
            <a:r>
              <a:rPr lang="de-AT" dirty="0" smtClean="0">
                <a:solidFill>
                  <a:schemeClr val="tx2"/>
                </a:solidFill>
              </a:rPr>
              <a:t> </a:t>
            </a:r>
            <a:r>
              <a:rPr lang="de-AT" dirty="0" err="1" smtClean="0">
                <a:solidFill>
                  <a:schemeClr val="tx2"/>
                </a:solidFill>
              </a:rPr>
              <a:t>the</a:t>
            </a:r>
            <a:r>
              <a:rPr lang="de-AT" dirty="0" smtClean="0">
                <a:solidFill>
                  <a:schemeClr val="tx2"/>
                </a:solidFill>
              </a:rPr>
              <a:t> </a:t>
            </a:r>
            <a:br>
              <a:rPr lang="de-AT" dirty="0" smtClean="0">
                <a:solidFill>
                  <a:schemeClr val="tx2"/>
                </a:solidFill>
              </a:rPr>
            </a:br>
            <a:r>
              <a:rPr lang="de-AT" dirty="0" err="1" smtClean="0">
                <a:solidFill>
                  <a:schemeClr val="tx2"/>
                </a:solidFill>
              </a:rPr>
              <a:t>rescue</a:t>
            </a:r>
            <a:r>
              <a:rPr lang="de-AT" dirty="0" smtClean="0">
                <a:solidFill>
                  <a:schemeClr val="tx2"/>
                </a:solidFill>
              </a:rPr>
              <a:t>!</a:t>
            </a:r>
            <a:br>
              <a:rPr lang="de-AT" dirty="0" smtClean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/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 err="1" smtClean="0">
                <a:solidFill>
                  <a:schemeClr val="tx2"/>
                </a:solidFill>
              </a:rPr>
              <a:t>Use</a:t>
            </a:r>
            <a:r>
              <a:rPr lang="de-AT" dirty="0" smtClean="0">
                <a:solidFill>
                  <a:schemeClr val="tx2"/>
                </a:solidFill>
              </a:rPr>
              <a:t> </a:t>
            </a:r>
            <a:r>
              <a:rPr lang="de-AT" dirty="0" err="1" smtClean="0">
                <a:solidFill>
                  <a:schemeClr val="tx2"/>
                </a:solidFill>
              </a:rPr>
              <a:t>case</a:t>
            </a:r>
            <a:r>
              <a:rPr lang="de-AT" dirty="0" smtClean="0">
                <a:solidFill>
                  <a:schemeClr val="tx2"/>
                </a:solidFill>
              </a:rPr>
              <a:t> </a:t>
            </a:r>
            <a:r>
              <a:rPr lang="de-AT" dirty="0" err="1">
                <a:solidFill>
                  <a:schemeClr val="tx2"/>
                </a:solidFill>
              </a:rPr>
              <a:t>i</a:t>
            </a:r>
            <a:r>
              <a:rPr lang="de-AT" dirty="0" err="1" smtClean="0">
                <a:solidFill>
                  <a:schemeClr val="tx2"/>
                </a:solidFill>
              </a:rPr>
              <a:t>dea</a:t>
            </a:r>
            <a:r>
              <a:rPr lang="de-AT" dirty="0" smtClean="0">
                <a:solidFill>
                  <a:schemeClr val="tx2"/>
                </a:solidFill>
              </a:rPr>
              <a:t>: </a:t>
            </a:r>
            <a:br>
              <a:rPr lang="de-AT" dirty="0" smtClean="0">
                <a:solidFill>
                  <a:schemeClr val="tx2"/>
                </a:solidFill>
              </a:rPr>
            </a:br>
            <a:r>
              <a:rPr lang="de-AT" sz="4000" dirty="0" err="1" smtClean="0">
                <a:solidFill>
                  <a:schemeClr val="tx2"/>
                </a:solidFill>
              </a:rPr>
              <a:t>Use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mappings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to</a:t>
            </a:r>
            <a:r>
              <a:rPr lang="de-AT" sz="4000" dirty="0" smtClean="0">
                <a:solidFill>
                  <a:schemeClr val="tx2"/>
                </a:solidFill>
              </a:rPr>
              <a:t> update </a:t>
            </a:r>
            <a:r>
              <a:rPr lang="de-AT" sz="4000" dirty="0" err="1" smtClean="0">
                <a:solidFill>
                  <a:schemeClr val="tx2"/>
                </a:solidFill>
              </a:rPr>
              <a:t>infoboxes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and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track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pages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that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need</a:t>
            </a:r>
            <a:r>
              <a:rPr lang="de-AT" sz="4000" dirty="0" smtClean="0">
                <a:solidFill>
                  <a:schemeClr val="tx2"/>
                </a:solidFill>
              </a:rPr>
              <a:t> </a:t>
            </a:r>
            <a:r>
              <a:rPr lang="de-AT" sz="4000" dirty="0" err="1" smtClean="0">
                <a:solidFill>
                  <a:schemeClr val="tx2"/>
                </a:solidFill>
              </a:rPr>
              <a:t>updating</a:t>
            </a:r>
            <a:r>
              <a:rPr lang="de-AT" sz="4000" dirty="0" smtClean="0">
                <a:solidFill>
                  <a:schemeClr val="tx2"/>
                </a:solidFill>
              </a:rPr>
              <a:t>.</a:t>
            </a:r>
            <a:endParaRPr lang="de-DE" sz="4000" dirty="0">
              <a:solidFill>
                <a:schemeClr val="tx2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2348880"/>
            <a:ext cx="888437" cy="7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5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 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781128"/>
          </a:xfrm>
        </p:spPr>
        <p:txBody>
          <a:bodyPr>
            <a:normAutofit/>
          </a:bodyPr>
          <a:lstStyle/>
          <a:p>
            <a:r>
              <a:rPr lang="en-US" dirty="0" smtClean="0"/>
              <a:t>Import data from </a:t>
            </a:r>
            <a:r>
              <a:rPr lang="en-US" dirty="0" err="1"/>
              <a:t>i</a:t>
            </a:r>
            <a:r>
              <a:rPr lang="en-US" dirty="0" err="1" smtClean="0"/>
              <a:t>nfoboxes</a:t>
            </a:r>
            <a:r>
              <a:rPr lang="en-US" dirty="0" smtClean="0"/>
              <a:t> using declarative mappings.  </a:t>
            </a:r>
          </a:p>
          <a:p>
            <a:endParaRPr lang="en-US" dirty="0" smtClean="0"/>
          </a:p>
          <a:p>
            <a:r>
              <a:rPr lang="en-US" dirty="0" smtClean="0"/>
              <a:t>Respecting additional taxonomy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8640"/>
            <a:ext cx="1512168" cy="9314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250" y="0"/>
            <a:ext cx="2624750" cy="66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3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844824"/>
            <a:ext cx="3528392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78098"/>
          </a:xfrm>
        </p:spPr>
        <p:txBody>
          <a:bodyPr/>
          <a:lstStyle/>
          <a:p>
            <a:r>
              <a:rPr lang="en-US" dirty="0" err="1" smtClean="0"/>
              <a:t>DBPedia</a:t>
            </a:r>
            <a:r>
              <a:rPr lang="en-US" dirty="0" smtClean="0"/>
              <a:t> Mapping Types: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852936"/>
            <a:ext cx="5328592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3861048"/>
            <a:ext cx="4248472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869160"/>
            <a:ext cx="4752528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Прямоугольник 7"/>
          <p:cNvSpPr/>
          <p:nvPr/>
        </p:nvSpPr>
        <p:spPr>
          <a:xfrm>
            <a:off x="840406" y="5445224"/>
            <a:ext cx="4379666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Прямоугольник 8"/>
          <p:cNvSpPr/>
          <p:nvPr/>
        </p:nvSpPr>
        <p:spPr>
          <a:xfrm>
            <a:off x="840406" y="6021288"/>
            <a:ext cx="2795490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5472608"/>
          </a:xfrm>
        </p:spPr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Page title corresponds to the subject URI.</a:t>
            </a:r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PropertyMapping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translate </a:t>
            </a:r>
            <a:r>
              <a:rPr lang="en-US" dirty="0" err="1" smtClean="0">
                <a:solidFill>
                  <a:schemeClr val="tx2"/>
                </a:solidFill>
              </a:rPr>
              <a:t>infobox</a:t>
            </a:r>
            <a:r>
              <a:rPr lang="en-US" dirty="0" smtClean="0">
                <a:solidFill>
                  <a:schemeClr val="tx2"/>
                </a:solidFill>
              </a:rPr>
              <a:t> property names to RDF predicate names.</a:t>
            </a:r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IntermediateNodeMapping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create auxiliary resources.</a:t>
            </a:r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ConditionalMapping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dirty="0" smtClean="0">
                <a:solidFill>
                  <a:schemeClr val="tx2"/>
                </a:solidFill>
              </a:rPr>
              <a:t>select concept and predicate names based on a condition.</a:t>
            </a:r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GeocoordinateMapping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DateIntervalMapping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split a “from-to” string.</a:t>
            </a:r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TableMapping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(very rarely used</a:t>
            </a:r>
            <a:r>
              <a:rPr lang="is-IS" dirty="0" smtClean="0">
                <a:solidFill>
                  <a:schemeClr val="tx2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4703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Conditional Mapping: Example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1" y="1124744"/>
            <a:ext cx="8743418" cy="50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 dirty="0" smtClean="0">
                <a:latin typeface="Tw Cen MT" charset="0"/>
                <a:ea typeface="ＭＳ Ｐゴシック" charset="0"/>
              </a:rPr>
              <a:t>Linked Data has moved from </a:t>
            </a:r>
            <a:r>
              <a:rPr lang="en-US" dirty="0">
                <a:latin typeface="Tw Cen MT" charset="0"/>
                <a:ea typeface="ＭＳ Ｐゴシック" charset="0"/>
              </a:rPr>
              <a:t>academia </a:t>
            </a:r>
            <a:br>
              <a:rPr lang="en-US" dirty="0">
                <a:latin typeface="Tw Cen MT" charset="0"/>
                <a:ea typeface="ＭＳ Ｐゴシック" charset="0"/>
              </a:rPr>
            </a:br>
            <a:r>
              <a:rPr lang="en-US" dirty="0">
                <a:latin typeface="Tw Cen MT" charset="0"/>
                <a:ea typeface="ＭＳ Ｐゴシック" charset="0"/>
              </a:rPr>
              <a:t>to </a:t>
            </a:r>
            <a:r>
              <a:rPr lang="en-US" dirty="0" smtClean="0">
                <a:latin typeface="Tw Cen MT" charset="0"/>
                <a:ea typeface="ＭＳ Ｐゴシック" charset="0"/>
              </a:rPr>
              <a:t>industry over the last few years…</a:t>
            </a:r>
            <a:endParaRPr lang="en-US" dirty="0">
              <a:latin typeface="Tw Cen MT" charset="0"/>
              <a:ea typeface="ＭＳ Ｐゴシック" charset="0"/>
            </a:endParaRPr>
          </a:p>
        </p:txBody>
      </p:sp>
      <p:pic>
        <p:nvPicPr>
          <p:cNvPr id="4608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514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8550"/>
            <a:ext cx="2743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81525"/>
            <a:ext cx="17637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76625"/>
            <a:ext cx="2514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35350"/>
            <a:ext cx="5486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795838"/>
            <a:ext cx="21082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2"/>
          <p:cNvSpPr txBox="1"/>
          <p:nvPr/>
        </p:nvSpPr>
        <p:spPr>
          <a:xfrm>
            <a:off x="827584" y="5589240"/>
            <a:ext cx="1371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Watson</a:t>
            </a:r>
          </a:p>
        </p:txBody>
      </p:sp>
    </p:spTree>
    <p:extLst>
      <p:ext uri="{BB962C8B-B14F-4D97-AF65-F5344CB8AC3E}">
        <p14:creationId xmlns:p14="http://schemas.microsoft.com/office/powerpoint/2010/main" val="360578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9024" y="44624"/>
            <a:ext cx="7149480" cy="891380"/>
          </a:xfrm>
        </p:spPr>
        <p:txBody>
          <a:bodyPr>
            <a:normAutofit fontScale="90000"/>
          </a:bodyPr>
          <a:lstStyle/>
          <a:p>
            <a:r>
              <a:rPr lang="de-AT" dirty="0" err="1" smtClean="0"/>
              <a:t>Use</a:t>
            </a:r>
            <a:r>
              <a:rPr lang="de-AT" dirty="0" smtClean="0"/>
              <a:t> Case 1: </a:t>
            </a:r>
            <a:r>
              <a:rPr lang="de-AT" dirty="0" err="1" smtClean="0"/>
              <a:t>Translating</a:t>
            </a:r>
            <a:r>
              <a:rPr lang="de-AT" dirty="0" smtClean="0"/>
              <a:t> Updates 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19" y="85898"/>
            <a:ext cx="1794778" cy="4525963"/>
          </a:xfrm>
          <a:prstGeom prst="rect">
            <a:avLst/>
          </a:prstGeom>
        </p:spPr>
      </p:pic>
      <p:cxnSp>
        <p:nvCxnSpPr>
          <p:cNvPr id="20" name="Gerader Verbinder 19"/>
          <p:cNvCxnSpPr/>
          <p:nvPr/>
        </p:nvCxnSpPr>
        <p:spPr>
          <a:xfrm flipV="1">
            <a:off x="1331640" y="2232148"/>
            <a:ext cx="1386430" cy="227697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V="1">
            <a:off x="1331640" y="3168252"/>
            <a:ext cx="1386430" cy="134086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1331640" y="2232148"/>
            <a:ext cx="6984776" cy="227697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1331640" y="3168252"/>
            <a:ext cx="6984776" cy="134086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nhaltsplatzhalter 9"/>
          <p:cNvPicPr>
            <a:picLocks noChangeAspect="1"/>
          </p:cNvPicPr>
          <p:nvPr/>
        </p:nvPicPr>
        <p:blipFill rotWithShape="1">
          <a:blip r:embed="rId2"/>
          <a:srcRect t="95460" r="30750" b="-52"/>
          <a:stretch/>
        </p:blipFill>
        <p:spPr>
          <a:xfrm>
            <a:off x="2718070" y="2232148"/>
            <a:ext cx="5598346" cy="93610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Inhaltsplatzhalter 9"/>
          <p:cNvPicPr>
            <a:picLocks noChangeAspect="1"/>
          </p:cNvPicPr>
          <p:nvPr/>
        </p:nvPicPr>
        <p:blipFill rotWithShape="1">
          <a:blip r:embed="rId2"/>
          <a:srcRect t="95460" r="35039"/>
          <a:stretch/>
        </p:blipFill>
        <p:spPr>
          <a:xfrm>
            <a:off x="2763030" y="919261"/>
            <a:ext cx="5251662" cy="92556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084168" y="2448172"/>
            <a:ext cx="72008" cy="576064"/>
          </a:xfrm>
          <a:prstGeom prst="rect">
            <a:avLst/>
          </a:prstGeom>
          <a:ln>
            <a:solidFill>
              <a:srgbClr val="F9F9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133667" y="4637454"/>
            <a:ext cx="84305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Questions/Problems: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2"/>
                </a:solidFill>
              </a:rPr>
              <a:t>Does an edit lead to inconsistencies on other pages?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2"/>
                </a:solidFill>
              </a:rPr>
              <a:t>Is there a </a:t>
            </a:r>
            <a:r>
              <a:rPr lang="en-US" sz="2800" b="1" dirty="0" err="1" smtClean="0">
                <a:solidFill>
                  <a:schemeClr val="accent2"/>
                </a:solidFill>
              </a:rPr>
              <a:t>DBpedia</a:t>
            </a:r>
            <a:r>
              <a:rPr lang="en-US" sz="2800" b="1" dirty="0" smtClean="0">
                <a:solidFill>
                  <a:schemeClr val="accent2"/>
                </a:solidFill>
              </a:rPr>
              <a:t> update equivalent to this edit? </a:t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</a:rPr>
              <a:t>If yes: under which semantics? </a:t>
            </a:r>
          </a:p>
        </p:txBody>
      </p:sp>
      <p:cxnSp>
        <p:nvCxnSpPr>
          <p:cNvPr id="4" name="Gerader Verbinder 3"/>
          <p:cNvCxnSpPr/>
          <p:nvPr/>
        </p:nvCxnSpPr>
        <p:spPr>
          <a:xfrm flipV="1">
            <a:off x="4499992" y="2564904"/>
            <a:ext cx="3456384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feil nach unten 13"/>
          <p:cNvSpPr/>
          <p:nvPr/>
        </p:nvSpPr>
        <p:spPr>
          <a:xfrm rot="10800000">
            <a:off x="6012160" y="1572371"/>
            <a:ext cx="542190" cy="77650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6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29" y="195649"/>
            <a:ext cx="2767383" cy="1770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644008" y="404664"/>
            <a:ext cx="6528558" cy="1600438"/>
            <a:chOff x="7754874" y="77626"/>
            <a:chExt cx="6240526" cy="1600438"/>
          </a:xfrm>
        </p:grpSpPr>
        <p:grpSp>
          <p:nvGrpSpPr>
            <p:cNvPr id="5" name="Group 4"/>
            <p:cNvGrpSpPr/>
            <p:nvPr/>
          </p:nvGrpSpPr>
          <p:grpSpPr>
            <a:xfrm>
              <a:off x="7754874" y="77626"/>
              <a:ext cx="4142716" cy="1600438"/>
              <a:chOff x="3612493" y="-1089115"/>
              <a:chExt cx="3056321" cy="86360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3612494" y="-1089115"/>
                <a:ext cx="3056320" cy="8636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12493" y="-1089114"/>
                <a:ext cx="3056321" cy="415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1400" dirty="0" smtClean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899400" y="77626"/>
              <a:ext cx="6096000" cy="16004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/>
                <a:t>DELETE { ?X </a:t>
              </a:r>
              <a:r>
                <a:rPr lang="en-US" sz="1400" dirty="0" smtClean="0"/>
                <a:t>:region :</a:t>
              </a:r>
              <a:r>
                <a:rPr lang="en-US" sz="1400" dirty="0" err="1" smtClean="0"/>
                <a:t>Upper_Normandy</a:t>
              </a:r>
              <a:r>
                <a:rPr lang="en-US" sz="1400" dirty="0" smtClean="0"/>
                <a:t> . 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              ?Y :region :</a:t>
              </a:r>
              <a:r>
                <a:rPr lang="en-US" sz="1400" dirty="0" err="1" smtClean="0"/>
                <a:t>Lower_Normandy</a:t>
              </a:r>
              <a:r>
                <a:rPr lang="en-US" sz="1400" dirty="0" smtClean="0"/>
                <a:t> .}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/>
                <a:t>INSERT { ?</a:t>
              </a:r>
              <a:r>
                <a:rPr lang="en-US" sz="1400" dirty="0" smtClean="0"/>
                <a:t>X :region :Normandy . ?Y :region :Normandy}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 smtClean="0"/>
                <a:t>WHERE</a:t>
              </a:r>
              <a:br>
                <a:rPr lang="en-US" sz="1400" dirty="0" smtClean="0"/>
              </a:br>
              <a:r>
                <a:rPr lang="en-US" sz="1400" dirty="0" smtClean="0"/>
                <a:t>{ { ?X :region :</a:t>
              </a:r>
              <a:r>
                <a:rPr lang="en-US" sz="1400" dirty="0" err="1" smtClean="0"/>
                <a:t>Upper_Normandy</a:t>
              </a:r>
              <a:r>
                <a:rPr lang="en-US" sz="1400" dirty="0" smtClean="0"/>
                <a:t> .  } UNION</a:t>
              </a:r>
            </a:p>
            <a:p>
              <a:r>
                <a:rPr lang="en-US" sz="1400" dirty="0" smtClean="0"/>
                <a:t>   { ?Y :region :</a:t>
              </a:r>
              <a:r>
                <a:rPr lang="en-US" sz="1400" dirty="0" err="1" smtClean="0"/>
                <a:t>Lower_Normandy</a:t>
              </a:r>
              <a:r>
                <a:rPr lang="en-US" sz="1400" dirty="0" smtClean="0"/>
                <a:t> . }</a:t>
              </a:r>
              <a:endParaRPr lang="en-US" sz="1400" dirty="0"/>
            </a:p>
            <a:p>
              <a:r>
                <a:rPr lang="en-US" sz="1400" dirty="0" smtClean="0"/>
                <a:t>}</a:t>
              </a:r>
              <a:endParaRPr lang="en-US" sz="1400" dirty="0"/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7596336" y="2013740"/>
            <a:ext cx="0" cy="601795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55630" y="2047877"/>
            <a:ext cx="11368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dirty="0" err="1" smtClean="0"/>
              <a:t>val</a:t>
            </a:r>
            <a:r>
              <a:rPr lang="en-US" sz="1400" dirty="0" smtClean="0"/>
              <a:t>(WHERE)</a:t>
            </a:r>
            <a:endParaRPr lang="en-US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72395" y="2595829"/>
            <a:ext cx="7027566" cy="1815882"/>
            <a:chOff x="7754874" y="58401"/>
            <a:chExt cx="6569809" cy="1427958"/>
          </a:xfrm>
        </p:grpSpPr>
        <p:grpSp>
          <p:nvGrpSpPr>
            <p:cNvPr id="13" name="Group 12"/>
            <p:cNvGrpSpPr/>
            <p:nvPr/>
          </p:nvGrpSpPr>
          <p:grpSpPr>
            <a:xfrm>
              <a:off x="7754874" y="77625"/>
              <a:ext cx="4142716" cy="1362882"/>
              <a:chOff x="3612493" y="-1089115"/>
              <a:chExt cx="3056321" cy="735414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612494" y="-1089115"/>
                <a:ext cx="2851012" cy="73541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12493" y="-1089114"/>
                <a:ext cx="3056321" cy="415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1400" dirty="0" smtClean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8228683" y="58401"/>
              <a:ext cx="6096000" cy="14279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/>
                <a:t>DELETE </a:t>
              </a:r>
              <a:r>
                <a:rPr lang="en-US" sz="1400" dirty="0" smtClean="0"/>
                <a:t>{ :Rouen :region :</a:t>
              </a:r>
              <a:r>
                <a:rPr lang="en-US" sz="1400" dirty="0" err="1" smtClean="0"/>
                <a:t>Upper_Normandy</a:t>
              </a:r>
              <a:r>
                <a:rPr lang="en-US" sz="1400" dirty="0" smtClean="0"/>
                <a:t> .  </a:t>
              </a:r>
            </a:p>
            <a:p>
              <a:r>
                <a:rPr lang="en-US" sz="1400" dirty="0" smtClean="0"/>
                <a:t>:</a:t>
              </a:r>
              <a:r>
                <a:rPr lang="en-US" sz="1400" dirty="0" err="1" smtClean="0"/>
                <a:t>Le_Havre</a:t>
              </a:r>
              <a:r>
                <a:rPr lang="en-US" sz="1400" dirty="0" smtClean="0"/>
                <a:t> :region :</a:t>
              </a:r>
              <a:r>
                <a:rPr lang="en-US" sz="1400" dirty="0" err="1" smtClean="0"/>
                <a:t>Upper_Normandy</a:t>
              </a:r>
              <a:r>
                <a:rPr lang="en-US" sz="1400" dirty="0" smtClean="0"/>
                <a:t> . </a:t>
              </a:r>
              <a:r>
                <a:rPr lang="is-IS" sz="1400" dirty="0" smtClean="0"/>
                <a:t>…</a:t>
              </a:r>
              <a:endParaRPr lang="en-US" sz="1400" dirty="0" smtClean="0"/>
            </a:p>
            <a:p>
              <a:r>
                <a:rPr lang="en-US" sz="1400" dirty="0" smtClean="0"/>
                <a:t>:Caen :region :</a:t>
              </a:r>
              <a:r>
                <a:rPr lang="en-US" sz="1400" dirty="0" err="1" smtClean="0"/>
                <a:t>Lower_Normandy</a:t>
              </a:r>
              <a:r>
                <a:rPr lang="en-US" sz="1400" dirty="0" smtClean="0"/>
                <a:t> . </a:t>
              </a:r>
            </a:p>
            <a:p>
              <a:r>
                <a:rPr lang="en-US" sz="1400" dirty="0" smtClean="0"/>
                <a:t>:Bayeux  :region :</a:t>
              </a:r>
              <a:r>
                <a:rPr lang="en-US" sz="1400" dirty="0" err="1" smtClean="0"/>
                <a:t>Lower_Normandy</a:t>
              </a:r>
              <a:r>
                <a:rPr lang="en-US" sz="1400" dirty="0" smtClean="0"/>
                <a:t> .  </a:t>
              </a:r>
              <a:r>
                <a:rPr lang="is-IS" sz="1400" dirty="0" smtClean="0"/>
                <a:t>… </a:t>
              </a:r>
              <a:r>
                <a:rPr lang="en-US" sz="1400" dirty="0" smtClean="0"/>
                <a:t>}</a:t>
              </a:r>
              <a:endParaRPr lang="en-US" sz="1400" dirty="0"/>
            </a:p>
            <a:p>
              <a:r>
                <a:rPr lang="en-US" sz="1400" dirty="0" smtClean="0"/>
                <a:t>INSERT { </a:t>
              </a:r>
              <a:r>
                <a:rPr lang="en-US" sz="1400" dirty="0"/>
                <a:t>:Rouen :region </a:t>
              </a:r>
              <a:r>
                <a:rPr lang="en-US" sz="1400" dirty="0" smtClean="0"/>
                <a:t>Normandy </a:t>
              </a:r>
              <a:r>
                <a:rPr lang="en-US" sz="1400" dirty="0"/>
                <a:t>.  </a:t>
              </a:r>
            </a:p>
            <a:p>
              <a:r>
                <a:rPr lang="en-US" sz="1400" dirty="0"/>
                <a:t>:</a:t>
              </a:r>
              <a:r>
                <a:rPr lang="en-US" sz="1400" dirty="0" err="1"/>
                <a:t>Le_Havre</a:t>
              </a:r>
              <a:r>
                <a:rPr lang="en-US" sz="1400" dirty="0"/>
                <a:t> :region </a:t>
              </a:r>
              <a:r>
                <a:rPr lang="en-US" sz="1400" dirty="0" smtClean="0"/>
                <a:t>:Normandy </a:t>
              </a:r>
              <a:r>
                <a:rPr lang="en-US" sz="1400" dirty="0"/>
                <a:t>. </a:t>
              </a:r>
              <a:r>
                <a:rPr lang="is-IS" sz="1400" dirty="0"/>
                <a:t>…</a:t>
              </a:r>
              <a:endParaRPr lang="en-US" sz="1400" dirty="0"/>
            </a:p>
            <a:p>
              <a:r>
                <a:rPr lang="en-US" sz="1400" dirty="0"/>
                <a:t>:Caen :region </a:t>
              </a:r>
              <a:r>
                <a:rPr lang="en-US" sz="1400" dirty="0" smtClean="0"/>
                <a:t>:Normandy 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:Bayeux  :region </a:t>
              </a:r>
              <a:r>
                <a:rPr lang="en-US" sz="1400" dirty="0" smtClean="0"/>
                <a:t>:Normandy </a:t>
              </a:r>
              <a:r>
                <a:rPr lang="en-US" sz="1400" dirty="0"/>
                <a:t>.  </a:t>
              </a:r>
              <a:r>
                <a:rPr lang="is-IS" sz="1400" dirty="0"/>
                <a:t>… </a:t>
              </a:r>
              <a:r>
                <a:rPr lang="en-US" sz="1400" dirty="0"/>
                <a:t>}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6599684" y="4355704"/>
            <a:ext cx="2997" cy="465678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76673" y="4407969"/>
            <a:ext cx="145828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Separate updates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565978" y="4828515"/>
            <a:ext cx="5592454" cy="832734"/>
            <a:chOff x="7754874" y="77625"/>
            <a:chExt cx="6240526" cy="1362882"/>
          </a:xfrm>
        </p:grpSpPr>
        <p:grpSp>
          <p:nvGrpSpPr>
            <p:cNvPr id="22" name="Group 21"/>
            <p:cNvGrpSpPr/>
            <p:nvPr/>
          </p:nvGrpSpPr>
          <p:grpSpPr>
            <a:xfrm>
              <a:off x="7754874" y="77625"/>
              <a:ext cx="4142716" cy="1362882"/>
              <a:chOff x="3612493" y="-1089115"/>
              <a:chExt cx="3056321" cy="735414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3612494" y="-1089115"/>
                <a:ext cx="2851012" cy="73541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612493" y="-1089114"/>
                <a:ext cx="3056321" cy="415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1400" dirty="0" smtClean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7899400" y="77627"/>
              <a:ext cx="6096000" cy="13600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/>
                <a:t>DELETE </a:t>
              </a:r>
              <a:r>
                <a:rPr lang="en-US" sz="1200" dirty="0" smtClean="0"/>
                <a:t>{ :Rouen :region :</a:t>
              </a:r>
              <a:r>
                <a:rPr lang="en-US" sz="1200" dirty="0" err="1" smtClean="0"/>
                <a:t>Upper_Normandy</a:t>
              </a:r>
              <a:r>
                <a:rPr lang="en-US" sz="1200" dirty="0" smtClean="0"/>
                <a:t> .  </a:t>
              </a:r>
            </a:p>
            <a:p>
              <a:r>
                <a:rPr lang="en-US" sz="1200" dirty="0" smtClean="0"/>
                <a:t>:</a:t>
              </a:r>
              <a:r>
                <a:rPr lang="en-US" sz="1200" dirty="0" err="1" smtClean="0"/>
                <a:t>Le_Havre</a:t>
              </a:r>
              <a:r>
                <a:rPr lang="en-US" sz="1200" dirty="0" smtClean="0"/>
                <a:t> :region :</a:t>
              </a:r>
              <a:r>
                <a:rPr lang="en-US" sz="1200" dirty="0" err="1" smtClean="0"/>
                <a:t>Upper_Normandy</a:t>
              </a:r>
              <a:r>
                <a:rPr lang="en-US" sz="1200" dirty="0" smtClean="0"/>
                <a:t> . </a:t>
              </a:r>
              <a:r>
                <a:rPr lang="is-IS" sz="1200" dirty="0" smtClean="0"/>
                <a:t>…</a:t>
              </a:r>
              <a:endParaRPr lang="en-US" sz="1200" dirty="0" smtClean="0"/>
            </a:p>
            <a:p>
              <a:r>
                <a:rPr lang="en-US" sz="1200" b="1" dirty="0" smtClean="0">
                  <a:solidFill>
                    <a:srgbClr val="0070C0"/>
                  </a:solidFill>
                </a:rPr>
                <a:t>:Caen :region :</a:t>
              </a:r>
              <a:r>
                <a:rPr lang="en-US" sz="1200" b="1" dirty="0" err="1" smtClean="0">
                  <a:solidFill>
                    <a:srgbClr val="0070C0"/>
                  </a:solidFill>
                </a:rPr>
                <a:t>Lower_Normandy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 . </a:t>
              </a:r>
            </a:p>
            <a:p>
              <a:r>
                <a:rPr lang="en-US" sz="1200" dirty="0" smtClean="0"/>
                <a:t>:Bayeux  :region :</a:t>
              </a:r>
              <a:r>
                <a:rPr lang="en-US" sz="1200" dirty="0" err="1" smtClean="0"/>
                <a:t>Lower_Normandy</a:t>
              </a:r>
              <a:r>
                <a:rPr lang="en-US" sz="1200" dirty="0" smtClean="0"/>
                <a:t> .  </a:t>
              </a:r>
              <a:r>
                <a:rPr lang="is-IS" sz="1200" dirty="0" smtClean="0"/>
                <a:t>… </a:t>
              </a:r>
              <a:r>
                <a:rPr lang="en-US" sz="1200" dirty="0" smtClean="0"/>
                <a:t>}</a:t>
              </a:r>
              <a:endParaRPr lang="en-US" sz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80112" y="5756841"/>
            <a:ext cx="5592454" cy="832734"/>
            <a:chOff x="7754874" y="77625"/>
            <a:chExt cx="6240526" cy="1362882"/>
          </a:xfrm>
        </p:grpSpPr>
        <p:grpSp>
          <p:nvGrpSpPr>
            <p:cNvPr id="27" name="Group 26"/>
            <p:cNvGrpSpPr/>
            <p:nvPr/>
          </p:nvGrpSpPr>
          <p:grpSpPr>
            <a:xfrm>
              <a:off x="7754874" y="77625"/>
              <a:ext cx="4142716" cy="1362882"/>
              <a:chOff x="3612493" y="-1089115"/>
              <a:chExt cx="3056321" cy="735414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3612494" y="-1089115"/>
                <a:ext cx="2851012" cy="73541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612493" y="-1089114"/>
                <a:ext cx="3056321" cy="415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1400" dirty="0" smtClean="0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7899400" y="77627"/>
              <a:ext cx="6096000" cy="13600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 smtClean="0"/>
                <a:t>INSERT { :Rouen :region :Normandy .  </a:t>
              </a:r>
            </a:p>
            <a:p>
              <a:r>
                <a:rPr lang="en-US" sz="1200" dirty="0" smtClean="0"/>
                <a:t>:</a:t>
              </a:r>
              <a:r>
                <a:rPr lang="en-US" sz="1200" dirty="0" err="1" smtClean="0"/>
                <a:t>Le_Havre</a:t>
              </a:r>
              <a:r>
                <a:rPr lang="en-US" sz="1200" dirty="0" smtClean="0"/>
                <a:t> :region :Normandy . </a:t>
              </a:r>
              <a:r>
                <a:rPr lang="is-IS" sz="1200" dirty="0" smtClean="0"/>
                <a:t>…</a:t>
              </a:r>
              <a:endParaRPr lang="en-US" sz="1200" dirty="0" smtClean="0"/>
            </a:p>
            <a:p>
              <a:r>
                <a:rPr lang="en-US" sz="1200" b="1" dirty="0" smtClean="0">
                  <a:solidFill>
                    <a:srgbClr val="0070C0"/>
                  </a:solidFill>
                </a:rPr>
                <a:t>:Caen :region :Normandy . </a:t>
              </a:r>
            </a:p>
            <a:p>
              <a:r>
                <a:rPr lang="en-US" sz="1200" dirty="0" smtClean="0"/>
                <a:t>:Bayeux  :region :Normandy .  </a:t>
              </a:r>
              <a:r>
                <a:rPr lang="is-IS" sz="1200" dirty="0" smtClean="0"/>
                <a:t>… </a:t>
              </a:r>
              <a:r>
                <a:rPr lang="en-US" sz="1200" dirty="0" smtClean="0"/>
                <a:t>}</a:t>
              </a:r>
              <a:endParaRPr lang="en-US" sz="1200" dirty="0"/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2901827" y="5756841"/>
            <a:ext cx="2428898" cy="15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79120" y="5361013"/>
            <a:ext cx="173697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getTemplates</a:t>
            </a:r>
            <a:r>
              <a:rPr lang="en-US" sz="1400" dirty="0" smtClean="0"/>
              <a:t>(‘Caen’)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574520" y="5244014"/>
            <a:ext cx="2327307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{{</a:t>
            </a:r>
            <a:r>
              <a:rPr lang="en-US" sz="1200" dirty="0" err="1"/>
              <a:t>Infobox</a:t>
            </a:r>
            <a:r>
              <a:rPr lang="en-US" sz="1200" dirty="0"/>
              <a:t> French </a:t>
            </a:r>
            <a:r>
              <a:rPr lang="en-US" sz="1200" dirty="0" smtClean="0"/>
              <a:t>commune</a:t>
            </a:r>
          </a:p>
          <a:p>
            <a:r>
              <a:rPr lang="en-US" sz="1200" dirty="0" smtClean="0"/>
              <a:t>|</a:t>
            </a:r>
            <a:r>
              <a:rPr lang="en-US" sz="1200" dirty="0"/>
              <a:t>name  </a:t>
            </a:r>
            <a:r>
              <a:rPr lang="en-US" sz="1200" dirty="0" smtClean="0"/>
              <a:t> </a:t>
            </a:r>
            <a:r>
              <a:rPr lang="en-US" sz="1200" dirty="0"/>
              <a:t>= </a:t>
            </a:r>
            <a:r>
              <a:rPr lang="en-US" sz="1200" dirty="0" smtClean="0"/>
              <a:t>Caen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|region = Lower-Normandie</a:t>
            </a:r>
          </a:p>
          <a:p>
            <a:r>
              <a:rPr lang="en-US" sz="1200" dirty="0" smtClean="0"/>
              <a:t>|</a:t>
            </a:r>
            <a:r>
              <a:rPr lang="en-US" sz="1200" dirty="0"/>
              <a:t>department             = </a:t>
            </a:r>
            <a:r>
              <a:rPr lang="en-US" sz="1200" dirty="0" smtClean="0"/>
              <a:t>Calvados</a:t>
            </a:r>
          </a:p>
          <a:p>
            <a:r>
              <a:rPr lang="en-US" sz="1200" dirty="0" smtClean="0"/>
              <a:t>|</a:t>
            </a:r>
            <a:r>
              <a:rPr lang="en-US" sz="1200" dirty="0"/>
              <a:t>longitude              = -</a:t>
            </a:r>
            <a:r>
              <a:rPr lang="en-US" sz="1200" dirty="0" smtClean="0"/>
              <a:t>0.37</a:t>
            </a:r>
          </a:p>
          <a:p>
            <a:r>
              <a:rPr lang="en-US" sz="1200" dirty="0" smtClean="0"/>
              <a:t>|</a:t>
            </a:r>
            <a:r>
              <a:rPr lang="en-US" sz="1200" dirty="0"/>
              <a:t>latitude               = </a:t>
            </a:r>
            <a:r>
              <a:rPr lang="en-US" sz="1200" dirty="0" smtClean="0"/>
              <a:t>49.18</a:t>
            </a:r>
          </a:p>
          <a:p>
            <a:r>
              <a:rPr lang="en-US" sz="1200" dirty="0" smtClean="0"/>
              <a:t>|area km2               </a:t>
            </a:r>
            <a:r>
              <a:rPr lang="en-US" sz="1200" dirty="0"/>
              <a:t>= </a:t>
            </a:r>
            <a:r>
              <a:rPr lang="en-US" sz="1200" dirty="0" smtClean="0"/>
              <a:t>25.70</a:t>
            </a:r>
          </a:p>
          <a:p>
            <a:r>
              <a:rPr lang="en-US" sz="1200" dirty="0" smtClean="0"/>
              <a:t>|</a:t>
            </a:r>
            <a:r>
              <a:rPr lang="en-US" sz="1200" dirty="0"/>
              <a:t>population             </a:t>
            </a:r>
            <a:r>
              <a:rPr lang="en-US" sz="1200" dirty="0" smtClean="0"/>
              <a:t>= 108365}}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488660" y="4623797"/>
            <a:ext cx="2932" cy="623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580464" y="4686853"/>
            <a:ext cx="129234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Apply Mapping</a:t>
            </a:r>
            <a:endParaRPr lang="en-US" sz="1400" dirty="0"/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1918038" y="1423225"/>
            <a:ext cx="3999" cy="921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64157" y="1681063"/>
            <a:ext cx="117153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translateDML</a:t>
            </a:r>
            <a:endParaRPr lang="en-US" sz="1400" dirty="0"/>
          </a:p>
        </p:txBody>
      </p:sp>
      <p:sp>
        <p:nvSpPr>
          <p:cNvPr id="39" name="Wolke 3"/>
          <p:cNvSpPr/>
          <p:nvPr/>
        </p:nvSpPr>
        <p:spPr>
          <a:xfrm>
            <a:off x="-78152" y="262422"/>
            <a:ext cx="2376264" cy="131529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de-AT" dirty="0" err="1" smtClean="0"/>
              <a:t>Use</a:t>
            </a:r>
            <a:r>
              <a:rPr lang="de-AT" dirty="0" smtClean="0"/>
              <a:t> Case 2:</a:t>
            </a:r>
          </a:p>
          <a:p>
            <a:pPr algn="ctr"/>
            <a:r>
              <a:rPr lang="de-AT" dirty="0" smtClean="0"/>
              <a:t>Batch update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wiki</a:t>
            </a:r>
            <a:r>
              <a:rPr lang="de-AT" dirty="0" smtClean="0"/>
              <a:t> </a:t>
            </a:r>
            <a:r>
              <a:rPr lang="de-AT" dirty="0" err="1" smtClean="0"/>
              <a:t>pages</a:t>
            </a:r>
            <a:r>
              <a:rPr lang="de-AT" dirty="0" smtClean="0"/>
              <a:t> </a:t>
            </a:r>
            <a:r>
              <a:rPr lang="de-AT" dirty="0" err="1" smtClean="0"/>
              <a:t>using</a:t>
            </a:r>
            <a:r>
              <a:rPr lang="de-AT" dirty="0" smtClean="0"/>
              <a:t> </a:t>
            </a:r>
            <a:r>
              <a:rPr lang="de-AT" dirty="0" err="1" smtClean="0"/>
              <a:t>DBpedia</a:t>
            </a:r>
            <a:endParaRPr lang="de-DE" dirty="0"/>
          </a:p>
        </p:txBody>
      </p:sp>
      <p:sp>
        <p:nvSpPr>
          <p:cNvPr id="44" name="Pfeil nach rechts 5"/>
          <p:cNvSpPr/>
          <p:nvPr/>
        </p:nvSpPr>
        <p:spPr>
          <a:xfrm>
            <a:off x="2810640" y="2629719"/>
            <a:ext cx="2137440" cy="57510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i="1" dirty="0" smtClean="0">
                <a:latin typeface="Cambria Math" charset="0"/>
                <a:ea typeface="Cambria Math" charset="0"/>
                <a:cs typeface="Cambria Math" charset="0"/>
              </a:rPr>
              <a:t>Group </a:t>
            </a:r>
            <a:r>
              <a:rPr lang="de-DE" sz="1400" i="1" dirty="0" err="1" smtClean="0">
                <a:latin typeface="Cambria Math" charset="0"/>
                <a:ea typeface="Cambria Math" charset="0"/>
                <a:cs typeface="Cambria Math" charset="0"/>
              </a:rPr>
              <a:t>triples</a:t>
            </a:r>
            <a:r>
              <a:rPr lang="de-DE" sz="1400" i="1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de-DE" sz="1400" i="1" dirty="0" err="1" smtClean="0">
                <a:latin typeface="Cambria Math" charset="0"/>
                <a:ea typeface="Cambria Math" charset="0"/>
                <a:cs typeface="Cambria Math" charset="0"/>
              </a:rPr>
              <a:t>by</a:t>
            </a:r>
            <a:r>
              <a:rPr lang="de-DE" sz="1400" i="1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de-DE" sz="1400" i="1" dirty="0" err="1" smtClean="0">
                <a:latin typeface="Cambria Math" charset="0"/>
                <a:ea typeface="Cambria Math" charset="0"/>
                <a:cs typeface="Cambria Math" charset="0"/>
              </a:rPr>
              <a:t>subject</a:t>
            </a:r>
            <a:endParaRPr lang="de-DE" sz="1400" i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0" name="Pfeil nach rechts 4"/>
          <p:cNvSpPr/>
          <p:nvPr/>
        </p:nvSpPr>
        <p:spPr>
          <a:xfrm>
            <a:off x="5364088" y="1954404"/>
            <a:ext cx="2086501" cy="610500"/>
          </a:xfrm>
          <a:prstGeom prst="rightArrow">
            <a:avLst>
              <a:gd name="adj1" fmla="val 56211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 smtClean="0">
                <a:solidFill>
                  <a:srgbClr val="000000"/>
                </a:solidFill>
              </a:rPr>
              <a:t>Dbpedia</a:t>
            </a:r>
            <a:r>
              <a:rPr lang="de-DE" sz="1200" b="1" dirty="0" smtClean="0">
                <a:solidFill>
                  <a:srgbClr val="000000"/>
                </a:solidFill>
              </a:rPr>
              <a:t> SPARQL </a:t>
            </a:r>
            <a:r>
              <a:rPr lang="de-DE" sz="1200" b="1" dirty="0" err="1" smtClean="0">
                <a:solidFill>
                  <a:srgbClr val="000000"/>
                </a:solidFill>
              </a:rPr>
              <a:t>endpoint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447" y="2311296"/>
            <a:ext cx="531835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Mapping </a:t>
            </a:r>
            <a:r>
              <a:rPr lang="en-US" sz="1200" dirty="0" err="1"/>
              <a:t>en:Infobox</a:t>
            </a:r>
            <a:r>
              <a:rPr lang="en-US" sz="1200" dirty="0"/>
              <a:t> French </a:t>
            </a:r>
            <a:r>
              <a:rPr lang="en-US" sz="1200" dirty="0" smtClean="0"/>
              <a:t>commune</a:t>
            </a:r>
          </a:p>
          <a:p>
            <a:r>
              <a:rPr lang="en-US" sz="1200" dirty="0" smtClean="0"/>
              <a:t>{{</a:t>
            </a:r>
            <a:r>
              <a:rPr lang="en-US" sz="1200" dirty="0" err="1" smtClean="0"/>
              <a:t>TemplateMapping</a:t>
            </a:r>
            <a:endParaRPr lang="en-US" sz="1200" dirty="0" smtClean="0"/>
          </a:p>
          <a:p>
            <a:r>
              <a:rPr lang="en-US" sz="1200" dirty="0" smtClean="0"/>
              <a:t>| </a:t>
            </a:r>
            <a:r>
              <a:rPr lang="en-US" sz="1200" dirty="0" err="1"/>
              <a:t>mapToClass</a:t>
            </a:r>
            <a:r>
              <a:rPr lang="en-US" sz="1200" dirty="0"/>
              <a:t> = </a:t>
            </a:r>
            <a:r>
              <a:rPr lang="en-US" sz="1200" dirty="0" smtClean="0"/>
              <a:t>Settlement</a:t>
            </a:r>
          </a:p>
          <a:p>
            <a:r>
              <a:rPr lang="en-US" sz="1200" dirty="0" smtClean="0"/>
              <a:t>| </a:t>
            </a:r>
            <a:r>
              <a:rPr lang="en-US" sz="1200" dirty="0"/>
              <a:t>mappings =	</a:t>
            </a:r>
            <a:endParaRPr lang="en-US" sz="1200" dirty="0" smtClean="0"/>
          </a:p>
          <a:p>
            <a:r>
              <a:rPr lang="en-US" sz="1200" dirty="0" smtClean="0"/>
              <a:t>{{</a:t>
            </a:r>
            <a:r>
              <a:rPr lang="en-US" sz="1200" dirty="0" err="1"/>
              <a:t>ConstantMapping</a:t>
            </a:r>
            <a:r>
              <a:rPr lang="en-US" sz="1200" dirty="0"/>
              <a:t> | </a:t>
            </a:r>
            <a:r>
              <a:rPr lang="en-US" sz="1200" dirty="0" err="1"/>
              <a:t>ontologyProperty</a:t>
            </a:r>
            <a:r>
              <a:rPr lang="en-US" sz="1200" dirty="0"/>
              <a:t> = country | value = France </a:t>
            </a:r>
            <a:r>
              <a:rPr lang="en-US" sz="1200" dirty="0" smtClean="0"/>
              <a:t>}} {{</a:t>
            </a:r>
            <a:r>
              <a:rPr lang="en-US" sz="1200" dirty="0" err="1"/>
              <a:t>PropertyMapping</a:t>
            </a:r>
            <a:r>
              <a:rPr lang="en-US" sz="1200" dirty="0"/>
              <a:t> | </a:t>
            </a:r>
            <a:r>
              <a:rPr lang="en-US" sz="1200" dirty="0" err="1"/>
              <a:t>templateProperty</a:t>
            </a:r>
            <a:r>
              <a:rPr lang="en-US" sz="1200" dirty="0"/>
              <a:t> = name | </a:t>
            </a:r>
            <a:r>
              <a:rPr lang="en-US" sz="1200" dirty="0" err="1"/>
              <a:t>ontologyProperty</a:t>
            </a:r>
            <a:r>
              <a:rPr lang="en-US" sz="1200" dirty="0"/>
              <a:t> = </a:t>
            </a:r>
            <a:r>
              <a:rPr lang="en-US" sz="1200" dirty="0" err="1"/>
              <a:t>foaf:name</a:t>
            </a:r>
            <a:r>
              <a:rPr lang="en-US" sz="1200" dirty="0"/>
              <a:t> }}    </a:t>
            </a:r>
            <a:r>
              <a:rPr lang="en-US" sz="1200" b="1" dirty="0"/>
              <a:t>{{</a:t>
            </a:r>
            <a:r>
              <a:rPr lang="en-US" sz="1200" b="1" dirty="0" err="1"/>
              <a:t>PropertyMapping</a:t>
            </a:r>
            <a:r>
              <a:rPr lang="en-US" sz="1200" b="1" dirty="0"/>
              <a:t> | </a:t>
            </a:r>
            <a:r>
              <a:rPr lang="en-US" sz="1200" b="1" dirty="0" err="1"/>
              <a:t>templateProperty</a:t>
            </a:r>
            <a:r>
              <a:rPr lang="en-US" sz="1200" b="1" dirty="0"/>
              <a:t> = </a:t>
            </a:r>
            <a:r>
              <a:rPr lang="en-US" sz="1200" b="1" dirty="0">
                <a:solidFill>
                  <a:srgbClr val="FF0000"/>
                </a:solidFill>
              </a:rPr>
              <a:t>region</a:t>
            </a:r>
            <a:r>
              <a:rPr lang="en-US" sz="1200" b="1" dirty="0"/>
              <a:t> | </a:t>
            </a:r>
            <a:r>
              <a:rPr lang="en-US" sz="1200" b="1" dirty="0" err="1"/>
              <a:t>ontologyProperty</a:t>
            </a:r>
            <a:r>
              <a:rPr lang="en-US" sz="1200" b="1" dirty="0"/>
              <a:t> = </a:t>
            </a:r>
            <a:r>
              <a:rPr lang="en-US" sz="1200" b="1" dirty="0">
                <a:solidFill>
                  <a:srgbClr val="0070C0"/>
                </a:solidFill>
              </a:rPr>
              <a:t>region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/>
              <a:t>}}    {{</a:t>
            </a:r>
            <a:r>
              <a:rPr lang="en-US" sz="1200" dirty="0" err="1"/>
              <a:t>PropertyMapping</a:t>
            </a:r>
            <a:r>
              <a:rPr lang="en-US" sz="1200" dirty="0"/>
              <a:t> | </a:t>
            </a:r>
            <a:r>
              <a:rPr lang="en-US" sz="1200" dirty="0" err="1"/>
              <a:t>templateProperty</a:t>
            </a:r>
            <a:r>
              <a:rPr lang="en-US" sz="1200" dirty="0"/>
              <a:t> = area km2 | </a:t>
            </a:r>
            <a:r>
              <a:rPr lang="en-US" sz="1200" dirty="0" err="1"/>
              <a:t>ontologyProperty</a:t>
            </a:r>
            <a:r>
              <a:rPr lang="en-US" sz="1200" dirty="0"/>
              <a:t> = area </a:t>
            </a:r>
            <a:endParaRPr lang="en-US" sz="1200" dirty="0" smtClean="0"/>
          </a:p>
          <a:p>
            <a:r>
              <a:rPr lang="en-US" sz="1200" dirty="0" smtClean="0"/>
              <a:t>| </a:t>
            </a:r>
            <a:r>
              <a:rPr lang="en-US" sz="1200" dirty="0"/>
              <a:t>unit = </a:t>
            </a:r>
            <a:r>
              <a:rPr lang="en-US" sz="1200" dirty="0" err="1"/>
              <a:t>squareKilometre</a:t>
            </a:r>
            <a:r>
              <a:rPr lang="en-US" sz="1200" dirty="0"/>
              <a:t>  }}    </a:t>
            </a:r>
            <a:endParaRPr lang="en-US" sz="1200" dirty="0" smtClean="0"/>
          </a:p>
          <a:p>
            <a:r>
              <a:rPr lang="en-US" sz="1200" dirty="0" smtClean="0"/>
              <a:t>{{</a:t>
            </a:r>
            <a:r>
              <a:rPr lang="en-US" sz="1200" dirty="0" err="1"/>
              <a:t>PropertyMapping</a:t>
            </a:r>
            <a:r>
              <a:rPr lang="en-US" sz="1200" dirty="0"/>
              <a:t> | </a:t>
            </a:r>
            <a:r>
              <a:rPr lang="en-US" sz="1200" dirty="0" err="1"/>
              <a:t>templateProperty</a:t>
            </a:r>
            <a:r>
              <a:rPr lang="en-US" sz="1200" dirty="0"/>
              <a:t> = population | </a:t>
            </a:r>
            <a:r>
              <a:rPr lang="en-US" sz="1200" dirty="0" err="1"/>
              <a:t>ontologyProperty</a:t>
            </a:r>
            <a:r>
              <a:rPr lang="en-US" sz="1200" dirty="0"/>
              <a:t> = </a:t>
            </a:r>
            <a:r>
              <a:rPr lang="en-US" sz="1200" dirty="0" err="1"/>
              <a:t>populationTotal</a:t>
            </a:r>
            <a:r>
              <a:rPr lang="en-US" sz="1200" dirty="0"/>
              <a:t> }}	</a:t>
            </a:r>
            <a:endParaRPr lang="en-US" sz="1200" dirty="0" smtClean="0"/>
          </a:p>
          <a:p>
            <a:r>
              <a:rPr lang="en-US" sz="1200" dirty="0" smtClean="0"/>
              <a:t>{{</a:t>
            </a:r>
            <a:r>
              <a:rPr lang="en-US" sz="1200" dirty="0" err="1"/>
              <a:t>GeocoordinatesMapping</a:t>
            </a:r>
            <a:r>
              <a:rPr lang="en-US" sz="1200" dirty="0"/>
              <a:t> | latitude = latitude  | longitude = longitude }}}}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496" y="260648"/>
            <a:ext cx="47359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ON </a:t>
            </a:r>
            <a:r>
              <a:rPr lang="en-US" sz="1200" dirty="0" err="1"/>
              <a:t>wikiPage</a:t>
            </a:r>
            <a:r>
              <a:rPr lang="en-US" sz="1200" dirty="0"/>
              <a:t>=https://</a:t>
            </a:r>
            <a:r>
              <a:rPr lang="en-US" sz="1200" dirty="0" err="1" smtClean="0"/>
              <a:t>en.wikipedia.org</a:t>
            </a:r>
            <a:r>
              <a:rPr lang="en-US" sz="1200" dirty="0" smtClean="0"/>
              <a:t>/wiki/Caen</a:t>
            </a:r>
          </a:p>
          <a:p>
            <a:r>
              <a:rPr lang="en-US" sz="1200" dirty="0" smtClean="0"/>
              <a:t>UPDATE </a:t>
            </a:r>
            <a:r>
              <a:rPr lang="en-US" sz="1200" dirty="0" err="1" smtClean="0"/>
              <a:t>InfoboxTemplate</a:t>
            </a:r>
            <a:r>
              <a:rPr lang="en-US" sz="1200" dirty="0" smtClean="0"/>
              <a:t>(French commune).region=NULL</a:t>
            </a:r>
          </a:p>
          <a:p>
            <a:r>
              <a:rPr lang="en-US" sz="1200" dirty="0" smtClean="0"/>
              <a:t>WHERE </a:t>
            </a:r>
            <a:r>
              <a:rPr lang="en-US" sz="1200" dirty="0" err="1" smtClean="0"/>
              <a:t>InfoboxTemplate</a:t>
            </a:r>
            <a:r>
              <a:rPr lang="en-US" sz="1200" dirty="0" smtClean="0"/>
              <a:t>(French commune).region=[[</a:t>
            </a:r>
            <a:r>
              <a:rPr lang="en-US" sz="1200" dirty="0" err="1" smtClean="0"/>
              <a:t>Lower_Normandy</a:t>
            </a:r>
            <a:r>
              <a:rPr lang="en-US" sz="1200" dirty="0" smtClean="0"/>
              <a:t>]]</a:t>
            </a:r>
          </a:p>
          <a:p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107504" y="908720"/>
            <a:ext cx="468052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 </a:t>
            </a:r>
            <a:r>
              <a:rPr lang="en-US" sz="1200" dirty="0" err="1"/>
              <a:t>wikiPage</a:t>
            </a:r>
            <a:r>
              <a:rPr lang="en-US" sz="1200" dirty="0"/>
              <a:t>=https://</a:t>
            </a:r>
            <a:r>
              <a:rPr lang="en-US" sz="1200" dirty="0" err="1" smtClean="0"/>
              <a:t>en.wikipedia.org</a:t>
            </a:r>
            <a:r>
              <a:rPr lang="en-US" sz="1200" dirty="0" smtClean="0"/>
              <a:t>/wiki/Caen</a:t>
            </a:r>
          </a:p>
          <a:p>
            <a:r>
              <a:rPr lang="en-US" sz="1200" dirty="0" smtClean="0"/>
              <a:t>INSERT </a:t>
            </a:r>
            <a:r>
              <a:rPr lang="en-US" sz="1200" dirty="0" err="1" smtClean="0"/>
              <a:t>InfoboxTemplate</a:t>
            </a:r>
            <a:r>
              <a:rPr lang="en-US" sz="1200" dirty="0" smtClean="0"/>
              <a:t>(French commune).region=[[Normandy]]</a:t>
            </a:r>
          </a:p>
        </p:txBody>
      </p:sp>
      <p:sp>
        <p:nvSpPr>
          <p:cNvPr id="46" name="Abgerundete rechteckige Legende 2"/>
          <p:cNvSpPr/>
          <p:nvPr/>
        </p:nvSpPr>
        <p:spPr>
          <a:xfrm>
            <a:off x="2627783" y="1785528"/>
            <a:ext cx="1957409" cy="570125"/>
          </a:xfrm>
          <a:prstGeom prst="wedgeRoundRectCallout">
            <a:avLst>
              <a:gd name="adj1" fmla="val -11173"/>
              <a:gd name="adj2" fmla="val 6955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latin typeface="Cambria Math" charset="0"/>
                <a:ea typeface="Cambria Math" charset="0"/>
                <a:cs typeface="Cambria Math" charset="0"/>
              </a:rPr>
              <a:t>Match </a:t>
            </a:r>
            <a:r>
              <a:rPr lang="en-US" sz="1400" b="1" i="1" dirty="0" smtClean="0">
                <a:latin typeface="Cambria Math" charset="0"/>
                <a:ea typeface="Cambria Math" charset="0"/>
                <a:cs typeface="Cambria Math" charset="0"/>
              </a:rPr>
              <a:t>update</a:t>
            </a:r>
            <a:r>
              <a:rPr lang="en-US" sz="1400" i="1" dirty="0" smtClean="0">
                <a:latin typeface="Cambria Math" charset="0"/>
                <a:ea typeface="Cambria Math" charset="0"/>
                <a:cs typeface="Cambria Math" charset="0"/>
              </a:rPr>
              <a:t> and </a:t>
            </a:r>
            <a:r>
              <a:rPr lang="en-US" sz="1400" b="1" i="1" dirty="0" smtClean="0">
                <a:latin typeface="Cambria Math" charset="0"/>
                <a:ea typeface="Cambria Math" charset="0"/>
                <a:cs typeface="Cambria Math" charset="0"/>
              </a:rPr>
              <a:t>template</a:t>
            </a:r>
            <a:r>
              <a:rPr lang="en-US" sz="1400" i="1" dirty="0" smtClean="0">
                <a:latin typeface="Cambria Math" charset="0"/>
                <a:ea typeface="Cambria Math" charset="0"/>
                <a:cs typeface="Cambria Math" charset="0"/>
              </a:rPr>
              <a:t> properties</a:t>
            </a:r>
            <a:endParaRPr lang="de-DE" sz="1400" i="1" dirty="0"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5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33" grpId="0" animBg="1"/>
      <p:bldP spid="38" grpId="0" animBg="1"/>
      <p:bldP spid="42" grpId="0" animBg="1"/>
      <p:bldP spid="50" grpId="0" animBg="1"/>
      <p:bldP spid="39" grpId="0" animBg="1"/>
      <p:bldP spid="44" grpId="0" animBg="1"/>
      <p:bldP spid="44" grpId="1" animBg="1"/>
      <p:bldP spid="40" grpId="0" animBg="1"/>
      <p:bldP spid="40" grpId="1" animBg="1"/>
      <p:bldP spid="43" grpId="0" animBg="1"/>
      <p:bldP spid="54" grpId="0" animBg="1"/>
      <p:bldP spid="55" grpId="0" animBg="1"/>
      <p:bldP spid="46" grpId="0" animBg="1"/>
      <p:bldP spid="46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589240"/>
          </a:xfrm>
        </p:spPr>
        <p:txBody>
          <a:bodyPr>
            <a:noAutofit/>
          </a:bodyPr>
          <a:lstStyle/>
          <a:p>
            <a:r>
              <a:rPr lang="en-US" sz="2000" dirty="0" smtClean="0"/>
              <a:t>First steps to close the gap left by the current standards </a:t>
            </a:r>
          </a:p>
          <a:p>
            <a:pPr marL="0" indent="0">
              <a:buNone/>
            </a:pPr>
            <a:r>
              <a:rPr lang="en-US" sz="2000" dirty="0" smtClean="0"/>
              <a:t>     (</a:t>
            </a:r>
            <a:r>
              <a:rPr lang="en-US" sz="2000" b="1" dirty="0" smtClean="0"/>
              <a:t>SPARQL1.1 Update </a:t>
            </a:r>
            <a:r>
              <a:rPr lang="en-US" sz="2000" dirty="0"/>
              <a:t>vs. </a:t>
            </a:r>
            <a:r>
              <a:rPr lang="en-US" sz="2000" b="1" dirty="0"/>
              <a:t>SPARQL1.1 </a:t>
            </a:r>
            <a:r>
              <a:rPr lang="en-US" sz="2000" b="1" dirty="0" smtClean="0"/>
              <a:t>Entailment Regimes</a:t>
            </a:r>
            <a:r>
              <a:rPr lang="en-US" sz="2000" dirty="0" smtClean="0"/>
              <a:t>) </a:t>
            </a:r>
          </a:p>
          <a:p>
            <a:endParaRPr lang="en-US" sz="2000" dirty="0" smtClean="0"/>
          </a:p>
          <a:p>
            <a:r>
              <a:rPr lang="en-US" sz="2000" dirty="0" smtClean="0"/>
              <a:t>We looked into </a:t>
            </a:r>
            <a:r>
              <a:rPr lang="en-US" sz="2000" b="1" dirty="0" smtClean="0"/>
              <a:t>materialized-preserving </a:t>
            </a:r>
            <a:r>
              <a:rPr lang="en-US" sz="2000" dirty="0" smtClean="0"/>
              <a:t>and also reduced-preserving semantics</a:t>
            </a:r>
          </a:p>
          <a:p>
            <a:pPr lvl="1"/>
            <a:r>
              <a:rPr lang="en-US" sz="1600" dirty="0" smtClean="0"/>
              <a:t>Focus on </a:t>
            </a:r>
            <a:r>
              <a:rPr lang="en-US" sz="1600" dirty="0" err="1" smtClean="0"/>
              <a:t>implementability</a:t>
            </a:r>
            <a:r>
              <a:rPr lang="en-US" sz="1600" dirty="0" smtClean="0"/>
              <a:t> in off-the-shelf SPARQL engines with "on-board" means</a:t>
            </a:r>
          </a:p>
          <a:p>
            <a:pPr lvl="1"/>
            <a:r>
              <a:rPr lang="en-US" sz="1600" dirty="0" smtClean="0"/>
              <a:t>Seemingly no “one-size fits all” semantics</a:t>
            </a:r>
          </a:p>
          <a:p>
            <a:pPr lvl="1"/>
            <a:r>
              <a:rPr lang="en-US" sz="1600" dirty="0" smtClean="0"/>
              <a:t>Even for RDFS only</a:t>
            </a:r>
          </a:p>
          <a:p>
            <a:pPr marL="457200" lvl="1" indent="0">
              <a:buNone/>
            </a:pPr>
            <a:r>
              <a:rPr lang="en-US" sz="1600" dirty="0" smtClean="0">
                <a:sym typeface="Wingdings"/>
              </a:rPr>
              <a:t>	 Bad news: adding OWL features makes things probably worse!</a:t>
            </a:r>
          </a:p>
          <a:p>
            <a:pPr marL="457200" lvl="1" indent="0">
              <a:buNone/>
            </a:pPr>
            <a:r>
              <a:rPr lang="en-US" sz="1600" dirty="0">
                <a:sym typeface="Wingdings"/>
              </a:rPr>
              <a:t>	</a:t>
            </a:r>
            <a:r>
              <a:rPr lang="en-US" sz="1600" dirty="0"/>
              <a:t>E.g. adding class inconsistency handling adds even more degrees of freedom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Non-intuitive corner cases in </a:t>
            </a:r>
            <a:r>
              <a:rPr lang="en-US" sz="1600" b="1" dirty="0" smtClean="0"/>
              <a:t>each</a:t>
            </a:r>
            <a:r>
              <a:rPr lang="en-US" sz="1600" dirty="0" smtClean="0"/>
              <a:t> semantics</a:t>
            </a:r>
          </a:p>
          <a:p>
            <a:pPr marL="457200" lvl="1" indent="0">
              <a:buNone/>
            </a:pPr>
            <a:r>
              <a:rPr lang="en-US" sz="1600" dirty="0" smtClean="0">
                <a:sym typeface="Wingdings"/>
              </a:rPr>
              <a:t>   	 depends on use case?</a:t>
            </a:r>
          </a:p>
          <a:p>
            <a:pPr lvl="1"/>
            <a:r>
              <a:rPr lang="en-US" sz="1600" dirty="0"/>
              <a:t>Which Semantics works in practice for which use case?</a:t>
            </a:r>
          </a:p>
          <a:p>
            <a:pPr lvl="2"/>
            <a:r>
              <a:rPr lang="en-US" sz="1400" dirty="0" err="1"/>
              <a:t>DBpedia</a:t>
            </a:r>
            <a:r>
              <a:rPr lang="en-US" sz="1400" dirty="0"/>
              <a:t>/</a:t>
            </a:r>
            <a:r>
              <a:rPr lang="en-US" sz="1400" dirty="0" err="1"/>
              <a:t>wikipedia</a:t>
            </a:r>
            <a:r>
              <a:rPr lang="en-US" sz="1400" dirty="0"/>
              <a:t> updates as "real use case" is only a sketch so far</a:t>
            </a:r>
            <a:r>
              <a:rPr lang="en-US" sz="1400" dirty="0" smtClean="0"/>
              <a:t>.</a:t>
            </a:r>
          </a:p>
          <a:p>
            <a:pPr lvl="1"/>
            <a:r>
              <a:rPr lang="en-US" sz="1600" dirty="0"/>
              <a:t>Which postulates are satisfied by which semantics?</a:t>
            </a:r>
          </a:p>
          <a:p>
            <a:pPr lvl="2"/>
            <a:r>
              <a:rPr lang="en-US" sz="1400" dirty="0"/>
              <a:t>Yet Other possible semantics</a:t>
            </a:r>
            <a:r>
              <a:rPr lang="en-US" sz="1400" dirty="0" smtClean="0"/>
              <a:t>?</a:t>
            </a:r>
          </a:p>
          <a:p>
            <a:pPr lvl="1"/>
            <a:r>
              <a:rPr lang="en-US" sz="1600" dirty="0"/>
              <a:t>All our semantics so far are formula-based, can a model-based semantics also be implemented in a triple store (e.g. by storing models in different named graphs?)</a:t>
            </a:r>
          </a:p>
          <a:p>
            <a:r>
              <a:rPr lang="en-US" sz="2000" dirty="0" smtClean="0"/>
              <a:t>Take-home: SPARQL 1.1 Update, i.e. </a:t>
            </a:r>
            <a:r>
              <a:rPr lang="en-US" sz="2000" dirty="0"/>
              <a:t>p</a:t>
            </a:r>
            <a:r>
              <a:rPr lang="en-US" sz="2000" dirty="0" smtClean="0"/>
              <a:t>airing DELETE and INSERT templates with a common  WHERE clause (BGP matching) imposes a non-trivial challenge!</a:t>
            </a:r>
          </a:p>
          <a:p>
            <a:endParaRPr lang="en-US" sz="2000" dirty="0" smtClean="0"/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88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57"/>
            <a:ext cx="8229600" cy="1143000"/>
          </a:xfrm>
        </p:spPr>
        <p:txBody>
          <a:bodyPr/>
          <a:lstStyle/>
          <a:p>
            <a:r>
              <a:rPr lang="en-US" dirty="0" smtClean="0"/>
              <a:t>Prototype &amp;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199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 prototype in Java using Jena API implementing the proposed update semantics</a:t>
            </a:r>
          </a:p>
          <a:p>
            <a:pPr lvl="1"/>
            <a:r>
              <a:rPr lang="en-US" sz="1600" dirty="0">
                <a:hlinkClick r:id="rId2"/>
              </a:rPr>
              <a:t>http://</a:t>
            </a:r>
            <a:r>
              <a:rPr lang="en-US" sz="1600" dirty="0" err="1">
                <a:hlinkClick r:id="rId2"/>
              </a:rPr>
              <a:t>dbai.tuwien.ac.at</a:t>
            </a:r>
            <a:r>
              <a:rPr lang="en-US" sz="1600" dirty="0">
                <a:hlinkClick r:id="rId2"/>
              </a:rPr>
              <a:t>/user/</a:t>
            </a:r>
            <a:r>
              <a:rPr lang="en-US" sz="1600" dirty="0" err="1">
                <a:hlinkClick r:id="rId2"/>
              </a:rPr>
              <a:t>ahmeti</a:t>
            </a:r>
            <a:r>
              <a:rPr lang="en-US" sz="1600" dirty="0">
                <a:hlinkClick r:id="rId2"/>
              </a:rPr>
              <a:t>/</a:t>
            </a:r>
            <a:r>
              <a:rPr lang="en-US" sz="1600" dirty="0" err="1">
                <a:hlinkClick r:id="rId2"/>
              </a:rPr>
              <a:t>sparqlupdate</a:t>
            </a:r>
            <a:r>
              <a:rPr lang="en-US" sz="1600" dirty="0">
                <a:hlinkClick r:id="rId2"/>
              </a:rPr>
              <a:t>-rewriter/</a:t>
            </a:r>
            <a:r>
              <a:rPr lang="en-US" sz="1600" dirty="0" err="1">
                <a:hlinkClick r:id="rId2"/>
              </a:rPr>
              <a:t>index.html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F96C-582D-4A40-9213-3D30AB2537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953819"/>
              </p:ext>
            </p:extLst>
          </p:nvPr>
        </p:nvGraphicFramePr>
        <p:xfrm>
          <a:off x="1048418" y="2392947"/>
          <a:ext cx="6945897" cy="410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784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>
                <a:latin typeface="Tw Cen MT" charset="0"/>
                <a:ea typeface="ＭＳ Ｐゴシック" charset="0"/>
              </a:rPr>
              <a:t>Google Knowledge Graph</a:t>
            </a:r>
          </a:p>
        </p:txBody>
      </p:sp>
      <p:pic>
        <p:nvPicPr>
          <p:cNvPr id="4813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9144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9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“Semantic Web” promise…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2569"/>
            <a:ext cx="9144000" cy="4899112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de-DE" i="1" dirty="0" smtClean="0"/>
              <a:t>			</a:t>
            </a:r>
            <a:r>
              <a:rPr lang="en-US" i="1" dirty="0" smtClean="0"/>
              <a:t>  </a:t>
            </a:r>
            <a:r>
              <a:rPr lang="en-US" sz="1800" i="1" dirty="0" smtClean="0"/>
              <a:t>“If </a:t>
            </a:r>
            <a:r>
              <a:rPr lang="en-US" sz="1800" b="1" i="1" dirty="0" smtClean="0"/>
              <a:t>HTML </a:t>
            </a:r>
            <a:r>
              <a:rPr lang="en-US" sz="1800" i="1" dirty="0" smtClean="0"/>
              <a:t>and the Web made all the online documents look 		   like one huge </a:t>
            </a:r>
            <a:r>
              <a:rPr lang="en-US" sz="1800" b="1" i="1" dirty="0" smtClean="0"/>
              <a:t>book</a:t>
            </a:r>
            <a:r>
              <a:rPr lang="en-US" sz="1800" i="1" dirty="0" smtClean="0"/>
              <a:t>, </a:t>
            </a:r>
            <a:r>
              <a:rPr lang="en-US" sz="1800" b="1" i="1" dirty="0" smtClean="0"/>
              <a:t>RDF</a:t>
            </a:r>
            <a:r>
              <a:rPr lang="en-US" sz="1800" i="1" dirty="0" smtClean="0"/>
              <a:t>, </a:t>
            </a:r>
            <a:r>
              <a:rPr lang="en-US" sz="1800" b="1" i="1" dirty="0" smtClean="0"/>
              <a:t>schema </a:t>
            </a:r>
            <a:r>
              <a:rPr lang="en-US" sz="1800" i="1" dirty="0" smtClean="0"/>
              <a:t>and </a:t>
            </a:r>
            <a:r>
              <a:rPr lang="en-US" sz="1800" b="1" i="1" dirty="0" smtClean="0"/>
              <a:t>inference        </a:t>
            </a:r>
          </a:p>
          <a:p>
            <a:pPr lvl="1">
              <a:buNone/>
            </a:pPr>
            <a:r>
              <a:rPr lang="en-US" sz="1800" b="1" i="1" dirty="0"/>
              <a:t> </a:t>
            </a:r>
            <a:r>
              <a:rPr lang="en-US" sz="1800" b="1" i="1" dirty="0" smtClean="0"/>
              <a:t>                      </a:t>
            </a:r>
            <a:r>
              <a:rPr lang="en-US" sz="1800" i="1" dirty="0" smtClean="0"/>
              <a:t>languages will make all the data in the world look like one</a:t>
            </a:r>
          </a:p>
          <a:p>
            <a:pPr lvl="1">
              <a:buNone/>
            </a:pPr>
            <a:r>
              <a:rPr lang="en-US" sz="1800" i="1" dirty="0" smtClean="0"/>
              <a:t> 			   huge </a:t>
            </a:r>
            <a:r>
              <a:rPr lang="en-US" sz="1800" b="1" i="1" dirty="0" smtClean="0"/>
              <a:t>database</a:t>
            </a:r>
            <a:r>
              <a:rPr lang="en-US" sz="1800" i="1" dirty="0" smtClean="0"/>
              <a:t>”</a:t>
            </a:r>
            <a:r>
              <a:rPr lang="en-US" sz="1800" dirty="0" smtClean="0"/>
              <a:t>   			</a:t>
            </a:r>
            <a:r>
              <a:rPr lang="en-US" sz="1800" i="1" dirty="0" smtClean="0"/>
              <a:t>Tim Berners-Lee, 1999</a:t>
            </a:r>
            <a:r>
              <a:rPr lang="en-US" sz="1800" dirty="0" smtClean="0"/>
              <a:t> 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/>
              <a:t>	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12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" y="1700808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5496" y="4221088"/>
            <a:ext cx="9001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en-US" sz="2400" dirty="0">
                <a:solidFill>
                  <a:srgbClr val="000000"/>
                </a:solidFill>
              </a:rPr>
              <a:t>Try the following in </a:t>
            </a:r>
            <a:r>
              <a:rPr lang="en-US" sz="2400" dirty="0" err="1">
                <a:solidFill>
                  <a:srgbClr val="000000"/>
                </a:solidFill>
              </a:rPr>
              <a:t>google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“</a:t>
            </a:r>
            <a:r>
              <a:rPr lang="en-US" sz="2400" i="1" dirty="0" smtClean="0">
                <a:solidFill>
                  <a:srgbClr val="000000"/>
                </a:solidFill>
              </a:rPr>
              <a:t>Children of Austrian rulers married to French </a:t>
            </a:r>
            <a:r>
              <a:rPr lang="en-US" sz="2400" i="1" dirty="0" smtClean="0"/>
              <a:t>rulers</a:t>
            </a:r>
            <a:r>
              <a:rPr lang="en-US" sz="2400" i="1" dirty="0" smtClean="0">
                <a:solidFill>
                  <a:srgbClr val="000000"/>
                </a:solidFill>
              </a:rPr>
              <a:t>…?</a:t>
            </a:r>
            <a:r>
              <a:rPr lang="en-US" sz="2400" dirty="0" smtClean="0">
                <a:solidFill>
                  <a:srgbClr val="000000"/>
                </a:solidFill>
              </a:rPr>
              <a:t>”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5445224"/>
            <a:ext cx="863600" cy="118984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5445224"/>
            <a:ext cx="922303" cy="114365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5445223"/>
            <a:ext cx="964146" cy="11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66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5400005" cy="70802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in RDF – </a:t>
            </a:r>
            <a:r>
              <a:rPr lang="de-DE" dirty="0" err="1" smtClean="0"/>
              <a:t>Dbpedia</a:t>
            </a:r>
            <a:r>
              <a:rPr lang="de-DE" dirty="0" smtClean="0"/>
              <a:t>: Wikipedia </a:t>
            </a:r>
            <a:r>
              <a:rPr lang="de-DE" dirty="0" err="1" smtClean="0"/>
              <a:t>as</a:t>
            </a:r>
            <a:r>
              <a:rPr lang="de-DE" dirty="0" smtClean="0"/>
              <a:t> a Data Service...</a:t>
            </a:r>
            <a:endParaRPr lang="de-DE" dirty="0"/>
          </a:p>
        </p:txBody>
      </p:sp>
      <p:pic>
        <p:nvPicPr>
          <p:cNvPr id="5" name="Bild 4" descr="Screen Shot 2015-02-25 at 16.49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348880"/>
            <a:ext cx="5010025" cy="4005064"/>
          </a:xfrm>
          <a:prstGeom prst="rect">
            <a:avLst/>
          </a:prstGeom>
        </p:spPr>
      </p:pic>
      <p:pic>
        <p:nvPicPr>
          <p:cNvPr id="6" name="Bild 5" descr="Screen Shot 2015-02-25 at 16.49.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348880"/>
            <a:ext cx="4968552" cy="3971910"/>
          </a:xfrm>
          <a:prstGeom prst="rect">
            <a:avLst/>
          </a:prstGeom>
        </p:spPr>
      </p:pic>
      <p:graphicFrame>
        <p:nvGraphicFramePr>
          <p:cNvPr id="7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343944"/>
              </p:ext>
            </p:extLst>
          </p:nvPr>
        </p:nvGraphicFramePr>
        <p:xfrm>
          <a:off x="4644007" y="3068960"/>
          <a:ext cx="439248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138471"/>
                <a:gridCol w="1741850"/>
              </a:tblGrid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marie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hasMother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maria_t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hasSpouse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louis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maria_t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RulerOfAustria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302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:</a:t>
                      </a:r>
                      <a:r>
                        <a:rPr lang="de-DE" sz="1200" dirty="0" err="1" smtClean="0"/>
                        <a:t>louis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DauphinOfFrance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23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Designvorlage neu</Template>
  <TotalTime>0</TotalTime>
  <Words>5254</Words>
  <Application>Microsoft Macintosh PowerPoint</Application>
  <PresentationFormat>Bildschirmpräsentation (4:3)</PresentationFormat>
  <Paragraphs>1214</Paragraphs>
  <Slides>63</Slides>
  <Notes>20</Notes>
  <HiddenSlides>2</HiddenSlides>
  <MMClips>0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63</vt:i4>
      </vt:variant>
    </vt:vector>
  </HeadingPairs>
  <TitlesOfParts>
    <vt:vector size="68" baseType="lpstr">
      <vt:lpstr>WU Designvorlage neu</vt:lpstr>
      <vt:lpstr>Office Theme</vt:lpstr>
      <vt:lpstr>1_WU Designvorlage neu</vt:lpstr>
      <vt:lpstr>1_Office Theme</vt:lpstr>
      <vt:lpstr>2_Office Theme</vt:lpstr>
      <vt:lpstr>SPARQL1.1 Updates and Entailment - Why the specification is silent about their interaction</vt:lpstr>
      <vt:lpstr>Outline</vt:lpstr>
      <vt:lpstr>PowerPoint-Präsentation</vt:lpstr>
      <vt:lpstr>PowerPoint-Präsentation</vt:lpstr>
      <vt:lpstr>Any data can be represented and linked using RDF</vt:lpstr>
      <vt:lpstr>Linked Data has moved from academia  to industry over the last few years…</vt:lpstr>
      <vt:lpstr>Google Knowledge Graph</vt:lpstr>
      <vt:lpstr>The “Semantic Web” promise…</vt:lpstr>
      <vt:lpstr>The necessary information is available in RDF – Dbpedia: Wikipedia as a Data Service...</vt:lpstr>
      <vt:lpstr>SPARQL: query language for RDF</vt:lpstr>
      <vt:lpstr>SPARQL 1.1</vt:lpstr>
      <vt:lpstr>SPARQL1.1 Entailment Regimes:</vt:lpstr>
      <vt:lpstr>How are Entailment Regimes typically implemented in SPARQL engines?</vt:lpstr>
      <vt:lpstr>SPARQL Query answering under (RDFS) Entailment:</vt:lpstr>
      <vt:lpstr>SPARQL Query answering under RDFS Entailment:</vt:lpstr>
      <vt:lpstr>SPARQL 1.1</vt:lpstr>
      <vt:lpstr>Data Services on the Web allow updates:</vt:lpstr>
      <vt:lpstr>Status:</vt:lpstr>
      <vt:lpstr>What's been done already?</vt:lpstr>
      <vt:lpstr>Our initial thoughts on this problem...</vt:lpstr>
      <vt:lpstr>Let's start with a minimizing expectations:</vt:lpstr>
      <vt:lpstr>  Exploring possible ABox update semantics for SPARQL+RDFS </vt:lpstr>
      <vt:lpstr>Baseline semantics for materialized stores:</vt:lpstr>
      <vt:lpstr>Sem0mat: Naïve Update followed by re-materialization</vt:lpstr>
      <vt:lpstr>Alternative Materialized-pres. semantics</vt:lpstr>
      <vt:lpstr>Sem1amat: Delete and rederive</vt:lpstr>
      <vt:lpstr>Sem1amat: Delete and rederive</vt:lpstr>
      <vt:lpstr>Alternative Materialized-pres. semantics</vt:lpstr>
      <vt:lpstr>Sem1bmat: Delete and rederive with separating "explicit" and "implicit" ABox</vt:lpstr>
      <vt:lpstr>Alternative Materialized-pres. semantics</vt:lpstr>
      <vt:lpstr>PowerPoint-Präsentation</vt:lpstr>
      <vt:lpstr>PowerPoint-Präsentation</vt:lpstr>
      <vt:lpstr>Baseline semantics</vt:lpstr>
      <vt:lpstr>Sem0red: Naïve Update followed by re-reduce</vt:lpstr>
      <vt:lpstr>Alternative Reduced-pres. semantics</vt:lpstr>
      <vt:lpstr>Sem1red: Re-written Update followed by re-reduce</vt:lpstr>
      <vt:lpstr>Extensions</vt:lpstr>
      <vt:lpstr>Extension 1: TBox updates</vt:lpstr>
      <vt:lpstr>PowerPoint-Präsentation</vt:lpstr>
      <vt:lpstr>Proposed TBox update semantics</vt:lpstr>
      <vt:lpstr>Analogous alternative: Semincut  </vt:lpstr>
      <vt:lpstr>Extension 2: Beyond RDFS</vt:lpstr>
      <vt:lpstr>SPARQL updates: deal with inconsistency within new knowledge</vt:lpstr>
      <vt:lpstr>SPARQL updates: deal with inconsistency within new knowledge</vt:lpstr>
      <vt:lpstr>Rewritings: MINUS vs. FILTER NOT EXISTS</vt:lpstr>
      <vt:lpstr>Rewritings: MINUS vs. FILTER NOT EXISTS</vt:lpstr>
      <vt:lpstr>PowerPoint-Präsentation</vt:lpstr>
      <vt:lpstr>SPARQL updates: deal with inconsistency w.r.t. the old knowledge</vt:lpstr>
      <vt:lpstr>Example: Brave Sem2mat</vt:lpstr>
      <vt:lpstr>Example: Brave Sem2mat</vt:lpstr>
      <vt:lpstr>Example: Cautious Sem2mat</vt:lpstr>
      <vt:lpstr>Example: Fainthearted Sem2mat</vt:lpstr>
      <vt:lpstr>Fainthearted semantics: pitfalls, e.g. clashes removed by different bindings</vt:lpstr>
      <vt:lpstr>Breaking atomicity by rewriting</vt:lpstr>
      <vt:lpstr>Breaking atomicity using transactions</vt:lpstr>
      <vt:lpstr>Maintaining Wikipedia: Dbpedia &amp; SPARQL Update to the  rescue!  Use case idea:  Use mappings to update infoboxes and track pages that need updating.</vt:lpstr>
      <vt:lpstr>                </vt:lpstr>
      <vt:lpstr>DBPedia Mapping Types:</vt:lpstr>
      <vt:lpstr>Conditional Mapping: Example</vt:lpstr>
      <vt:lpstr>Use Case 1: Translating Updates </vt:lpstr>
      <vt:lpstr>PowerPoint-Präsentation</vt:lpstr>
      <vt:lpstr>Conclusions</vt:lpstr>
      <vt:lpstr>Prototype &amp; Evaluation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BIS2</dc:title>
  <dc:creator>Niki</dc:creator>
  <cp:lastModifiedBy>Axel Polleres</cp:lastModifiedBy>
  <cp:revision>938</cp:revision>
  <dcterms:created xsi:type="dcterms:W3CDTF">2010-04-12T15:33:34Z</dcterms:created>
  <dcterms:modified xsi:type="dcterms:W3CDTF">2015-12-01T14:16:58Z</dcterms:modified>
</cp:coreProperties>
</file>