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80" r:id="rId3"/>
  </p:sldMasterIdLst>
  <p:notesMasterIdLst>
    <p:notesMasterId r:id="rId62"/>
  </p:notesMasterIdLst>
  <p:handoutMasterIdLst>
    <p:handoutMasterId r:id="rId63"/>
  </p:handoutMasterIdLst>
  <p:sldIdLst>
    <p:sldId id="256" r:id="rId4"/>
    <p:sldId id="609" r:id="rId5"/>
    <p:sldId id="616" r:id="rId6"/>
    <p:sldId id="509" r:id="rId7"/>
    <p:sldId id="512" r:id="rId8"/>
    <p:sldId id="539" r:id="rId9"/>
    <p:sldId id="545" r:id="rId10"/>
    <p:sldId id="568" r:id="rId11"/>
    <p:sldId id="569" r:id="rId12"/>
    <p:sldId id="572" r:id="rId13"/>
    <p:sldId id="570" r:id="rId14"/>
    <p:sldId id="571" r:id="rId15"/>
    <p:sldId id="573" r:id="rId16"/>
    <p:sldId id="574" r:id="rId17"/>
    <p:sldId id="576" r:id="rId18"/>
    <p:sldId id="575" r:id="rId19"/>
    <p:sldId id="586" r:id="rId20"/>
    <p:sldId id="578" r:id="rId21"/>
    <p:sldId id="579" r:id="rId22"/>
    <p:sldId id="580" r:id="rId23"/>
    <p:sldId id="581" r:id="rId24"/>
    <p:sldId id="582" r:id="rId25"/>
    <p:sldId id="583" r:id="rId26"/>
    <p:sldId id="585" r:id="rId27"/>
    <p:sldId id="589" r:id="rId28"/>
    <p:sldId id="601" r:id="rId29"/>
    <p:sldId id="602" r:id="rId30"/>
    <p:sldId id="600" r:id="rId31"/>
    <p:sldId id="588" r:id="rId32"/>
    <p:sldId id="561" r:id="rId33"/>
    <p:sldId id="562" r:id="rId34"/>
    <p:sldId id="563" r:id="rId35"/>
    <p:sldId id="610" r:id="rId36"/>
    <p:sldId id="611" r:id="rId37"/>
    <p:sldId id="612" r:id="rId38"/>
    <p:sldId id="613" r:id="rId39"/>
    <p:sldId id="614" r:id="rId40"/>
    <p:sldId id="615" r:id="rId41"/>
    <p:sldId id="559" r:id="rId42"/>
    <p:sldId id="567" r:id="rId43"/>
    <p:sldId id="591" r:id="rId44"/>
    <p:sldId id="594" r:id="rId45"/>
    <p:sldId id="597" r:id="rId46"/>
    <p:sldId id="595" r:id="rId47"/>
    <p:sldId id="598" r:id="rId48"/>
    <p:sldId id="599" r:id="rId49"/>
    <p:sldId id="603" r:id="rId50"/>
    <p:sldId id="514" r:id="rId51"/>
    <p:sldId id="547" r:id="rId52"/>
    <p:sldId id="549" r:id="rId53"/>
    <p:sldId id="548" r:id="rId54"/>
    <p:sldId id="552" r:id="rId55"/>
    <p:sldId id="553" r:id="rId56"/>
    <p:sldId id="554" r:id="rId57"/>
    <p:sldId id="555" r:id="rId58"/>
    <p:sldId id="604" r:id="rId59"/>
    <p:sldId id="606" r:id="rId60"/>
    <p:sldId id="608" r:id="rId61"/>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B050"/>
    <a:srgbClr val="CC0099"/>
    <a:srgbClr val="FF0066"/>
    <a:srgbClr val="99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7" autoAdjust="0"/>
    <p:restoredTop sz="50000" autoAdjust="0"/>
  </p:normalViewPr>
  <p:slideViewPr>
    <p:cSldViewPr>
      <p:cViewPr>
        <p:scale>
          <a:sx n="100" d="100"/>
          <a:sy n="100" d="100"/>
        </p:scale>
        <p:origin x="144" y="144"/>
      </p:cViewPr>
      <p:guideLst>
        <p:guide orient="horz" pos="2160"/>
        <p:guide pos="2880"/>
      </p:guideLst>
    </p:cSldViewPr>
  </p:slideViewPr>
  <p:outlineViewPr>
    <p:cViewPr>
      <p:scale>
        <a:sx n="33" d="100"/>
        <a:sy n="33" d="100"/>
      </p:scale>
      <p:origin x="8" y="98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7D0F951-13DB-4C5A-85D6-12D1C2F8F5B0}" type="datetimeFigureOut">
              <a:rPr lang="de-AT" smtClean="0"/>
              <a:pPr/>
              <a:t>13.01.16</a:t>
            </a:fld>
            <a:endParaRPr lang="de-AT"/>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854F9C7-0FFE-4E72-AF6A-1657BD8F0EAC}" type="slidenum">
              <a:rPr lang="de-AT" smtClean="0"/>
              <a:pPr/>
              <a:t>‹#›</a:t>
            </a:fld>
            <a:endParaRPr lang="de-AT"/>
          </a:p>
        </p:txBody>
      </p:sp>
    </p:spTree>
    <p:extLst>
      <p:ext uri="{BB962C8B-B14F-4D97-AF65-F5344CB8AC3E}">
        <p14:creationId xmlns:p14="http://schemas.microsoft.com/office/powerpoint/2010/main" val="1383477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D00C6-9325-456A-9050-A3DFBE2350C6}" type="datetimeFigureOut">
              <a:rPr lang="de-AT" smtClean="0"/>
              <a:pPr/>
              <a:t>13.01.16</a:t>
            </a:fld>
            <a:endParaRPr lang="de-AT"/>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B4AA2B0-3FF2-4AD7-B641-4608F5682954}" type="slidenum">
              <a:rPr lang="de-AT" smtClean="0"/>
              <a:pPr/>
              <a:t>‹#›</a:t>
            </a:fld>
            <a:endParaRPr lang="de-AT"/>
          </a:p>
        </p:txBody>
      </p:sp>
    </p:spTree>
    <p:extLst>
      <p:ext uri="{BB962C8B-B14F-4D97-AF65-F5344CB8AC3E}">
        <p14:creationId xmlns:p14="http://schemas.microsoft.com/office/powerpoint/2010/main" val="65467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www.b-kaempgen.de/index.php/Integration_and_Analysis_of_Distributed_Multidimensional_Datase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2</a:t>
            </a:fld>
            <a:endParaRPr lang="de-AT"/>
          </a:p>
        </p:txBody>
      </p:sp>
    </p:spTree>
    <p:extLst>
      <p:ext uri="{BB962C8B-B14F-4D97-AF65-F5344CB8AC3E}">
        <p14:creationId xmlns:p14="http://schemas.microsoft.com/office/powerpoint/2010/main" val="1818084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31</a:t>
            </a:fld>
            <a:endParaRPr lang="de-AT"/>
          </a:p>
        </p:txBody>
      </p:sp>
    </p:spTree>
    <p:extLst>
      <p:ext uri="{BB962C8B-B14F-4D97-AF65-F5344CB8AC3E}">
        <p14:creationId xmlns:p14="http://schemas.microsoft.com/office/powerpoint/2010/main" val="191411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 the first approach we try to find complete subsets of relevant indicators </a:t>
            </a:r>
          </a:p>
          <a:p>
            <a:pPr eaLnBrk="1" hangingPunct="1">
              <a:spcBef>
                <a:spcPct val="0"/>
              </a:spcBef>
            </a:pPr>
            <a:endParaRPr lang="en-US" altLang="en-US"/>
          </a:p>
          <a:p>
            <a:pPr eaLnBrk="1" hangingPunct="1">
              <a:spcBef>
                <a:spcPct val="0"/>
              </a:spcBef>
            </a:pPr>
            <a:r>
              <a:rPr lang="en-US" altLang="en-US"/>
              <a:t>We can apply this only on submatrices where we have values for all k indicators that means of course that for higher k we have less cities to train the model</a:t>
            </a:r>
          </a:p>
          <a:p>
            <a:pPr eaLnBrk="1" hangingPunct="1">
              <a:spcBef>
                <a:spcPct val="0"/>
              </a:spcBef>
            </a:pPr>
            <a:endParaRPr lang="en-US" altLang="en-US"/>
          </a:p>
          <a:p>
            <a:pPr eaLnBrk="1" hangingPunct="1">
              <a:spcBef>
                <a:spcPct val="0"/>
              </a:spcBef>
            </a:pPr>
            <a:r>
              <a:rPr lang="en-US" altLang="en-US"/>
              <a:t>We apply all three methods and select for each indicator the best method</a:t>
            </a:r>
          </a:p>
        </p:txBody>
      </p:sp>
      <p:sp>
        <p:nvSpPr>
          <p:cNvPr id="36868"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53ACCC2B-A237-1449-A4D0-24FB028555C7}" type="slidenum">
              <a:rPr lang="de-AT" altLang="en-US">
                <a:latin typeface="Calibri" charset="0"/>
              </a:rPr>
              <a:pPr eaLnBrk="1" hangingPunct="1"/>
              <a:t>33</a:t>
            </a:fld>
            <a:endParaRPr lang="de-AT" altLang="en-US">
              <a:latin typeface="Calibri" charset="0"/>
            </a:endParaRPr>
          </a:p>
        </p:txBody>
      </p:sp>
    </p:spTree>
    <p:extLst>
      <p:ext uri="{BB962C8B-B14F-4D97-AF65-F5344CB8AC3E}">
        <p14:creationId xmlns:p14="http://schemas.microsoft.com/office/powerpoint/2010/main" val="126059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Now lets see how the </a:t>
            </a:r>
            <a:r>
              <a:rPr lang="en-US" altLang="en-US" dirty="0" smtClean="0"/>
              <a:t>different </a:t>
            </a:r>
            <a:r>
              <a:rPr lang="en-US" altLang="en-US" dirty="0"/>
              <a:t>methods </a:t>
            </a:r>
            <a:r>
              <a:rPr lang="en-US" altLang="en-US" dirty="0" smtClean="0"/>
              <a:t>perform </a:t>
            </a:r>
            <a:r>
              <a:rPr lang="en-US" altLang="en-US" dirty="0"/>
              <a:t>in this setting  with increasing number of predictors</a:t>
            </a:r>
          </a:p>
          <a:p>
            <a:pPr eaLnBrk="1" hangingPunct="1">
              <a:spcBef>
                <a:spcPct val="0"/>
              </a:spcBef>
            </a:pPr>
            <a:endParaRPr lang="en-US" altLang="en-US" dirty="0"/>
          </a:p>
          <a:p>
            <a:pPr eaLnBrk="1" hangingPunct="1">
              <a:spcBef>
                <a:spcPct val="0"/>
              </a:spcBef>
            </a:pPr>
            <a:r>
              <a:rPr lang="en-US" altLang="en-US" dirty="0"/>
              <a:t>First we see that with Random </a:t>
            </a:r>
            <a:r>
              <a:rPr lang="en-US" altLang="en-US" dirty="0" err="1"/>
              <a:t>forrest</a:t>
            </a:r>
            <a:r>
              <a:rPr lang="en-US" altLang="en-US" dirty="0"/>
              <a:t> and increasing number of predictors the method gets even worse because as </a:t>
            </a:r>
            <a:r>
              <a:rPr lang="en-US" altLang="en-US" dirty="0" err="1"/>
              <a:t>mentionend</a:t>
            </a:r>
            <a:r>
              <a:rPr lang="en-US" altLang="en-US" dirty="0"/>
              <a:t> before the training set gets very small and thus we get </a:t>
            </a:r>
            <a:r>
              <a:rPr lang="en-US" altLang="en-US" dirty="0" err="1"/>
              <a:t>overfitting</a:t>
            </a:r>
            <a:endParaRPr lang="en-US" altLang="en-US" dirty="0"/>
          </a:p>
          <a:p>
            <a:pPr eaLnBrk="1" hangingPunct="1">
              <a:spcBef>
                <a:spcPct val="0"/>
              </a:spcBef>
            </a:pPr>
            <a:endParaRPr lang="en-US" altLang="en-US" dirty="0"/>
          </a:p>
          <a:p>
            <a:pPr eaLnBrk="1" hangingPunct="1">
              <a:spcBef>
                <a:spcPct val="0"/>
              </a:spcBef>
            </a:pPr>
            <a:r>
              <a:rPr lang="en-US" altLang="en-US" dirty="0"/>
              <a:t>Usually KNN is in this setting the best method as the red line for the best method is nearly always on top of the line for </a:t>
            </a:r>
            <a:r>
              <a:rPr lang="en-US" altLang="en-US" dirty="0" smtClean="0"/>
              <a:t>KNN</a:t>
            </a:r>
            <a:endParaRPr lang="en-US" altLang="en-US" dirty="0"/>
          </a:p>
          <a:p>
            <a:pPr eaLnBrk="1" hangingPunct="1">
              <a:spcBef>
                <a:spcPct val="0"/>
              </a:spcBef>
            </a:pPr>
            <a:endParaRPr lang="en-US" altLang="en-US" dirty="0"/>
          </a:p>
          <a:p>
            <a:pPr eaLnBrk="1" hangingPunct="1">
              <a:spcBef>
                <a:spcPct val="0"/>
              </a:spcBef>
            </a:pPr>
            <a:r>
              <a:rPr lang="en-US" altLang="en-US" dirty="0"/>
              <a:t>The good news is that the for the combination of selecting the best method for each indicator we arrive at a very low RMSE, less than 1%.</a:t>
            </a:r>
          </a:p>
          <a:p>
            <a:pPr eaLnBrk="1" hangingPunct="1">
              <a:spcBef>
                <a:spcPct val="0"/>
              </a:spcBef>
            </a:pPr>
            <a:endParaRPr lang="en-US" altLang="en-US" dirty="0"/>
          </a:p>
          <a:p>
            <a:pPr eaLnBrk="1" hangingPunct="1">
              <a:spcBef>
                <a:spcPct val="0"/>
              </a:spcBef>
            </a:pPr>
            <a:r>
              <a:rPr lang="en-US" altLang="en-US" dirty="0"/>
              <a:t>The problem of this approach is that we can predict only very few indicators</a:t>
            </a:r>
          </a:p>
        </p:txBody>
      </p:sp>
      <p:sp>
        <p:nvSpPr>
          <p:cNvPr id="37892"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26C197A8-1E26-9841-9BD2-481F2D536C17}" type="slidenum">
              <a:rPr lang="de-AT" altLang="en-US">
                <a:latin typeface="Calibri" charset="0"/>
              </a:rPr>
              <a:pPr eaLnBrk="1" hangingPunct="1"/>
              <a:t>34</a:t>
            </a:fld>
            <a:endParaRPr lang="de-AT" altLang="en-US">
              <a:latin typeface="Calibri" charset="0"/>
            </a:endParaRPr>
          </a:p>
        </p:txBody>
      </p:sp>
    </p:spTree>
    <p:extLst>
      <p:ext uri="{BB962C8B-B14F-4D97-AF65-F5344CB8AC3E}">
        <p14:creationId xmlns:p14="http://schemas.microsoft.com/office/powerpoint/2010/main" val="125538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idea to predict more indicators is to generate new features with principal component analysis.</a:t>
            </a:r>
          </a:p>
          <a:p>
            <a:pPr eaLnBrk="1" hangingPunct="1">
              <a:spcBef>
                <a:spcPct val="0"/>
              </a:spcBef>
            </a:pPr>
            <a:endParaRPr lang="en-US" altLang="en-US" dirty="0"/>
          </a:p>
          <a:p>
            <a:pPr eaLnBrk="1" hangingPunct="1">
              <a:spcBef>
                <a:spcPct val="0"/>
              </a:spcBef>
            </a:pPr>
            <a:r>
              <a:rPr lang="en-US" altLang="en-US" dirty="0"/>
              <a:t>In a Regularized iterative PCA </a:t>
            </a:r>
            <a:r>
              <a:rPr lang="en-US" altLang="en-US" dirty="0" smtClean="0"/>
              <a:t>introduced </a:t>
            </a:r>
            <a:r>
              <a:rPr lang="en-US" altLang="en-US" dirty="0"/>
              <a:t>by </a:t>
            </a:r>
            <a:r>
              <a:rPr lang="en-US" altLang="en-US" dirty="0" err="1"/>
              <a:t>Roweis</a:t>
            </a:r>
            <a:r>
              <a:rPr lang="en-US" altLang="en-US" dirty="0"/>
              <a:t> 97 the missing values are first filled in with neutral values </a:t>
            </a:r>
            <a:r>
              <a:rPr lang="en-US" altLang="en-US" dirty="0" err="1"/>
              <a:t>wrt</a:t>
            </a:r>
            <a:r>
              <a:rPr lang="en-US" altLang="en-US" dirty="0"/>
              <a:t>. To The </a:t>
            </a:r>
            <a:r>
              <a:rPr lang="en-US" altLang="en-US" dirty="0" err="1"/>
              <a:t>folloging</a:t>
            </a:r>
            <a:r>
              <a:rPr lang="en-US" altLang="en-US" dirty="0"/>
              <a:t> PCA.</a:t>
            </a:r>
          </a:p>
          <a:p>
            <a:pPr eaLnBrk="1" hangingPunct="1">
              <a:spcBef>
                <a:spcPct val="0"/>
              </a:spcBef>
            </a:pPr>
            <a:r>
              <a:rPr lang="en-US" altLang="en-US" dirty="0"/>
              <a:t>This approach allows us to fill in all the values and not only a small subset as before .</a:t>
            </a:r>
          </a:p>
          <a:p>
            <a:pPr eaLnBrk="1" hangingPunct="1">
              <a:spcBef>
                <a:spcPct val="0"/>
              </a:spcBef>
            </a:pPr>
            <a:endParaRPr lang="en-US" altLang="en-US" dirty="0"/>
          </a:p>
          <a:p>
            <a:pPr eaLnBrk="1" hangingPunct="1">
              <a:spcBef>
                <a:spcPct val="0"/>
              </a:spcBef>
            </a:pPr>
            <a:r>
              <a:rPr lang="en-US" altLang="en-US" dirty="0"/>
              <a:t>We then use the principal components we use the as training data for all three methods and again select the best method</a:t>
            </a:r>
          </a:p>
        </p:txBody>
      </p:sp>
      <p:sp>
        <p:nvSpPr>
          <p:cNvPr id="38916"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33A10835-7D33-9749-A088-79006D2E0EB9}" type="slidenum">
              <a:rPr lang="de-AT" altLang="en-US">
                <a:latin typeface="Calibri" charset="0"/>
              </a:rPr>
              <a:pPr eaLnBrk="1" hangingPunct="1"/>
              <a:t>35</a:t>
            </a:fld>
            <a:endParaRPr lang="de-AT" altLang="en-US">
              <a:latin typeface="Calibri" charset="0"/>
            </a:endParaRPr>
          </a:p>
        </p:txBody>
      </p:sp>
    </p:spTree>
    <p:extLst>
      <p:ext uri="{BB962C8B-B14F-4D97-AF65-F5344CB8AC3E}">
        <p14:creationId xmlns:p14="http://schemas.microsoft.com/office/powerpoint/2010/main" val="175137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First we see that the error measures are worse than for the first approach based on complete subsets</a:t>
            </a:r>
          </a:p>
          <a:p>
            <a:pPr eaLnBrk="1" hangingPunct="1">
              <a:spcBef>
                <a:spcPct val="0"/>
              </a:spcBef>
            </a:pPr>
            <a:endParaRPr lang="en-US" altLang="en-US" dirty="0"/>
          </a:p>
          <a:p>
            <a:pPr eaLnBrk="1" hangingPunct="1">
              <a:spcBef>
                <a:spcPct val="0"/>
              </a:spcBef>
            </a:pPr>
            <a:r>
              <a:rPr lang="en-US" altLang="en-US" dirty="0"/>
              <a:t>But as I said before the advantage of this approach is that we can predict all indicators.</a:t>
            </a:r>
          </a:p>
          <a:p>
            <a:pPr eaLnBrk="1" hangingPunct="1">
              <a:spcBef>
                <a:spcPct val="0"/>
              </a:spcBef>
            </a:pPr>
            <a:endParaRPr lang="en-US" altLang="en-US" dirty="0"/>
          </a:p>
          <a:p>
            <a:pPr eaLnBrk="1" hangingPunct="1">
              <a:spcBef>
                <a:spcPct val="0"/>
              </a:spcBef>
            </a:pPr>
            <a:r>
              <a:rPr lang="en-US" altLang="en-US" dirty="0"/>
              <a:t>We can also see that the best method for up to 20 predictors is again KNN, but for a higher number of predictors the linear regression model is also selected as best method for more and more indicators</a:t>
            </a:r>
          </a:p>
          <a:p>
            <a:pPr eaLnBrk="1" hangingPunct="1">
              <a:spcBef>
                <a:spcPct val="0"/>
              </a:spcBef>
            </a:pPr>
            <a:endParaRPr lang="en-US" altLang="en-US" dirty="0"/>
          </a:p>
          <a:p>
            <a:pPr eaLnBrk="1" hangingPunct="1">
              <a:spcBef>
                <a:spcPct val="0"/>
              </a:spcBef>
            </a:pPr>
            <a:r>
              <a:rPr lang="en-US" altLang="en-US" dirty="0"/>
              <a:t>So combining different methods for different indicators pays off. </a:t>
            </a:r>
          </a:p>
          <a:p>
            <a:pPr eaLnBrk="1" hangingPunct="1">
              <a:spcBef>
                <a:spcPct val="0"/>
              </a:spcBef>
            </a:pPr>
            <a:r>
              <a:rPr lang="en-US" altLang="en-US" dirty="0"/>
              <a:t>For 80 predictors we end up with an average error rate of nearly 3%</a:t>
            </a:r>
          </a:p>
          <a:p>
            <a:pPr eaLnBrk="1" hangingPunct="1">
              <a:spcBef>
                <a:spcPct val="0"/>
              </a:spcBef>
            </a:pPr>
            <a:endParaRPr lang="en-US" altLang="en-US" dirty="0"/>
          </a:p>
        </p:txBody>
      </p:sp>
      <p:sp>
        <p:nvSpPr>
          <p:cNvPr id="39940"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FF3A1507-23E3-C142-8186-183137E2A6EA}" type="slidenum">
              <a:rPr lang="de-AT" altLang="en-US">
                <a:latin typeface="Calibri" charset="0"/>
              </a:rPr>
              <a:pPr eaLnBrk="1" hangingPunct="1"/>
              <a:t>36</a:t>
            </a:fld>
            <a:endParaRPr lang="de-AT" altLang="en-US">
              <a:latin typeface="Calibri" charset="0"/>
            </a:endParaRPr>
          </a:p>
        </p:txBody>
      </p:sp>
    </p:spTree>
    <p:extLst>
      <p:ext uri="{BB962C8B-B14F-4D97-AF65-F5344CB8AC3E}">
        <p14:creationId xmlns:p14="http://schemas.microsoft.com/office/powerpoint/2010/main" val="1130698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Note that so far we have considered the whole thing as an integrated single dataset.</a:t>
            </a:r>
          </a:p>
          <a:p>
            <a:pPr eaLnBrk="1" hangingPunct="1">
              <a:spcBef>
                <a:spcPct val="0"/>
              </a:spcBef>
            </a:pPr>
            <a:r>
              <a:rPr lang="en-US" altLang="en-US"/>
              <a:t>Now lets focus on these white spots specifially </a:t>
            </a:r>
          </a:p>
          <a:p>
            <a:pPr eaLnBrk="1" hangingPunct="1">
              <a:spcBef>
                <a:spcPct val="0"/>
              </a:spcBef>
            </a:pPr>
            <a:r>
              <a:rPr lang="en-US" altLang="en-US"/>
              <a:t>The question is: can we predict the indicators of eurostat for cities that are not in europoe, the green arrow, or the un indicators for cities which are only in eurostat the blue arrow</a:t>
            </a:r>
          </a:p>
          <a:p>
            <a:pPr eaLnBrk="1" hangingPunct="1">
              <a:spcBef>
                <a:spcPct val="0"/>
              </a:spcBef>
            </a:pPr>
            <a:endParaRPr lang="en-US" altLang="en-US"/>
          </a:p>
          <a:p>
            <a:pPr eaLnBrk="1" hangingPunct="1">
              <a:spcBef>
                <a:spcPct val="0"/>
              </a:spcBef>
            </a:pPr>
            <a:r>
              <a:rPr lang="en-US" altLang="en-US"/>
              <a:t>We again used aproach 2 to fill in the missing values of a single dataset and use that as training set for the indicatosr of the other dataset. </a:t>
            </a:r>
          </a:p>
          <a:p>
            <a:pPr eaLnBrk="1" hangingPunct="1">
              <a:spcBef>
                <a:spcPct val="0"/>
              </a:spcBef>
            </a:pPr>
            <a:endParaRPr lang="en-US" altLang="en-US"/>
          </a:p>
        </p:txBody>
      </p:sp>
      <p:sp>
        <p:nvSpPr>
          <p:cNvPr id="40964"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8425874-65E8-3B47-8910-607032F1F4EB}" type="slidenum">
              <a:rPr lang="de-AT" altLang="en-US">
                <a:latin typeface="Calibri" charset="0"/>
              </a:rPr>
              <a:pPr eaLnBrk="1" hangingPunct="1"/>
              <a:t>37</a:t>
            </a:fld>
            <a:endParaRPr lang="de-AT" altLang="en-US">
              <a:latin typeface="Calibri" charset="0"/>
            </a:endParaRPr>
          </a:p>
        </p:txBody>
      </p:sp>
    </p:spTree>
    <p:extLst>
      <p:ext uri="{BB962C8B-B14F-4D97-AF65-F5344CB8AC3E}">
        <p14:creationId xmlns:p14="http://schemas.microsoft.com/office/powerpoint/2010/main" val="1566369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Lets have a look at the error measure. </a:t>
            </a:r>
          </a:p>
          <a:p>
            <a:pPr eaLnBrk="1" hangingPunct="1">
              <a:spcBef>
                <a:spcPct val="0"/>
              </a:spcBef>
            </a:pPr>
            <a:endParaRPr lang="en-US" altLang="en-US"/>
          </a:p>
          <a:p>
            <a:pPr eaLnBrk="1" hangingPunct="1">
              <a:spcBef>
                <a:spcPct val="0"/>
              </a:spcBef>
            </a:pPr>
            <a:r>
              <a:rPr lang="en-US" altLang="en-US"/>
              <a:t>On the left we see the performance of the models predicting eurostat data from un data</a:t>
            </a:r>
          </a:p>
          <a:p>
            <a:pPr eaLnBrk="1" hangingPunct="1">
              <a:spcBef>
                <a:spcPct val="0"/>
              </a:spcBef>
            </a:pPr>
            <a:r>
              <a:rPr lang="en-US" altLang="en-US"/>
              <a:t>Linear regression gets worse with more predictors.</a:t>
            </a:r>
          </a:p>
          <a:p>
            <a:pPr eaLnBrk="1" hangingPunct="1">
              <a:spcBef>
                <a:spcPct val="0"/>
              </a:spcBef>
            </a:pPr>
            <a:r>
              <a:rPr lang="en-US" altLang="en-US"/>
              <a:t>The best method stays at about the same level even when increasing numbers of predictors around 14%</a:t>
            </a:r>
          </a:p>
          <a:p>
            <a:pPr eaLnBrk="1" hangingPunct="1">
              <a:spcBef>
                <a:spcPct val="0"/>
              </a:spcBef>
            </a:pPr>
            <a:endParaRPr lang="en-US" altLang="en-US"/>
          </a:p>
          <a:p>
            <a:pPr eaLnBrk="1" hangingPunct="1">
              <a:spcBef>
                <a:spcPct val="0"/>
              </a:spcBef>
            </a:pPr>
            <a:r>
              <a:rPr lang="en-US" altLang="en-US"/>
              <a:t>On the right we see the other direction: prediction un data from eurostat</a:t>
            </a:r>
          </a:p>
          <a:p>
            <a:pPr eaLnBrk="1" hangingPunct="1">
              <a:spcBef>
                <a:spcPct val="0"/>
              </a:spcBef>
            </a:pPr>
            <a:r>
              <a:rPr lang="en-US" altLang="en-US"/>
              <a:t>The error gets actually worse with increasing number of indicators.</a:t>
            </a:r>
          </a:p>
          <a:p>
            <a:pPr eaLnBrk="1" hangingPunct="1">
              <a:spcBef>
                <a:spcPct val="0"/>
              </a:spcBef>
            </a:pPr>
            <a:r>
              <a:rPr lang="en-US" altLang="en-US"/>
              <a:t>This is probably due to the bias introduced because eurostat contains only european cities while un contains cities worldwide</a:t>
            </a:r>
          </a:p>
        </p:txBody>
      </p:sp>
      <p:sp>
        <p:nvSpPr>
          <p:cNvPr id="41988" name="Foliennummernplatzhalt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12BE6DD-9CE7-194C-9A8A-E7F106B240E9}" type="slidenum">
              <a:rPr lang="de-AT" altLang="en-US">
                <a:latin typeface="Calibri" charset="0"/>
              </a:rPr>
              <a:pPr eaLnBrk="1" hangingPunct="1"/>
              <a:t>38</a:t>
            </a:fld>
            <a:endParaRPr lang="de-AT" altLang="en-US">
              <a:latin typeface="Calibri" charset="0"/>
            </a:endParaRPr>
          </a:p>
        </p:txBody>
      </p:sp>
    </p:spTree>
    <p:extLst>
      <p:ext uri="{BB962C8B-B14F-4D97-AF65-F5344CB8AC3E}">
        <p14:creationId xmlns:p14="http://schemas.microsoft.com/office/powerpoint/2010/main" val="56730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Ontology</a:t>
            </a:r>
            <a:r>
              <a:rPr lang="de-DE" dirty="0" smtClean="0"/>
              <a:t> </a:t>
            </a:r>
            <a:r>
              <a:rPr lang="de-DE" dirty="0" err="1" smtClean="0"/>
              <a:t>learning</a:t>
            </a:r>
            <a:r>
              <a:rPr lang="de-DE" dirty="0" smtClean="0"/>
              <a:t>, </a:t>
            </a:r>
            <a:r>
              <a:rPr lang="de-DE" dirty="0" err="1" smtClean="0"/>
              <a:t>what</a:t>
            </a:r>
            <a:r>
              <a:rPr lang="de-DE" dirty="0" smtClean="0"/>
              <a:t> </a:t>
            </a:r>
            <a:r>
              <a:rPr lang="de-DE" dirty="0" err="1" smtClean="0"/>
              <a:t>we</a:t>
            </a:r>
            <a:r>
              <a:rPr lang="de-DE" dirty="0" smtClean="0"/>
              <a:t> </a:t>
            </a:r>
            <a:r>
              <a:rPr lang="de-DE" dirty="0" err="1" smtClean="0"/>
              <a:t>started</a:t>
            </a:r>
            <a:r>
              <a:rPr lang="de-DE" dirty="0" smtClean="0"/>
              <a:t> </a:t>
            </a:r>
            <a:r>
              <a:rPr lang="de-DE" dirty="0" err="1" smtClean="0"/>
              <a:t>looking</a:t>
            </a:r>
            <a:r>
              <a:rPr lang="de-DE" dirty="0" smtClean="0"/>
              <a:t> </a:t>
            </a:r>
            <a:r>
              <a:rPr lang="de-DE" dirty="0" err="1" smtClean="0"/>
              <a:t>into</a:t>
            </a:r>
            <a:r>
              <a:rPr lang="de-DE" baseline="0" dirty="0" smtClean="0"/>
              <a:t> </a:t>
            </a:r>
            <a:r>
              <a:rPr lang="de-DE" baseline="0" dirty="0" err="1" smtClean="0"/>
              <a:t>now</a:t>
            </a:r>
            <a:r>
              <a:rPr lang="de-DE" baseline="0" dirty="0" smtClean="0"/>
              <a:t> was </a:t>
            </a:r>
            <a:r>
              <a:rPr lang="de-DE" baseline="0" dirty="0" err="1" smtClean="0"/>
              <a:t>learning</a:t>
            </a:r>
            <a:r>
              <a:rPr lang="de-DE" baseline="0" dirty="0" smtClean="0"/>
              <a:t> </a:t>
            </a:r>
            <a:r>
              <a:rPr lang="de-DE" baseline="0" dirty="0" err="1" smtClean="0"/>
              <a:t>correlations</a:t>
            </a:r>
            <a:r>
              <a:rPr lang="de-DE" baseline="0" dirty="0" smtClean="0"/>
              <a:t> ... Linear </a:t>
            </a:r>
            <a:r>
              <a:rPr lang="de-DE" baseline="0" dirty="0" err="1" smtClean="0"/>
              <a:t>equations</a:t>
            </a:r>
            <a:r>
              <a:rPr lang="de-DE" baseline="0" dirty="0" smtClean="0"/>
              <a:t> </a:t>
            </a:r>
            <a:r>
              <a:rPr lang="de-DE" baseline="0" dirty="0" err="1" smtClean="0"/>
              <a:t>come</a:t>
            </a:r>
            <a:r>
              <a:rPr lang="de-DE" baseline="0" dirty="0" smtClean="0"/>
              <a:t> "</a:t>
            </a:r>
            <a:r>
              <a:rPr lang="de-DE" baseline="0" dirty="0" err="1" smtClean="0"/>
              <a:t>for</a:t>
            </a:r>
            <a:r>
              <a:rPr lang="de-DE" baseline="0" dirty="0" smtClean="0"/>
              <a:t> </a:t>
            </a:r>
            <a:r>
              <a:rPr lang="de-DE" baseline="0" dirty="0" err="1" smtClean="0"/>
              <a:t>free</a:t>
            </a:r>
            <a:r>
              <a:rPr lang="de-DE" baseline="0" dirty="0" smtClean="0"/>
              <a:t>" </a:t>
            </a:r>
            <a:r>
              <a:rPr lang="de-DE" baseline="0" dirty="0" err="1" smtClean="0"/>
              <a:t>with</a:t>
            </a:r>
            <a:r>
              <a:rPr lang="de-DE" baseline="0" dirty="0" smtClean="0"/>
              <a:t> </a:t>
            </a:r>
            <a:r>
              <a:rPr lang="de-DE" baseline="0" dirty="0" err="1" smtClean="0"/>
              <a:t>our</a:t>
            </a:r>
            <a:r>
              <a:rPr lang="de-DE" baseline="0" dirty="0" smtClean="0"/>
              <a:t> </a:t>
            </a:r>
            <a:r>
              <a:rPr lang="de-DE" baseline="0" dirty="0" err="1" smtClean="0"/>
              <a:t>completion</a:t>
            </a:r>
            <a:r>
              <a:rPr lang="de-DE" baseline="0" dirty="0" smtClean="0"/>
              <a:t>/</a:t>
            </a:r>
            <a:r>
              <a:rPr lang="de-DE" baseline="0" dirty="0" err="1" smtClean="0"/>
              <a:t>prediction</a:t>
            </a:r>
            <a:r>
              <a:rPr lang="de-DE" baseline="0" dirty="0" smtClean="0"/>
              <a:t> </a:t>
            </a:r>
            <a:r>
              <a:rPr lang="de-DE" baseline="0" dirty="0" err="1" smtClean="0"/>
              <a:t>method</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44</a:t>
            </a:fld>
            <a:endParaRPr lang="de-AT"/>
          </a:p>
        </p:txBody>
      </p:sp>
    </p:spTree>
    <p:extLst>
      <p:ext uri="{BB962C8B-B14F-4D97-AF65-F5344CB8AC3E}">
        <p14:creationId xmlns:p14="http://schemas.microsoft.com/office/powerpoint/2010/main" val="160647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the</a:t>
            </a:r>
            <a:r>
              <a:rPr lang="de-DE" dirty="0" smtClean="0"/>
              <a:t> </a:t>
            </a:r>
            <a:r>
              <a:rPr lang="de-DE" dirty="0" err="1" smtClean="0"/>
              <a:t>previous</a:t>
            </a:r>
            <a:r>
              <a:rPr lang="de-DE" dirty="0" smtClean="0"/>
              <a:t> </a:t>
            </a:r>
            <a:r>
              <a:rPr lang="de-DE" dirty="0" err="1" smtClean="0"/>
              <a:t>challenge</a:t>
            </a:r>
            <a:r>
              <a:rPr lang="de-DE" dirty="0" smtClean="0"/>
              <a:t>, </a:t>
            </a:r>
            <a:r>
              <a:rPr lang="de-DE" dirty="0" err="1" smtClean="0"/>
              <a:t>we</a:t>
            </a:r>
            <a:r>
              <a:rPr lang="de-DE" dirty="0" smtClean="0"/>
              <a:t> </a:t>
            </a:r>
            <a:r>
              <a:rPr lang="de-DE" dirty="0" err="1" smtClean="0"/>
              <a:t>have</a:t>
            </a:r>
            <a:r>
              <a:rPr lang="de-DE" dirty="0" smtClean="0"/>
              <a:t> "</a:t>
            </a:r>
            <a:r>
              <a:rPr lang="de-DE" dirty="0" err="1" smtClean="0"/>
              <a:t>solved</a:t>
            </a:r>
            <a:r>
              <a:rPr lang="de-DE" dirty="0" smtClean="0"/>
              <a:t>"</a:t>
            </a:r>
            <a:r>
              <a:rPr lang="de-DE" baseline="0" dirty="0" smtClean="0"/>
              <a:t> </a:t>
            </a:r>
            <a:r>
              <a:rPr lang="de-DE" baseline="0" dirty="0" err="1" smtClean="0"/>
              <a:t>this</a:t>
            </a:r>
            <a:r>
              <a:rPr lang="de-DE" baseline="0" dirty="0" smtClean="0"/>
              <a:t> </a:t>
            </a:r>
            <a:r>
              <a:rPr lang="de-DE" baseline="0" dirty="0" err="1" smtClean="0"/>
              <a:t>by</a:t>
            </a:r>
            <a:r>
              <a:rPr lang="de-DE" baseline="0" dirty="0" smtClean="0"/>
              <a:t> </a:t>
            </a:r>
            <a:r>
              <a:rPr lang="de-DE" baseline="0" dirty="0" err="1" smtClean="0"/>
              <a:t>pretty</a:t>
            </a:r>
            <a:r>
              <a:rPr lang="de-DE" baseline="0" dirty="0" smtClean="0"/>
              <a:t> </a:t>
            </a:r>
            <a:r>
              <a:rPr lang="de-DE" baseline="0" dirty="0" err="1" smtClean="0"/>
              <a:t>much</a:t>
            </a:r>
            <a:r>
              <a:rPr lang="de-DE" baseline="0" dirty="0" smtClean="0"/>
              <a:t> </a:t>
            </a:r>
            <a:r>
              <a:rPr lang="de-DE" baseline="0" dirty="0" err="1" smtClean="0"/>
              <a:t>manually</a:t>
            </a:r>
            <a:r>
              <a:rPr lang="de-DE" baseline="0" dirty="0" smtClean="0"/>
              <a:t> </a:t>
            </a:r>
            <a:r>
              <a:rPr lang="de-DE" baseline="0" dirty="0" err="1" smtClean="0"/>
              <a:t>integrating</a:t>
            </a:r>
            <a:r>
              <a:rPr lang="de-DE" baseline="0" dirty="0" smtClean="0"/>
              <a:t> a </a:t>
            </a:r>
            <a:r>
              <a:rPr lang="de-DE" baseline="0" dirty="0" err="1" smtClean="0"/>
              <a:t>carefully</a:t>
            </a:r>
            <a:r>
              <a:rPr lang="de-DE" baseline="0" dirty="0" smtClean="0"/>
              <a:t> </a:t>
            </a:r>
            <a:r>
              <a:rPr lang="de-DE" baseline="0" dirty="0" err="1" smtClean="0"/>
              <a:t>chosen</a:t>
            </a:r>
            <a:r>
              <a:rPr lang="de-DE" baseline="0" dirty="0" smtClean="0"/>
              <a:t> </a:t>
            </a:r>
            <a:r>
              <a:rPr lang="de-DE" baseline="0" dirty="0" err="1" smtClean="0"/>
              <a:t>set</a:t>
            </a:r>
            <a:r>
              <a:rPr lang="de-DE" baseline="0" dirty="0" smtClean="0"/>
              <a:t> </a:t>
            </a:r>
            <a:r>
              <a:rPr lang="de-DE" baseline="0" dirty="0" err="1" smtClean="0"/>
              <a:t>of</a:t>
            </a:r>
            <a:r>
              <a:rPr lang="de-DE" baseline="0" dirty="0" smtClean="0"/>
              <a:t> </a:t>
            </a:r>
            <a:r>
              <a:rPr lang="de-DE" baseline="0" dirty="0" err="1" smtClean="0"/>
              <a:t>data</a:t>
            </a:r>
            <a:r>
              <a:rPr lang="de-DE" baseline="0" dirty="0" smtClean="0"/>
              <a:t> </a:t>
            </a:r>
            <a:r>
              <a:rPr lang="de-DE" baseline="0" dirty="0" err="1" smtClean="0"/>
              <a:t>sources</a:t>
            </a:r>
            <a:r>
              <a:rPr lang="de-DE" baseline="0" dirty="0" smtClean="0"/>
              <a:t>, but not </a:t>
            </a:r>
            <a:r>
              <a:rPr lang="de-DE" baseline="0" dirty="0" err="1" smtClean="0"/>
              <a:t>used</a:t>
            </a:r>
            <a:r>
              <a:rPr lang="de-DE" baseline="0" dirty="0" smtClean="0"/>
              <a:t> Open Data </a:t>
            </a:r>
            <a:r>
              <a:rPr lang="de-DE" baseline="0" dirty="0" err="1" smtClean="0"/>
              <a:t>portals</a:t>
            </a:r>
            <a:r>
              <a:rPr lang="de-DE" baseline="0" dirty="0" smtClean="0"/>
              <a:t> </a:t>
            </a:r>
            <a:r>
              <a:rPr lang="de-DE" baseline="0" dirty="0" err="1" smtClean="0"/>
              <a:t>to</a:t>
            </a:r>
            <a:r>
              <a:rPr lang="de-DE" baseline="0" dirty="0" smtClean="0"/>
              <a:t> </a:t>
            </a:r>
            <a:r>
              <a:rPr lang="de-DE" baseline="0" dirty="0" err="1" smtClean="0"/>
              <a:t>automatically</a:t>
            </a:r>
            <a:r>
              <a:rPr lang="de-DE" baseline="0" dirty="0" smtClean="0"/>
              <a:t> find </a:t>
            </a:r>
            <a:r>
              <a:rPr lang="de-DE" baseline="0" dirty="0" err="1" smtClean="0"/>
              <a:t>the</a:t>
            </a:r>
            <a:r>
              <a:rPr lang="de-DE" baseline="0" dirty="0" smtClean="0"/>
              <a:t> </a:t>
            </a:r>
            <a:r>
              <a:rPr lang="de-DE" baseline="0" dirty="0" err="1" smtClean="0"/>
              <a:t>right</a:t>
            </a:r>
            <a:r>
              <a:rPr lang="de-DE" baseline="0" dirty="0" smtClean="0"/>
              <a:t> </a:t>
            </a:r>
            <a:r>
              <a:rPr lang="de-DE" baseline="0" dirty="0" err="1" smtClean="0"/>
              <a:t>data</a:t>
            </a:r>
            <a:r>
              <a:rPr lang="de-DE" baseline="0" dirty="0" smtClean="0"/>
              <a:t> </a:t>
            </a:r>
            <a:r>
              <a:rPr lang="de-DE" baseline="0" dirty="0" err="1" smtClean="0"/>
              <a:t>sources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47</a:t>
            </a:fld>
            <a:endParaRPr lang="de-AT"/>
          </a:p>
        </p:txBody>
      </p:sp>
    </p:spTree>
    <p:extLst>
      <p:ext uri="{BB962C8B-B14F-4D97-AF65-F5344CB8AC3E}">
        <p14:creationId xmlns:p14="http://schemas.microsoft.com/office/powerpoint/2010/main" val="289207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Let</a:t>
            </a:r>
            <a:r>
              <a:rPr lang="de-DE" dirty="0" smtClean="0"/>
              <a:t> </a:t>
            </a:r>
            <a:r>
              <a:rPr lang="de-DE" dirty="0" err="1" smtClean="0"/>
              <a:t>me</a:t>
            </a:r>
            <a:r>
              <a:rPr lang="de-DE" dirty="0" smtClean="0"/>
              <a:t> </a:t>
            </a:r>
            <a:r>
              <a:rPr lang="de-DE" dirty="0" err="1" smtClean="0"/>
              <a:t>start</a:t>
            </a:r>
            <a:r>
              <a:rPr lang="de-DE" dirty="0" smtClean="0"/>
              <a:t> </a:t>
            </a:r>
            <a:r>
              <a:rPr lang="de-DE" dirty="0" err="1" smtClean="0"/>
              <a:t>with</a:t>
            </a:r>
            <a:r>
              <a:rPr lang="de-DE" dirty="0" smtClean="0"/>
              <a:t> </a:t>
            </a:r>
            <a:r>
              <a:rPr lang="de-DE" dirty="0" err="1" smtClean="0"/>
              <a:t>talking</a:t>
            </a:r>
            <a:r>
              <a:rPr lang="de-DE" dirty="0" smtClean="0"/>
              <a:t> </a:t>
            </a:r>
            <a:r>
              <a:rPr lang="de-DE" dirty="0" err="1" smtClean="0"/>
              <a:t>about</a:t>
            </a:r>
            <a:r>
              <a:rPr lang="de-DE" dirty="0" smtClean="0"/>
              <a:t> </a:t>
            </a:r>
            <a:r>
              <a:rPr lang="de-DE" dirty="0" err="1" smtClean="0"/>
              <a:t>what</a:t>
            </a:r>
            <a:r>
              <a:rPr lang="de-DE" dirty="0" smtClean="0"/>
              <a:t> open </a:t>
            </a:r>
            <a:r>
              <a:rPr lang="de-DE" dirty="0" err="1" smtClean="0"/>
              <a:t>data</a:t>
            </a:r>
            <a:r>
              <a:rPr lang="de-DE" dirty="0" smtClean="0"/>
              <a:t> </a:t>
            </a:r>
            <a:r>
              <a:rPr lang="de-DE" dirty="0" err="1" smtClean="0"/>
              <a:t>is</a:t>
            </a:r>
            <a:r>
              <a:rPr lang="de-DE" dirty="0" smtClean="0"/>
              <a:t> </a:t>
            </a:r>
            <a:r>
              <a:rPr lang="de-DE" dirty="0" err="1" smtClean="0"/>
              <a:t>for</a:t>
            </a:r>
            <a:r>
              <a:rPr lang="de-DE" dirty="0" smtClean="0"/>
              <a:t> </a:t>
            </a:r>
            <a:r>
              <a:rPr lang="de-DE" dirty="0" err="1" smtClean="0"/>
              <a:t>me</a:t>
            </a:r>
            <a:r>
              <a:rPr lang="de-DE" dirty="0" smtClean="0"/>
              <a:t>... </a:t>
            </a:r>
            <a:r>
              <a:rPr lang="de-DE" dirty="0" err="1" smtClean="0"/>
              <a:t>Or</a:t>
            </a:r>
            <a:r>
              <a:rPr lang="de-DE" dirty="0" smtClean="0"/>
              <a:t> </a:t>
            </a:r>
            <a:r>
              <a:rPr lang="de-DE" dirty="0" err="1" smtClean="0"/>
              <a:t>maybe</a:t>
            </a:r>
            <a:r>
              <a:rPr lang="de-DE" baseline="0" dirty="0" smtClean="0"/>
              <a:t> not </a:t>
            </a:r>
            <a:r>
              <a:rPr lang="de-DE" baseline="0" dirty="0" err="1" smtClean="0"/>
              <a:t>for</a:t>
            </a:r>
            <a:r>
              <a:rPr lang="de-DE" baseline="0" dirty="0" smtClean="0"/>
              <a:t> </a:t>
            </a:r>
            <a:r>
              <a:rPr lang="de-DE" baseline="0" dirty="0" err="1" smtClean="0"/>
              <a:t>me</a:t>
            </a:r>
            <a:r>
              <a:rPr lang="de-DE" baseline="0" dirty="0" smtClean="0"/>
              <a:t>, </a:t>
            </a:r>
            <a:r>
              <a:rPr lang="de-DE" baseline="0" dirty="0" err="1" smtClean="0"/>
              <a:t>actually</a:t>
            </a:r>
            <a:r>
              <a:rPr lang="de-DE" baseline="0" dirty="0" smtClean="0"/>
              <a:t> </a:t>
            </a:r>
            <a:r>
              <a:rPr lang="de-DE" baseline="0" dirty="0" err="1" smtClean="0"/>
              <a:t>there</a:t>
            </a:r>
            <a:r>
              <a:rPr lang="de-DE" baseline="0" dirty="0" smtClean="0"/>
              <a:t> </a:t>
            </a:r>
            <a:r>
              <a:rPr lang="de-DE" baseline="0" dirty="0" err="1" smtClean="0"/>
              <a:t>is</a:t>
            </a:r>
            <a:r>
              <a:rPr lang="de-DE" baseline="0" dirty="0" smtClean="0"/>
              <a:t> a </a:t>
            </a:r>
            <a:r>
              <a:rPr lang="de-DE" baseline="0" dirty="0" err="1" smtClean="0"/>
              <a:t>definition</a:t>
            </a:r>
            <a:r>
              <a:rPr lang="de-DE" baseline="0" dirty="0" smtClean="0"/>
              <a:t>, </a:t>
            </a:r>
            <a:r>
              <a:rPr lang="de-DE" baseline="0" dirty="0" err="1" smtClean="0"/>
              <a:t>the</a:t>
            </a:r>
            <a:r>
              <a:rPr lang="de-DE" baseline="0" dirty="0" smtClean="0"/>
              <a:t> </a:t>
            </a:r>
            <a:r>
              <a:rPr lang="de-DE" baseline="0" dirty="0" err="1" smtClean="0"/>
              <a:t>opendefinition</a:t>
            </a:r>
            <a:r>
              <a:rPr lang="de-DE" baseline="0" dirty="0" smtClean="0"/>
              <a:t> </a:t>
            </a:r>
            <a:r>
              <a:rPr lang="de-DE" baseline="0" dirty="0" err="1" smtClean="0"/>
              <a:t>by</a:t>
            </a:r>
            <a:r>
              <a:rPr lang="de-DE" baseline="0" dirty="0" smtClean="0"/>
              <a:t> OFKN, </a:t>
            </a:r>
            <a:r>
              <a:rPr lang="de-DE" baseline="0" dirty="0" err="1" smtClean="0"/>
              <a:t>which</a:t>
            </a:r>
            <a:r>
              <a:rPr lang="de-DE" baseline="0" dirty="0" smtClean="0"/>
              <a:t> </a:t>
            </a:r>
            <a:r>
              <a:rPr lang="de-DE" baseline="0" dirty="0" err="1" smtClean="0"/>
              <a:t>gives</a:t>
            </a:r>
            <a:r>
              <a:rPr lang="de-DE" baseline="0" dirty="0" smtClean="0"/>
              <a:t> </a:t>
            </a:r>
            <a:r>
              <a:rPr lang="de-DE" baseline="0" dirty="0" err="1" smtClean="0"/>
              <a:t>some</a:t>
            </a:r>
            <a:r>
              <a:rPr lang="de-DE" baseline="0" dirty="0" smtClean="0"/>
              <a:t> </a:t>
            </a:r>
            <a:r>
              <a:rPr lang="de-DE" baseline="0" dirty="0" err="1" smtClean="0"/>
              <a:t>framework</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4</a:t>
            </a:fld>
            <a:endParaRPr lang="de-AT"/>
          </a:p>
        </p:txBody>
      </p:sp>
    </p:spTree>
    <p:extLst>
      <p:ext uri="{BB962C8B-B14F-4D97-AF65-F5344CB8AC3E}">
        <p14:creationId xmlns:p14="http://schemas.microsoft.com/office/powerpoint/2010/main" val="82918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E545575E-9C37-D542-BDE9-B7F3AB4A06DB}" type="slidenum">
              <a:rPr lang="en-US">
                <a:latin typeface="Siemens Sans" charset="0"/>
              </a:rPr>
              <a:pPr eaLnBrk="1" hangingPunct="1"/>
              <a:t>5</a:t>
            </a:fld>
            <a:endParaRPr lang="en-US">
              <a:latin typeface="Siemens Sans" charset="0"/>
            </a:endParaRPr>
          </a:p>
        </p:txBody>
      </p:sp>
      <p:sp>
        <p:nvSpPr>
          <p:cNvPr id="26626" name="Slide Image Placeholder 1"/>
          <p:cNvSpPr>
            <a:spLocks noGrp="1" noRot="1" noChangeAspect="1" noTextEdit="1"/>
          </p:cNvSpPr>
          <p:nvPr>
            <p:ph type="sldImg"/>
          </p:nvPr>
        </p:nvSpPr>
        <p:spPr>
          <a:xfrm>
            <a:off x="917575" y="744538"/>
            <a:ext cx="4962525" cy="3721100"/>
          </a:xfrm>
          <a:ln/>
        </p:spPr>
      </p:sp>
      <p:sp>
        <p:nvSpPr>
          <p:cNvPr id="2662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0" tIns="46770" rIns="93540" bIns="46770"/>
          <a:lstStyle/>
          <a:p>
            <a:pPr eaLnBrk="1" hangingPunct="1">
              <a:spcBef>
                <a:spcPct val="0"/>
              </a:spcBef>
            </a:pPr>
            <a:endParaRPr lang="en-US">
              <a:latin typeface="Siemens Sans" charset="0"/>
            </a:endParaRPr>
          </a:p>
        </p:txBody>
      </p:sp>
      <p:sp>
        <p:nvSpPr>
          <p:cNvPr id="2662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0" tIns="46770" rIns="93540" bIns="4677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13191D74-57C7-C24B-B5C4-0E60AEA2DBEC}" type="slidenum">
              <a:rPr lang="en-US">
                <a:latin typeface="Calibri" charset="0"/>
              </a:rPr>
              <a:pPr algn="r" eaLnBrk="1" hangingPunct="1">
                <a:spcBef>
                  <a:spcPct val="0"/>
                </a:spcBef>
              </a:pPr>
              <a:t>5</a:t>
            </a:fld>
            <a:endParaRPr lang="en-US">
              <a:latin typeface="Calibri" charset="0"/>
            </a:endParaRPr>
          </a:p>
        </p:txBody>
      </p:sp>
    </p:spTree>
    <p:extLst>
      <p:ext uri="{BB962C8B-B14F-4D97-AF65-F5344CB8AC3E}">
        <p14:creationId xmlns:p14="http://schemas.microsoft.com/office/powerpoint/2010/main" val="40272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other</a:t>
            </a:r>
            <a:r>
              <a:rPr lang="de-DE" dirty="0" smtClean="0"/>
              <a:t> </a:t>
            </a:r>
            <a:r>
              <a:rPr lang="de-DE" dirty="0" err="1" smtClean="0"/>
              <a:t>words</a:t>
            </a:r>
            <a:r>
              <a:rPr lang="de-DE" dirty="0" smtClean="0"/>
              <a:t>,</a:t>
            </a:r>
            <a:r>
              <a:rPr lang="de-DE" baseline="0" dirty="0" smtClean="0"/>
              <a:t> </a:t>
            </a:r>
            <a:r>
              <a:rPr lang="de-DE" baseline="0" dirty="0" err="1" smtClean="0"/>
              <a:t>there</a:t>
            </a:r>
            <a:r>
              <a:rPr lang="de-DE" baseline="0" dirty="0" smtClean="0"/>
              <a:t> </a:t>
            </a:r>
            <a:r>
              <a:rPr lang="de-DE" baseline="0" dirty="0" err="1" smtClean="0"/>
              <a:t>are</a:t>
            </a:r>
            <a:r>
              <a:rPr lang="de-DE" baseline="0" dirty="0" smtClean="0"/>
              <a:t> </a:t>
            </a:r>
            <a:r>
              <a:rPr lang="de-DE" baseline="0" dirty="0" err="1" smtClean="0"/>
              <a:t>quite</a:t>
            </a:r>
            <a:r>
              <a:rPr lang="de-DE" baseline="0" dirty="0" smtClean="0"/>
              <a:t> </a:t>
            </a:r>
            <a:r>
              <a:rPr lang="de-DE" baseline="0" dirty="0" err="1" smtClean="0"/>
              <a:t>some</a:t>
            </a:r>
            <a:r>
              <a:rPr lang="de-DE" baseline="0" dirty="0" smtClean="0"/>
              <a:t> </a:t>
            </a:r>
            <a:r>
              <a:rPr lang="de-DE" baseline="0" dirty="0" err="1" smtClean="0"/>
              <a:t>obstacles</a:t>
            </a:r>
            <a:r>
              <a:rPr lang="de-DE" baseline="0" dirty="0" smtClean="0"/>
              <a:t>, </a:t>
            </a:r>
            <a:r>
              <a:rPr lang="de-DE" baseline="0" dirty="0" err="1" smtClean="0"/>
              <a:t>and</a:t>
            </a:r>
            <a:r>
              <a:rPr lang="de-DE" baseline="0" dirty="0" smtClean="0"/>
              <a:t> in </a:t>
            </a:r>
            <a:r>
              <a:rPr lang="de-DE" baseline="0" dirty="0" err="1" smtClean="0"/>
              <a:t>this</a:t>
            </a:r>
            <a:r>
              <a:rPr lang="de-DE" baseline="0" dirty="0" smtClean="0"/>
              <a:t> </a:t>
            </a:r>
            <a:r>
              <a:rPr lang="de-DE" baseline="0" dirty="0" err="1" smtClean="0"/>
              <a:t>talk</a:t>
            </a:r>
            <a:r>
              <a:rPr lang="de-DE" baseline="0" dirty="0" smtClean="0"/>
              <a:t> </a:t>
            </a:r>
            <a:r>
              <a:rPr lang="de-DE" baseline="0" dirty="0" err="1" smtClean="0"/>
              <a:t>I'd</a:t>
            </a:r>
            <a:r>
              <a:rPr lang="de-DE" baseline="0" dirty="0" smtClean="0"/>
              <a:t> </a:t>
            </a:r>
            <a:r>
              <a:rPr lang="de-DE" baseline="0" dirty="0" err="1" smtClean="0"/>
              <a:t>rather</a:t>
            </a:r>
            <a:r>
              <a:rPr lang="de-DE" baseline="0" dirty="0" smtClean="0"/>
              <a:t> </a:t>
            </a:r>
            <a:r>
              <a:rPr lang="de-DE" baseline="0" dirty="0" err="1" smtClean="0"/>
              <a:t>like</a:t>
            </a:r>
            <a:r>
              <a:rPr lang="de-DE" baseline="0" dirty="0" smtClean="0"/>
              <a:t> </a:t>
            </a:r>
            <a:r>
              <a:rPr lang="de-DE" baseline="0" dirty="0" err="1" smtClean="0"/>
              <a:t>to</a:t>
            </a:r>
            <a:r>
              <a:rPr lang="de-DE" baseline="0" dirty="0" smtClean="0"/>
              <a:t> </a:t>
            </a:r>
            <a:r>
              <a:rPr lang="de-DE" baseline="0" dirty="0" err="1" smtClean="0"/>
              <a:t>talk</a:t>
            </a:r>
            <a:r>
              <a:rPr lang="de-DE" baseline="0" dirty="0" smtClean="0"/>
              <a:t> </a:t>
            </a:r>
            <a:r>
              <a:rPr lang="de-DE" baseline="0" dirty="0" err="1" smtClean="0"/>
              <a:t>about</a:t>
            </a:r>
            <a:r>
              <a:rPr lang="de-DE" baseline="0" dirty="0" smtClean="0"/>
              <a:t> </a:t>
            </a:r>
            <a:r>
              <a:rPr lang="de-DE" baseline="0" dirty="0" err="1" smtClean="0"/>
              <a:t>these</a:t>
            </a:r>
            <a:r>
              <a:rPr lang="de-DE" baseline="0" dirty="0" smtClean="0"/>
              <a:t> </a:t>
            </a:r>
            <a:r>
              <a:rPr lang="de-DE" baseline="0" dirty="0" err="1" smtClean="0"/>
              <a:t>obstacles</a:t>
            </a:r>
            <a:r>
              <a:rPr lang="de-DE" baseline="0" dirty="0" smtClean="0"/>
              <a:t>, </a:t>
            </a:r>
            <a:r>
              <a:rPr lang="de-DE" baseline="0" dirty="0" err="1" smtClean="0"/>
              <a:t>and</a:t>
            </a:r>
            <a:r>
              <a:rPr lang="de-DE" baseline="0" dirty="0" smtClean="0"/>
              <a:t> </a:t>
            </a:r>
            <a:r>
              <a:rPr lang="de-DE" baseline="0" dirty="0" err="1" smtClean="0"/>
              <a:t>probably</a:t>
            </a:r>
            <a:r>
              <a:rPr lang="de-DE" baseline="0" dirty="0" smtClean="0"/>
              <a:t> </a:t>
            </a:r>
            <a:r>
              <a:rPr lang="de-DE" baseline="0" dirty="0" err="1" smtClean="0"/>
              <a:t>only</a:t>
            </a:r>
            <a:r>
              <a:rPr lang="de-DE" baseline="0" dirty="0" smtClean="0"/>
              <a:t> </a:t>
            </a:r>
            <a:r>
              <a:rPr lang="de-DE" baseline="0" dirty="0" err="1" smtClean="0"/>
              <a:t>give</a:t>
            </a:r>
            <a:r>
              <a:rPr lang="de-DE" baseline="0" dirty="0" smtClean="0"/>
              <a:t> </a:t>
            </a:r>
            <a:r>
              <a:rPr lang="de-DE" baseline="0" dirty="0" err="1" smtClean="0"/>
              <a:t>starting</a:t>
            </a:r>
            <a:r>
              <a:rPr lang="de-DE" baseline="0" dirty="0" smtClean="0"/>
              <a:t> </a:t>
            </a:r>
            <a:r>
              <a:rPr lang="de-DE" baseline="0" dirty="0" err="1" smtClean="0"/>
              <a:t>points</a:t>
            </a:r>
            <a:r>
              <a:rPr lang="de-DE" baseline="0" dirty="0" smtClean="0"/>
              <a:t> in </a:t>
            </a:r>
            <a:r>
              <a:rPr lang="de-DE" baseline="0" dirty="0" err="1" smtClean="0"/>
              <a:t>how</a:t>
            </a:r>
            <a:r>
              <a:rPr lang="de-DE" baseline="0" dirty="0" smtClean="0"/>
              <a:t> </a:t>
            </a:r>
            <a:r>
              <a:rPr lang="de-DE" baseline="0" dirty="0" err="1" smtClean="0"/>
              <a:t>to</a:t>
            </a:r>
            <a:r>
              <a:rPr lang="de-DE" baseline="0" dirty="0" smtClean="0"/>
              <a:t> </a:t>
            </a:r>
            <a:r>
              <a:rPr lang="de-DE" baseline="0" dirty="0" err="1" smtClean="0"/>
              <a:t>overcome</a:t>
            </a:r>
            <a:r>
              <a:rPr lang="de-DE" baseline="0" dirty="0" smtClean="0"/>
              <a:t> </a:t>
            </a:r>
            <a:r>
              <a:rPr lang="de-DE" baseline="0" dirty="0" err="1" smtClean="0"/>
              <a:t>these</a:t>
            </a:r>
            <a:r>
              <a:rPr lang="de-DE" baseline="0" dirty="0" smtClean="0"/>
              <a:t> </a:t>
            </a:r>
            <a:r>
              <a:rPr lang="de-DE" baseline="0" dirty="0" err="1" smtClean="0"/>
              <a:t>from</a:t>
            </a:r>
            <a:r>
              <a:rPr lang="de-DE" baseline="0" dirty="0" smtClean="0"/>
              <a:t> </a:t>
            </a:r>
            <a:r>
              <a:rPr lang="de-DE" baseline="0" dirty="0" err="1" smtClean="0"/>
              <a:t>our</a:t>
            </a:r>
            <a:r>
              <a:rPr lang="de-DE" baseline="0" dirty="0" smtClean="0"/>
              <a:t> </a:t>
            </a:r>
            <a:r>
              <a:rPr lang="de-DE" baseline="0" dirty="0" err="1" smtClean="0"/>
              <a:t>own</a:t>
            </a:r>
            <a:r>
              <a:rPr lang="de-DE" baseline="0" dirty="0" smtClean="0"/>
              <a:t> </a:t>
            </a:r>
            <a:r>
              <a:rPr lang="de-DE" baseline="0" dirty="0" err="1" smtClean="0"/>
              <a:t>experience</a:t>
            </a:r>
            <a:r>
              <a:rPr lang="de-DE" baseline="0" dirty="0" smtClean="0"/>
              <a:t>, </a:t>
            </a:r>
            <a:r>
              <a:rPr lang="de-DE" baseline="0" dirty="0" err="1" smtClean="0"/>
              <a:t>tather</a:t>
            </a:r>
            <a:r>
              <a:rPr lang="de-DE" baseline="0" dirty="0" smtClean="0"/>
              <a:t> </a:t>
            </a:r>
            <a:r>
              <a:rPr lang="de-DE" baseline="0" dirty="0" err="1" smtClean="0"/>
              <a:t>than</a:t>
            </a:r>
            <a:r>
              <a:rPr lang="de-DE" baseline="0" dirty="0" smtClean="0"/>
              <a:t> </a:t>
            </a:r>
            <a:r>
              <a:rPr lang="de-DE" baseline="0" dirty="0" err="1" smtClean="0"/>
              <a:t>answering</a:t>
            </a:r>
            <a:r>
              <a:rPr lang="de-DE" baseline="0" dirty="0" smtClean="0"/>
              <a:t> </a:t>
            </a:r>
            <a:r>
              <a:rPr lang="de-DE" baseline="0" dirty="0" err="1" smtClean="0"/>
              <a:t>them</a:t>
            </a:r>
            <a:r>
              <a:rPr lang="de-DE" baseline="0" dirty="0" smtClean="0"/>
              <a:t> </a:t>
            </a:r>
            <a:r>
              <a:rPr lang="de-DE" baseline="0" dirty="0" err="1" smtClean="0"/>
              <a:t>fully</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9</a:t>
            </a:fld>
            <a:endParaRPr lang="de-AT"/>
          </a:p>
        </p:txBody>
      </p:sp>
    </p:spTree>
    <p:extLst>
      <p:ext uri="{BB962C8B-B14F-4D97-AF65-F5344CB8AC3E}">
        <p14:creationId xmlns:p14="http://schemas.microsoft.com/office/powerpoint/2010/main" val="251725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11</a:t>
            </a:fld>
            <a:endParaRPr lang="de-AT"/>
          </a:p>
        </p:txBody>
      </p:sp>
    </p:spTree>
    <p:extLst>
      <p:ext uri="{BB962C8B-B14F-4D97-AF65-F5344CB8AC3E}">
        <p14:creationId xmlns:p14="http://schemas.microsoft.com/office/powerpoint/2010/main" val="56432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remark, may be viewed as a particular</a:t>
            </a:r>
            <a:r>
              <a:rPr lang="en-US" baseline="0" dirty="0" smtClean="0"/>
              <a:t> “partial knowledge graph”</a:t>
            </a:r>
            <a:endParaRPr lang="en-US" dirty="0"/>
          </a:p>
        </p:txBody>
      </p:sp>
      <p:sp>
        <p:nvSpPr>
          <p:cNvPr id="4" name="Slide Number Placeholder 3"/>
          <p:cNvSpPr>
            <a:spLocks noGrp="1"/>
          </p:cNvSpPr>
          <p:nvPr>
            <p:ph type="sldNum" sz="quarter" idx="10"/>
          </p:nvPr>
        </p:nvSpPr>
        <p:spPr/>
        <p:txBody>
          <a:bodyPr/>
          <a:lstStyle/>
          <a:p>
            <a:fld id="{EB4AA2B0-3FF2-4AD7-B641-4608F5682954}" type="slidenum">
              <a:rPr lang="de-AT" smtClean="0"/>
              <a:pPr/>
              <a:t>14</a:t>
            </a:fld>
            <a:endParaRPr lang="de-AT"/>
          </a:p>
        </p:txBody>
      </p:sp>
    </p:spTree>
    <p:extLst>
      <p:ext uri="{BB962C8B-B14F-4D97-AF65-F5344CB8AC3E}">
        <p14:creationId xmlns:p14="http://schemas.microsoft.com/office/powerpoint/2010/main" val="148622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smtClean="0"/>
          </a:p>
          <a:p>
            <a:pPr lvl="1"/>
            <a:endParaRPr lang="de-DE" dirty="0" smtClean="0"/>
          </a:p>
          <a:p>
            <a:pPr lvl="1"/>
            <a:r>
              <a:rPr lang="de-DE" dirty="0" smtClean="0"/>
              <a:t>Not </a:t>
            </a:r>
            <a:r>
              <a:rPr lang="de-DE" dirty="0" err="1" smtClean="0"/>
              <a:t>available</a:t>
            </a:r>
            <a:r>
              <a:rPr lang="de-DE" dirty="0" smtClean="0"/>
              <a:t> </a:t>
            </a:r>
            <a:r>
              <a:rPr lang="de-DE" dirty="0" err="1" smtClean="0"/>
              <a:t>as</a:t>
            </a:r>
            <a:r>
              <a:rPr lang="de-DE" dirty="0" smtClean="0"/>
              <a:t> </a:t>
            </a:r>
            <a:r>
              <a:rPr lang="de-DE" dirty="0" err="1" smtClean="0"/>
              <a:t>structured</a:t>
            </a:r>
            <a:r>
              <a:rPr lang="de-DE" dirty="0" smtClean="0"/>
              <a:t> form,</a:t>
            </a:r>
            <a:r>
              <a:rPr lang="de-DE" baseline="0" dirty="0" smtClean="0"/>
              <a:t> but ok,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let</a:t>
            </a:r>
            <a:r>
              <a:rPr lang="de-DE" baseline="0" dirty="0" smtClean="0"/>
              <a:t> a </a:t>
            </a:r>
            <a:r>
              <a:rPr lang="de-DE" baseline="0" dirty="0" err="1" smtClean="0"/>
              <a:t>bachelor</a:t>
            </a:r>
            <a:r>
              <a:rPr lang="de-DE" baseline="0" dirty="0" smtClean="0"/>
              <a:t> </a:t>
            </a:r>
            <a:r>
              <a:rPr lang="de-DE" baseline="0" dirty="0" err="1" smtClean="0"/>
              <a:t>student</a:t>
            </a:r>
            <a:r>
              <a:rPr lang="de-DE" baseline="0" dirty="0" smtClean="0"/>
              <a:t> </a:t>
            </a:r>
            <a:r>
              <a:rPr lang="de-DE" baseline="0" dirty="0" err="1" smtClean="0"/>
              <a:t>write</a:t>
            </a:r>
            <a:r>
              <a:rPr lang="de-DE" baseline="0" dirty="0" smtClean="0"/>
              <a:t> </a:t>
            </a:r>
            <a:r>
              <a:rPr lang="de-DE" baseline="0" dirty="0" err="1" smtClean="0"/>
              <a:t>these</a:t>
            </a:r>
            <a:r>
              <a:rPr lang="de-DE" baseline="0" dirty="0" smtClean="0"/>
              <a:t> down...</a:t>
            </a:r>
          </a:p>
          <a:p>
            <a:pPr lvl="1"/>
            <a:endParaRPr lang="de-DE" baseline="0" dirty="0" smtClean="0"/>
          </a:p>
        </p:txBody>
      </p:sp>
      <p:sp>
        <p:nvSpPr>
          <p:cNvPr id="4" name="Foliennummernplatzhalter 3"/>
          <p:cNvSpPr>
            <a:spLocks noGrp="1"/>
          </p:cNvSpPr>
          <p:nvPr>
            <p:ph type="sldNum" sz="quarter" idx="10"/>
          </p:nvPr>
        </p:nvSpPr>
        <p:spPr/>
        <p:txBody>
          <a:bodyPr/>
          <a:lstStyle/>
          <a:p>
            <a:fld id="{EB4AA2B0-3FF2-4AD7-B641-4608F5682954}" type="slidenum">
              <a:rPr lang="de-AT" smtClean="0"/>
              <a:pPr/>
              <a:t>26</a:t>
            </a:fld>
            <a:endParaRPr lang="de-AT"/>
          </a:p>
        </p:txBody>
      </p:sp>
    </p:spTree>
    <p:extLst>
      <p:ext uri="{BB962C8B-B14F-4D97-AF65-F5344CB8AC3E}">
        <p14:creationId xmlns:p14="http://schemas.microsoft.com/office/powerpoint/2010/main" val="71037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smtClean="0"/>
          </a:p>
          <a:p>
            <a:pPr lvl="1"/>
            <a:endParaRPr lang="de-DE" dirty="0" smtClean="0"/>
          </a:p>
          <a:p>
            <a:pPr lvl="1"/>
            <a:r>
              <a:rPr lang="de-DE" dirty="0" smtClean="0"/>
              <a:t>Not </a:t>
            </a:r>
            <a:r>
              <a:rPr lang="de-DE" dirty="0" err="1" smtClean="0"/>
              <a:t>available</a:t>
            </a:r>
            <a:r>
              <a:rPr lang="de-DE" dirty="0" smtClean="0"/>
              <a:t> </a:t>
            </a:r>
            <a:r>
              <a:rPr lang="de-DE" dirty="0" err="1" smtClean="0"/>
              <a:t>as</a:t>
            </a:r>
            <a:r>
              <a:rPr lang="de-DE" dirty="0" smtClean="0"/>
              <a:t> </a:t>
            </a:r>
            <a:r>
              <a:rPr lang="de-DE" dirty="0" err="1" smtClean="0"/>
              <a:t>structured</a:t>
            </a:r>
            <a:r>
              <a:rPr lang="de-DE" dirty="0" smtClean="0"/>
              <a:t> form,</a:t>
            </a:r>
            <a:r>
              <a:rPr lang="de-DE" baseline="0" dirty="0" smtClean="0"/>
              <a:t> but ok,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let</a:t>
            </a:r>
            <a:r>
              <a:rPr lang="de-DE" baseline="0" dirty="0" smtClean="0"/>
              <a:t> a </a:t>
            </a:r>
            <a:r>
              <a:rPr lang="de-DE" baseline="0" dirty="0" err="1" smtClean="0"/>
              <a:t>bachelor</a:t>
            </a:r>
            <a:r>
              <a:rPr lang="de-DE" baseline="0" dirty="0" smtClean="0"/>
              <a:t> </a:t>
            </a:r>
            <a:r>
              <a:rPr lang="de-DE" baseline="0" dirty="0" err="1" smtClean="0"/>
              <a:t>student</a:t>
            </a:r>
            <a:r>
              <a:rPr lang="de-DE" baseline="0" dirty="0" smtClean="0"/>
              <a:t> </a:t>
            </a:r>
            <a:r>
              <a:rPr lang="de-DE" baseline="0" dirty="0" err="1" smtClean="0"/>
              <a:t>write</a:t>
            </a:r>
            <a:r>
              <a:rPr lang="de-DE" baseline="0" dirty="0" smtClean="0"/>
              <a:t> </a:t>
            </a:r>
            <a:r>
              <a:rPr lang="de-DE" baseline="0" dirty="0" err="1" smtClean="0"/>
              <a:t>these</a:t>
            </a:r>
            <a:r>
              <a:rPr lang="de-DE" baseline="0" dirty="0" smtClean="0"/>
              <a:t> down...</a:t>
            </a:r>
          </a:p>
          <a:p>
            <a:pPr lvl="1"/>
            <a:endParaRPr lang="de-DE" baseline="0" smtClean="0"/>
          </a:p>
        </p:txBody>
      </p:sp>
      <p:sp>
        <p:nvSpPr>
          <p:cNvPr id="4" name="Foliennummernplatzhalter 3"/>
          <p:cNvSpPr>
            <a:spLocks noGrp="1"/>
          </p:cNvSpPr>
          <p:nvPr>
            <p:ph type="sldNum" sz="quarter" idx="10"/>
          </p:nvPr>
        </p:nvSpPr>
        <p:spPr/>
        <p:txBody>
          <a:bodyPr/>
          <a:lstStyle/>
          <a:p>
            <a:fld id="{EB4AA2B0-3FF2-4AD7-B641-4608F5682954}" type="slidenum">
              <a:rPr lang="de-AT" smtClean="0"/>
              <a:pPr/>
              <a:t>27</a:t>
            </a:fld>
            <a:endParaRPr lang="de-AT"/>
          </a:p>
        </p:txBody>
      </p:sp>
    </p:spTree>
    <p:extLst>
      <p:ext uri="{BB962C8B-B14F-4D97-AF65-F5344CB8AC3E}">
        <p14:creationId xmlns:p14="http://schemas.microsoft.com/office/powerpoint/2010/main" val="710374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hlinkClick r:id="rId3" tooltip="Integration and Analysis of Distributed Multidimensional Datasets"/>
              </a:rPr>
              <a:t>Integration and Analysis of Distributed Multidimensional Datasets</a:t>
            </a:r>
            <a:endParaRPr lang="de-DE" dirty="0"/>
          </a:p>
        </p:txBody>
      </p:sp>
      <p:sp>
        <p:nvSpPr>
          <p:cNvPr id="4" name="Foliennummernplatzhalter 3"/>
          <p:cNvSpPr>
            <a:spLocks noGrp="1"/>
          </p:cNvSpPr>
          <p:nvPr>
            <p:ph type="sldNum" sz="quarter" idx="10"/>
          </p:nvPr>
        </p:nvSpPr>
        <p:spPr/>
        <p:txBody>
          <a:bodyPr/>
          <a:lstStyle/>
          <a:p>
            <a:fld id="{EB4AA2B0-3FF2-4AD7-B641-4608F5682954}" type="slidenum">
              <a:rPr lang="de-AT" smtClean="0"/>
              <a:pPr/>
              <a:t>29</a:t>
            </a:fld>
            <a:endParaRPr lang="de-AT"/>
          </a:p>
        </p:txBody>
      </p:sp>
    </p:spTree>
    <p:extLst>
      <p:ext uri="{BB962C8B-B14F-4D97-AF65-F5344CB8AC3E}">
        <p14:creationId xmlns:p14="http://schemas.microsoft.com/office/powerpoint/2010/main" val="85739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smtClean="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Hier Untertitel der Präsentation eingeben</a:t>
            </a:r>
            <a:endParaRPr lang="de-AT"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print"/>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smtClean="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smtClean="0"/>
              <a:t>/ name of department</a:t>
            </a:r>
            <a:endParaRPr lang="de-AT"/>
          </a:p>
        </p:txBody>
      </p:sp>
      <p:sp>
        <p:nvSpPr>
          <p:cNvPr id="9" name="Foliennummernplatzhalter 6"/>
          <p:cNvSpPr>
            <a:spLocks noGrp="1"/>
          </p:cNvSpPr>
          <p:nvPr>
            <p:ph type="sldNum" sz="quarter" idx="12"/>
          </p:nvPr>
        </p:nvSpPr>
        <p:spPr>
          <a:xfrm>
            <a:off x="462407" y="6341555"/>
            <a:ext cx="892150" cy="365125"/>
          </a:xfrm>
        </p:spPr>
        <p:txBody>
          <a:bodyPr/>
          <a:lstStyle/>
          <a:p>
            <a:r>
              <a:rPr lang="de-AT" dirty="0" smtClean="0"/>
              <a:t>Seite </a:t>
            </a:r>
            <a:fld id="{680737D9-CC42-4855-ABAC-B759A1A9D624}" type="slidenum">
              <a:rPr lang="de-AT" smtClean="0"/>
              <a:pPr/>
              <a:t>‹#›</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590675"/>
            <a:ext cx="4027488"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590675"/>
            <a:ext cx="4029075"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9"/>
          <p:cNvSpPr>
            <a:spLocks noGrp="1" noChangeArrowheads="1"/>
          </p:cNvSpPr>
          <p:nvPr>
            <p:ph type="sldNum" sz="quarter" idx="10"/>
          </p:nvPr>
        </p:nvSpPr>
        <p:spPr>
          <a:ln/>
        </p:spPr>
        <p:txBody>
          <a:bodyPr/>
          <a:lstStyle>
            <a:lvl1pPr>
              <a:defRPr/>
            </a:lvl1pPr>
          </a:lstStyle>
          <a:p>
            <a:pPr>
              <a:defRPr/>
            </a:pPr>
            <a:r>
              <a:rPr lang="de-DE"/>
              <a:t>Seite </a:t>
            </a:r>
            <a:fld id="{E263FBF5-8BA2-BC4C-A885-F0730F6AC04E}" type="slidenum">
              <a:rPr lang="de-DE"/>
              <a:pPr>
                <a:defRPr/>
              </a:pPr>
              <a:t>‹#›</a:t>
            </a:fld>
            <a:endParaRPr lang="de-DE"/>
          </a:p>
        </p:txBody>
      </p:sp>
    </p:spTree>
    <p:extLst>
      <p:ext uri="{BB962C8B-B14F-4D97-AF65-F5344CB8AC3E}">
        <p14:creationId xmlns:p14="http://schemas.microsoft.com/office/powerpoint/2010/main" val="26686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26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en-US" noProof="0" dirty="0"/>
          </a:p>
        </p:txBody>
      </p:sp>
      <p:sp>
        <p:nvSpPr>
          <p:cNvPr id="4" name="Textplatzhalter 3"/>
          <p:cNvSpPr>
            <a:spLocks noGrp="1"/>
          </p:cNvSpPr>
          <p:nvPr>
            <p:ph type="body" sz="quarter" idx="11"/>
          </p:nvPr>
        </p:nvSpPr>
        <p:spPr>
          <a:xfrm>
            <a:off x="541338" y="1412875"/>
            <a:ext cx="8207375" cy="215444"/>
          </a:xfrm>
        </p:spPr>
        <p:txBody>
          <a:bodyPr/>
          <a:lstStyle>
            <a:lvl1pPr>
              <a:defRPr/>
            </a:lvl1pPr>
          </a:lstStyle>
          <a:p>
            <a:pPr lvl="0"/>
            <a:r>
              <a:rPr lang="de-DE" noProof="0" smtClean="0"/>
              <a:t>Textmasterformate durch Klicken bearbeiten</a:t>
            </a:r>
          </a:p>
        </p:txBody>
      </p:sp>
    </p:spTree>
    <p:extLst>
      <p:ext uri="{BB962C8B-B14F-4D97-AF65-F5344CB8AC3E}">
        <p14:creationId xmlns:p14="http://schemas.microsoft.com/office/powerpoint/2010/main" val="10072772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466A64"/>
                </a:solidFill>
                <a:latin typeface="cmss8" pitchFamily="34"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a:latin typeface="cmss8" pitchFamily="34" charset="0"/>
              </a:defRPr>
            </a:lvl1pPr>
            <a:lvl2pPr>
              <a:defRPr>
                <a:latin typeface="cmss8" pitchFamily="34" charset="0"/>
              </a:defRPr>
            </a:lvl2pPr>
            <a:lvl3pPr>
              <a:defRPr>
                <a:latin typeface="cmss8" pitchFamily="34" charset="0"/>
              </a:defRPr>
            </a:lvl3pPr>
            <a:lvl4pPr>
              <a:defRPr>
                <a:latin typeface="cmss8" pitchFamily="34" charset="0"/>
              </a:defRPr>
            </a:lvl4pPr>
            <a:lvl5pPr>
              <a:defRPr>
                <a:latin typeface="cmss8"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0124746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solidFill>
                  <a:srgbClr val="466A64"/>
                </a:solidFill>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1242002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466A64"/>
                </a:solidFill>
              </a:defRPr>
            </a:lvl1pPr>
          </a:lstStyle>
          <a:p>
            <a:r>
              <a:rPr lang="de-DE" dirty="0" smtClean="0"/>
              <a:t>Titelmasterformat durch Klicken bearbeiten</a:t>
            </a:r>
            <a:endParaRPr lang="de-DE" dirty="0"/>
          </a:p>
        </p:txBody>
      </p:sp>
      <p:sp>
        <p:nvSpPr>
          <p:cNvPr id="3" name="Inhaltsplatzhalter 2"/>
          <p:cNvSpPr>
            <a:spLocks noGrp="1"/>
          </p:cNvSpPr>
          <p:nvPr>
            <p:ph sz="half" idx="1"/>
          </p:nvPr>
        </p:nvSpPr>
        <p:spPr>
          <a:xfrm>
            <a:off x="3921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5655975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solidFill>
                  <a:srgbClr val="466A64"/>
                </a:solidFill>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38293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466A64"/>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20615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99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smtClean="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endParaRPr lang="de-AT"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solidFill>
                  <a:srgbClr val="466A64"/>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9"/>
          <p:cNvSpPr>
            <a:spLocks noGrp="1"/>
          </p:cNvSpPr>
          <p:nvPr>
            <p:ph type="dt" sz="half" idx="10"/>
          </p:nvPr>
        </p:nvSpPr>
        <p:spPr>
          <a:xfrm>
            <a:off x="612775" y="6443663"/>
            <a:ext cx="1042988" cy="360362"/>
          </a:xfrm>
          <a:prstGeom prst="rect">
            <a:avLst/>
          </a:prstGeom>
        </p:spPr>
        <p:txBody>
          <a:bodyPr/>
          <a:lstStyle>
            <a:lvl1pPr>
              <a:defRPr/>
            </a:lvl1pPr>
          </a:lstStyle>
          <a:p>
            <a:pPr fontAlgn="base">
              <a:spcBef>
                <a:spcPct val="0"/>
              </a:spcBef>
              <a:spcAft>
                <a:spcPct val="0"/>
              </a:spcAft>
              <a:defRPr/>
            </a:pPr>
            <a:fld id="{9BF0C204-C563-44AF-B6CC-10102FC548AD}" type="datetime1">
              <a:rPr lang="de-DE">
                <a:solidFill>
                  <a:prstClr val="black"/>
                </a:solidFill>
                <a:latin typeface="Arial" charset="0"/>
              </a:rPr>
              <a:pPr fontAlgn="base">
                <a:spcBef>
                  <a:spcPct val="0"/>
                </a:spcBef>
                <a:spcAft>
                  <a:spcPct val="0"/>
                </a:spcAft>
                <a:defRPr/>
              </a:pPr>
              <a:t>13.01.16</a:t>
            </a:fld>
            <a:endParaRPr lang="de-DE" dirty="0">
              <a:solidFill>
                <a:prstClr val="black"/>
              </a:solidFill>
              <a:latin typeface="Arial" charset="0"/>
            </a:endParaRPr>
          </a:p>
        </p:txBody>
      </p:sp>
    </p:spTree>
    <p:extLst>
      <p:ext uri="{BB962C8B-B14F-4D97-AF65-F5344CB8AC3E}">
        <p14:creationId xmlns:p14="http://schemas.microsoft.com/office/powerpoint/2010/main" val="405438108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solidFill>
                  <a:srgbClr val="466A64"/>
                </a:solidFill>
              </a:defRPr>
            </a:lvl1pPr>
          </a:lstStyle>
          <a:p>
            <a:r>
              <a:rPr lang="de-DE" dirty="0" smtClean="0"/>
              <a:t>Titelmasterformat durch Klicken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35545296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466A64"/>
                </a:solidFill>
              </a:defRPr>
            </a:lvl1p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6397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59563" y="333375"/>
            <a:ext cx="2089150" cy="5759450"/>
          </a:xfrm>
        </p:spPr>
        <p:txBody>
          <a:bodyPr vert="eaVert"/>
          <a:lstStyle>
            <a:lvl1pPr>
              <a:defRPr>
                <a:solidFill>
                  <a:srgbClr val="466A64"/>
                </a:solidFill>
              </a:defRPr>
            </a:lvl1pPr>
          </a:lstStyle>
          <a:p>
            <a:r>
              <a:rPr lang="de-DE" dirty="0" smtClean="0"/>
              <a:t>Titelmasterformat durch Klicken bearbeiten</a:t>
            </a:r>
            <a:endParaRPr lang="de-DE" dirty="0"/>
          </a:p>
        </p:txBody>
      </p:sp>
      <p:sp>
        <p:nvSpPr>
          <p:cNvPr id="3" name="Vertikaler Textplatzhalter 2"/>
          <p:cNvSpPr>
            <a:spLocks noGrp="1"/>
          </p:cNvSpPr>
          <p:nvPr>
            <p:ph type="body" orient="vert" idx="1"/>
          </p:nvPr>
        </p:nvSpPr>
        <p:spPr>
          <a:xfrm>
            <a:off x="390525" y="333375"/>
            <a:ext cx="6116638" cy="57594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23914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smtClean="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Hier Untertitel der Präsentation eingeben</a:t>
            </a:r>
            <a:endParaRPr lang="de-AT" dirty="0"/>
          </a:p>
        </p:txBody>
      </p:sp>
    </p:spTree>
    <p:extLst>
      <p:ext uri="{BB962C8B-B14F-4D97-AF65-F5344CB8AC3E}">
        <p14:creationId xmlns:p14="http://schemas.microsoft.com/office/powerpoint/2010/main" val="2594769842"/>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smtClean="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endParaRPr lang="de-AT" dirty="0"/>
          </a:p>
        </p:txBody>
      </p:sp>
    </p:spTree>
    <p:extLst>
      <p:ext uri="{BB962C8B-B14F-4D97-AF65-F5344CB8AC3E}">
        <p14:creationId xmlns:p14="http://schemas.microsoft.com/office/powerpoint/2010/main" val="217305780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smtClean="0"/>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oliennummernplatzhalter 5"/>
          <p:cNvSpPr>
            <a:spLocks noGrp="1"/>
          </p:cNvSpPr>
          <p:nvPr>
            <p:ph type="sldNum" sz="quarter" idx="12"/>
          </p:nvPr>
        </p:nvSpPr>
        <p:spPr/>
        <p:txBody>
          <a:bodyPr/>
          <a:lstStyle/>
          <a:p>
            <a:r>
              <a:rPr lang="de-AT" dirty="0" smtClean="0">
                <a:solidFill>
                  <a:srgbClr val="000000">
                    <a:tint val="75000"/>
                  </a:srgbClr>
                </a:solidFill>
                <a:latin typeface="Verdana"/>
              </a:rPr>
              <a:t>Seite </a:t>
            </a:r>
            <a:fld id="{680737D9-CC42-4855-ABAC-B759A1A9D624}" type="slidenum">
              <a:rPr lang="de-AT" smtClean="0">
                <a:solidFill>
                  <a:srgbClr val="000000">
                    <a:tint val="75000"/>
                  </a:srgbClr>
                </a:solidFill>
                <a:latin typeface="Verdana"/>
              </a:rPr>
              <a:pPr/>
              <a:t>‹#›</a:t>
            </a:fld>
            <a:endParaRPr lang="de-AT" dirty="0">
              <a:solidFill>
                <a:srgbClr val="000000">
                  <a:tint val="75000"/>
                </a:srgbClr>
              </a:solidFill>
              <a:latin typeface="Verdana"/>
            </a:endParaRPr>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solidFill>
                <a:srgbClr val="000000">
                  <a:tint val="75000"/>
                </a:srgbClr>
              </a:solidFill>
              <a:latin typeface="Verdana"/>
            </a:endParaRPr>
          </a:p>
        </p:txBody>
      </p:sp>
    </p:spTree>
    <p:extLst>
      <p:ext uri="{BB962C8B-B14F-4D97-AF65-F5344CB8AC3E}">
        <p14:creationId xmlns:p14="http://schemas.microsoft.com/office/powerpoint/2010/main" val="2799012592"/>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smtClean="0"/>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smtClean="0"/>
              <a:t>Platzhalter für Objekte</a:t>
            </a:r>
            <a:endParaRPr lang="de-AT" dirty="0"/>
          </a:p>
        </p:txBody>
      </p:sp>
    </p:spTree>
    <p:extLst>
      <p:ext uri="{BB962C8B-B14F-4D97-AF65-F5344CB8AC3E}">
        <p14:creationId xmlns:p14="http://schemas.microsoft.com/office/powerpoint/2010/main" val="156871350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smtClean="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Hier optional Untertitel für Kapitel eingeben </a:t>
            </a:r>
          </a:p>
        </p:txBody>
      </p:sp>
    </p:spTree>
    <p:extLst>
      <p:ext uri="{BB962C8B-B14F-4D97-AF65-F5344CB8AC3E}">
        <p14:creationId xmlns:p14="http://schemas.microsoft.com/office/powerpoint/2010/main" val="341533300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smtClean="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Untertitel</a:t>
            </a:r>
          </a:p>
        </p:txBody>
      </p:sp>
    </p:spTree>
    <p:extLst>
      <p:ext uri="{BB962C8B-B14F-4D97-AF65-F5344CB8AC3E}">
        <p14:creationId xmlns:p14="http://schemas.microsoft.com/office/powerpoint/2010/main" val="191968903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smtClean="0"/>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oliennummernplatzhalter 5"/>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solidFill>
                  <a:srgbClr val="000000">
                    <a:tint val="75000"/>
                  </a:srgbClr>
                </a:solidFill>
                <a:latin typeface="Verdana"/>
              </a:rPr>
              <a:t>/ name of department</a:t>
            </a:r>
            <a:endParaRPr lang="de-AT">
              <a:solidFill>
                <a:srgbClr val="000000">
                  <a:tint val="75000"/>
                </a:srgbClr>
              </a:solidFill>
              <a:latin typeface="Verdana"/>
            </a:endParaRPr>
          </a:p>
        </p:txBody>
      </p:sp>
      <p:sp>
        <p:nvSpPr>
          <p:cNvPr id="7" name="Foliennummernplatzhalter 6"/>
          <p:cNvSpPr>
            <a:spLocks noGrp="1"/>
          </p:cNvSpPr>
          <p:nvPr>
            <p:ph type="sldNum" sz="quarter" idx="12"/>
          </p:nvPr>
        </p:nvSpPr>
        <p:spPr/>
        <p:txBody>
          <a:bodyPr/>
          <a:lstStyle/>
          <a:p>
            <a:r>
              <a:rPr lang="de-AT" dirty="0" smtClean="0">
                <a:solidFill>
                  <a:srgbClr val="000000">
                    <a:tint val="75000"/>
                  </a:srgbClr>
                </a:solidFill>
                <a:latin typeface="Verdana"/>
              </a:rPr>
              <a:t>Seite </a:t>
            </a:r>
            <a:fld id="{680737D9-CC42-4855-ABAC-B759A1A9D624}" type="slidenum">
              <a:rPr lang="de-AT" smtClean="0">
                <a:solidFill>
                  <a:srgbClr val="000000">
                    <a:tint val="75000"/>
                  </a:srgbClr>
                </a:solidFill>
                <a:latin typeface="Verdana"/>
              </a:rPr>
              <a:pPr/>
              <a:t>‹#›</a:t>
            </a:fld>
            <a:endParaRPr lang="de-AT" dirty="0">
              <a:solidFill>
                <a:srgbClr val="000000">
                  <a:tint val="75000"/>
                </a:srgbClr>
              </a:solidFill>
              <a:latin typeface="Verdana"/>
            </a:endParaRPr>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solidFill>
                <a:srgbClr val="000000">
                  <a:tint val="75000"/>
                </a:srgbClr>
              </a:solidFill>
              <a:latin typeface="Verdana"/>
            </a:endParaRPr>
          </a:p>
        </p:txBody>
      </p:sp>
    </p:spTree>
    <p:extLst>
      <p:ext uri="{BB962C8B-B14F-4D97-AF65-F5344CB8AC3E}">
        <p14:creationId xmlns:p14="http://schemas.microsoft.com/office/powerpoint/2010/main" val="19494592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solidFill>
                  <a:srgbClr val="000000">
                    <a:tint val="75000"/>
                  </a:srgbClr>
                </a:solidFill>
                <a:latin typeface="Verdana"/>
              </a:rPr>
              <a:t>/ name of department</a:t>
            </a:r>
            <a:endParaRPr lang="de-AT">
              <a:solidFill>
                <a:srgbClr val="000000">
                  <a:tint val="75000"/>
                </a:srgbClr>
              </a:solidFill>
              <a:latin typeface="Verdana"/>
            </a:endParaRPr>
          </a:p>
        </p:txBody>
      </p:sp>
      <p:sp>
        <p:nvSpPr>
          <p:cNvPr id="7" name="Foliennummernplatzhalter 6"/>
          <p:cNvSpPr>
            <a:spLocks noGrp="1"/>
          </p:cNvSpPr>
          <p:nvPr>
            <p:ph type="sldNum" sz="quarter" idx="12"/>
          </p:nvPr>
        </p:nvSpPr>
        <p:spPr/>
        <p:txBody>
          <a:bodyPr/>
          <a:lstStyle/>
          <a:p>
            <a:r>
              <a:rPr lang="de-AT" dirty="0" smtClean="0">
                <a:solidFill>
                  <a:srgbClr val="000000">
                    <a:tint val="75000"/>
                  </a:srgbClr>
                </a:solidFill>
                <a:latin typeface="Verdana"/>
              </a:rPr>
              <a:t>Seite </a:t>
            </a:r>
            <a:fld id="{680737D9-CC42-4855-ABAC-B759A1A9D624}" type="slidenum">
              <a:rPr lang="de-AT" smtClean="0">
                <a:solidFill>
                  <a:srgbClr val="000000">
                    <a:tint val="75000"/>
                  </a:srgbClr>
                </a:solidFill>
                <a:latin typeface="Verdana"/>
              </a:rPr>
              <a:pPr/>
              <a:t>‹#›</a:t>
            </a:fld>
            <a:endParaRPr lang="de-AT" dirty="0">
              <a:solidFill>
                <a:srgbClr val="000000">
                  <a:tint val="75000"/>
                </a:srgbClr>
              </a:solidFill>
              <a:latin typeface="Verdana"/>
            </a:endParaRPr>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solidFill>
                <a:srgbClr val="000000">
                  <a:tint val="75000"/>
                </a:srgbClr>
              </a:solidFill>
              <a:latin typeface="Verdana"/>
            </a:endParaRPr>
          </a:p>
        </p:txBody>
      </p:sp>
    </p:spTree>
    <p:extLst>
      <p:ext uri="{BB962C8B-B14F-4D97-AF65-F5344CB8AC3E}">
        <p14:creationId xmlns:p14="http://schemas.microsoft.com/office/powerpoint/2010/main" val="183099078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00243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solidFill>
                <a:srgbClr val="000000"/>
              </a:solidFill>
              <a:latin typeface="Verdana"/>
            </a:endParaRPr>
          </a:p>
        </p:txBody>
      </p:sp>
      <p:pic>
        <p:nvPicPr>
          <p:cNvPr id="7" name="Grafik 6" descr="Logo-für-VK.png"/>
          <p:cNvPicPr>
            <a:picLocks noChangeAspect="1"/>
          </p:cNvPicPr>
          <p:nvPr userDrawn="1"/>
        </p:nvPicPr>
        <p:blipFill>
          <a:blip r:embed="rId2" cstate="print"/>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smtClean="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smtClean="0">
                <a:solidFill>
                  <a:srgbClr val="000000">
                    <a:tint val="75000"/>
                  </a:srgbClr>
                </a:solidFill>
                <a:latin typeface="Verdana"/>
              </a:rPr>
              <a:t>/ name of department</a:t>
            </a:r>
            <a:endParaRPr lang="de-AT">
              <a:solidFill>
                <a:srgbClr val="000000">
                  <a:tint val="75000"/>
                </a:srgbClr>
              </a:solidFill>
              <a:latin typeface="Verdana"/>
            </a:endParaRPr>
          </a:p>
        </p:txBody>
      </p:sp>
      <p:sp>
        <p:nvSpPr>
          <p:cNvPr id="9" name="Foliennummernplatzhalter 6"/>
          <p:cNvSpPr>
            <a:spLocks noGrp="1"/>
          </p:cNvSpPr>
          <p:nvPr>
            <p:ph type="sldNum" sz="quarter" idx="12"/>
          </p:nvPr>
        </p:nvSpPr>
        <p:spPr>
          <a:xfrm>
            <a:off x="462407" y="6341555"/>
            <a:ext cx="892150" cy="365125"/>
          </a:xfrm>
        </p:spPr>
        <p:txBody>
          <a:bodyPr/>
          <a:lstStyle/>
          <a:p>
            <a:r>
              <a:rPr lang="de-AT" dirty="0" smtClean="0">
                <a:solidFill>
                  <a:srgbClr val="000000">
                    <a:tint val="75000"/>
                  </a:srgbClr>
                </a:solidFill>
                <a:latin typeface="Verdana"/>
              </a:rPr>
              <a:t>Seite </a:t>
            </a:r>
            <a:fld id="{680737D9-CC42-4855-ABAC-B759A1A9D624}" type="slidenum">
              <a:rPr lang="de-AT" smtClean="0">
                <a:solidFill>
                  <a:srgbClr val="000000">
                    <a:tint val="75000"/>
                  </a:srgbClr>
                </a:solidFill>
                <a:latin typeface="Verdana"/>
              </a:rPr>
              <a:pPr/>
              <a:t>‹#›</a:t>
            </a:fld>
            <a:endParaRPr lang="de-AT" dirty="0">
              <a:solidFill>
                <a:srgbClr val="000000">
                  <a:tint val="75000"/>
                </a:srgbClr>
              </a:solidFill>
              <a:latin typeface="Verdana"/>
            </a:endParaRPr>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solidFill>
                <a:srgbClr val="000000">
                  <a:tint val="75000"/>
                </a:srgbClr>
              </a:solidFill>
              <a:latin typeface="Verdana"/>
            </a:endParaRPr>
          </a:p>
        </p:txBody>
      </p:sp>
    </p:spTree>
    <p:extLst>
      <p:ext uri="{BB962C8B-B14F-4D97-AF65-F5344CB8AC3E}">
        <p14:creationId xmlns:p14="http://schemas.microsoft.com/office/powerpoint/2010/main" val="353077425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258763"/>
            <a:ext cx="6140450" cy="8096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9750" y="1590675"/>
            <a:ext cx="4027488"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9638" y="1590675"/>
            <a:ext cx="4029075" cy="468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9"/>
          <p:cNvSpPr>
            <a:spLocks noGrp="1" noChangeArrowheads="1"/>
          </p:cNvSpPr>
          <p:nvPr>
            <p:ph type="sldNum" sz="quarter" idx="10"/>
          </p:nvPr>
        </p:nvSpPr>
        <p:spPr>
          <a:ln/>
        </p:spPr>
        <p:txBody>
          <a:bodyPr/>
          <a:lstStyle>
            <a:lvl1pPr>
              <a:defRPr/>
            </a:lvl1pPr>
          </a:lstStyle>
          <a:p>
            <a:pPr>
              <a:defRPr/>
            </a:pPr>
            <a:r>
              <a:rPr lang="de-DE">
                <a:solidFill>
                  <a:srgbClr val="000000">
                    <a:tint val="75000"/>
                  </a:srgbClr>
                </a:solidFill>
                <a:latin typeface="Verdana"/>
              </a:rPr>
              <a:t>Seite </a:t>
            </a:r>
            <a:fld id="{E263FBF5-8BA2-BC4C-A885-F0730F6AC04E}" type="slidenum">
              <a:rPr lang="de-DE">
                <a:solidFill>
                  <a:srgbClr val="000000">
                    <a:tint val="75000"/>
                  </a:srgbClr>
                </a:solidFill>
                <a:latin typeface="Verdana"/>
              </a:rPr>
              <a:pPr>
                <a:defRPr/>
              </a:pPr>
              <a:t>‹#›</a:t>
            </a:fld>
            <a:endParaRPr lang="de-DE">
              <a:solidFill>
                <a:srgbClr val="000000">
                  <a:tint val="75000"/>
                </a:srgbClr>
              </a:solidFill>
              <a:latin typeface="Verdana"/>
            </a:endParaRPr>
          </a:p>
        </p:txBody>
      </p:sp>
    </p:spTree>
    <p:extLst>
      <p:ext uri="{BB962C8B-B14F-4D97-AF65-F5344CB8AC3E}">
        <p14:creationId xmlns:p14="http://schemas.microsoft.com/office/powerpoint/2010/main" val="1772165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68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smtClean="0"/>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smtClean="0"/>
              <a:t>Platzhalter für Objekte</a:t>
            </a:r>
            <a:endParaRPr lang="de-AT"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smtClean="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Hier optional Untertitel für Kapitel eingeben </a:t>
            </a:r>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smtClean="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Untertitel</a:t>
            </a: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smtClean="0"/>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smtClean="0"/>
              <a:t>Seite </a:t>
            </a:r>
            <a:fld id="{680737D9-CC42-4855-ABAC-B759A1A9D624}" type="slidenum">
              <a:rPr lang="de-AT" smtClean="0"/>
              <a:pPr/>
              <a:t>‹#›</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smtClean="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62" r:id="rId5"/>
    <p:sldLayoutId id="2147483651" r:id="rId6"/>
    <p:sldLayoutId id="2147483652" r:id="rId7"/>
    <p:sldLayoutId id="2147483664" r:id="rId8"/>
    <p:sldLayoutId id="2147483665" r:id="rId9"/>
    <p:sldLayoutId id="2147483663" r:id="rId10"/>
    <p:sldLayoutId id="2147483666" r:id="rId11"/>
    <p:sldLayoutId id="2147483667" r:id="rId12"/>
    <p:sldLayoutId id="2147483693" r:id="rId13"/>
  </p:sldLayoutIdLst>
  <p:transition>
    <p:fade/>
  </p:transition>
  <p:timing>
    <p:tnLst>
      <p:par>
        <p:cTn id="1" dur="indefinite" restart="never" nodeType="tmRoot"/>
      </p:par>
    </p:tnLst>
  </p:timing>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2" name="AutoShape 18"/>
          <p:cNvSpPr>
            <a:spLocks noChangeArrowheads="1"/>
          </p:cNvSpPr>
          <p:nvPr userDrawn="1"/>
        </p:nvSpPr>
        <p:spPr bwMode="auto">
          <a:xfrm>
            <a:off x="107950" y="117475"/>
            <a:ext cx="8928100" cy="6263853"/>
          </a:xfrm>
          <a:prstGeom prst="roundRect">
            <a:avLst>
              <a:gd name="adj" fmla="val 2685"/>
            </a:avLst>
          </a:prstGeom>
          <a:solidFill>
            <a:schemeClr val="bg1"/>
          </a:solidFill>
          <a:ln w="9525">
            <a:noFill/>
            <a:round/>
            <a:headEnd/>
            <a:tailEnd/>
          </a:ln>
          <a:effectLst/>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1028" name="Rectangle 2"/>
          <p:cNvSpPr>
            <a:spLocks noGrp="1" noChangeArrowheads="1"/>
          </p:cNvSpPr>
          <p:nvPr>
            <p:ph type="title"/>
          </p:nvPr>
        </p:nvSpPr>
        <p:spPr bwMode="auto">
          <a:xfrm>
            <a:off x="390525" y="203200"/>
            <a:ext cx="8324850" cy="56197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add title</a:t>
            </a:r>
          </a:p>
        </p:txBody>
      </p:sp>
      <p:sp>
        <p:nvSpPr>
          <p:cNvPr id="1029" name="Rectangle 3"/>
          <p:cNvSpPr>
            <a:spLocks noGrp="1" noChangeArrowheads="1"/>
          </p:cNvSpPr>
          <p:nvPr>
            <p:ph type="body" idx="1"/>
          </p:nvPr>
        </p:nvSpPr>
        <p:spPr bwMode="auto">
          <a:xfrm>
            <a:off x="392113" y="982663"/>
            <a:ext cx="8356600" cy="51101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5" name="Text Box 11"/>
          <p:cNvSpPr txBox="1">
            <a:spLocks noChangeArrowheads="1"/>
          </p:cNvSpPr>
          <p:nvPr/>
        </p:nvSpPr>
        <p:spPr bwMode="auto">
          <a:xfrm>
            <a:off x="250825" y="6445250"/>
            <a:ext cx="325438" cy="215900"/>
          </a:xfrm>
          <a:prstGeom prst="rect">
            <a:avLst/>
          </a:prstGeom>
          <a:noFill/>
          <a:ln w="9525">
            <a:noFill/>
            <a:miter lim="800000"/>
            <a:headEnd/>
            <a:tailEnd/>
          </a:ln>
          <a:effectLst/>
        </p:spPr>
        <p:txBody>
          <a:bodyPr lIns="0" tIns="0" rIns="0" bIns="0"/>
          <a:lstStyle/>
          <a:p>
            <a:pPr fontAlgn="base">
              <a:spcBef>
                <a:spcPct val="50000"/>
              </a:spcBef>
              <a:spcAft>
                <a:spcPct val="0"/>
              </a:spcAft>
              <a:defRPr/>
            </a:pPr>
            <a:fld id="{268BDCB1-D2A1-4E09-A432-8A9FB83902BF}" type="slidenum">
              <a:rPr lang="de-DE" sz="1200" b="1">
                <a:solidFill>
                  <a:prstClr val="black"/>
                </a:solidFill>
                <a:latin typeface="Arial" charset="0"/>
              </a:rPr>
              <a:pPr fontAlgn="base">
                <a:spcBef>
                  <a:spcPct val="50000"/>
                </a:spcBef>
                <a:spcAft>
                  <a:spcPct val="0"/>
                </a:spcAft>
                <a:defRPr/>
              </a:pPr>
              <a:t>‹#›</a:t>
            </a:fld>
            <a:endParaRPr lang="de-DE" sz="1200" b="1" dirty="0">
              <a:solidFill>
                <a:prstClr val="black"/>
              </a:solidFill>
              <a:latin typeface="Arial" charset="0"/>
            </a:endParaRPr>
          </a:p>
        </p:txBody>
      </p:sp>
      <p:sp>
        <p:nvSpPr>
          <p:cNvPr id="1040" name="Rectangle 16"/>
          <p:cNvSpPr>
            <a:spLocks noChangeArrowheads="1"/>
          </p:cNvSpPr>
          <p:nvPr userDrawn="1"/>
        </p:nvSpPr>
        <p:spPr bwMode="auto">
          <a:xfrm>
            <a:off x="7092280" y="6418536"/>
            <a:ext cx="1945358" cy="39484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defRPr/>
            </a:pPr>
            <a:endParaRPr lang="en-US">
              <a:solidFill>
                <a:prstClr val="black"/>
              </a:solidFill>
              <a:latin typeface="Arial" charset="0"/>
            </a:endParaRPr>
          </a:p>
        </p:txBody>
      </p:sp>
    </p:spTree>
    <p:extLst>
      <p:ext uri="{BB962C8B-B14F-4D97-AF65-F5344CB8AC3E}">
        <p14:creationId xmlns:p14="http://schemas.microsoft.com/office/powerpoint/2010/main" val="23584306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iming>
    <p:tnLst>
      <p:par>
        <p:cTn id="1" dur="indefinite" restart="never" nodeType="tmRoot"/>
      </p:par>
    </p:tnLst>
  </p:timing>
  <p:hf sldNum="0" hdr="0"/>
  <p:txStyles>
    <p:titleStyle>
      <a:lvl1pPr algn="l" rtl="0" eaLnBrk="0" fontAlgn="base" hangingPunct="0">
        <a:spcBef>
          <a:spcPct val="0"/>
        </a:spcBef>
        <a:spcAft>
          <a:spcPct val="0"/>
        </a:spcAft>
        <a:defRPr sz="3200" b="1">
          <a:solidFill>
            <a:srgbClr val="466A64"/>
          </a:solidFill>
          <a:latin typeface="cmss8" pitchFamily="34" charset="0"/>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0" fontAlgn="base" hangingPunct="0">
        <a:spcBef>
          <a:spcPct val="20000"/>
        </a:spcBef>
        <a:spcAft>
          <a:spcPct val="0"/>
        </a:spcAft>
        <a:buBlip>
          <a:blip r:embed="rId12"/>
        </a:buBlip>
        <a:defRPr sz="2000">
          <a:solidFill>
            <a:schemeClr val="tx1"/>
          </a:solidFill>
          <a:latin typeface="cmss8" pitchFamily="34" charset="0"/>
          <a:ea typeface="+mn-ea"/>
          <a:cs typeface="+mn-cs"/>
        </a:defRPr>
      </a:lvl1pPr>
      <a:lvl2pPr marL="790575" indent="-314325" algn="l" rtl="0" eaLnBrk="0" fontAlgn="base" hangingPunct="0">
        <a:spcBef>
          <a:spcPct val="20000"/>
        </a:spcBef>
        <a:spcAft>
          <a:spcPct val="0"/>
        </a:spcAft>
        <a:buBlip>
          <a:blip r:embed="rId13"/>
        </a:buBlip>
        <a:defRPr>
          <a:solidFill>
            <a:schemeClr val="tx1"/>
          </a:solidFill>
          <a:latin typeface="cmss8" pitchFamily="34" charset="0"/>
        </a:defRPr>
      </a:lvl2pPr>
      <a:lvl3pPr marL="1209675" indent="-276225" algn="l" rtl="0" eaLnBrk="0" fontAlgn="base" hangingPunct="0">
        <a:spcBef>
          <a:spcPct val="20000"/>
        </a:spcBef>
        <a:spcAft>
          <a:spcPct val="0"/>
        </a:spcAft>
        <a:buBlip>
          <a:blip r:embed="rId14"/>
        </a:buBlip>
        <a:defRPr sz="1600">
          <a:solidFill>
            <a:schemeClr val="tx1"/>
          </a:solidFill>
          <a:latin typeface="cmss8" pitchFamily="34" charset="0"/>
        </a:defRPr>
      </a:lvl3pPr>
      <a:lvl4pPr marL="1657350" indent="-276225" algn="l" rtl="0" eaLnBrk="0" fontAlgn="base" hangingPunct="0">
        <a:spcBef>
          <a:spcPct val="20000"/>
        </a:spcBef>
        <a:spcAft>
          <a:spcPct val="0"/>
        </a:spcAft>
        <a:buBlip>
          <a:blip r:embed="rId14"/>
        </a:buBlip>
        <a:defRPr sz="1600">
          <a:solidFill>
            <a:schemeClr val="tx1"/>
          </a:solidFill>
          <a:latin typeface="cmss8" pitchFamily="34" charset="0"/>
        </a:defRPr>
      </a:lvl4pPr>
      <a:lvl5pPr marL="2095500" indent="-276225" algn="l" rtl="0" eaLnBrk="0" fontAlgn="base" hangingPunct="0">
        <a:spcBef>
          <a:spcPct val="20000"/>
        </a:spcBef>
        <a:spcAft>
          <a:spcPct val="0"/>
        </a:spcAft>
        <a:buBlip>
          <a:blip r:embed="rId14"/>
        </a:buBlip>
        <a:defRPr sz="1600">
          <a:solidFill>
            <a:schemeClr val="tx1"/>
          </a:solidFill>
          <a:latin typeface="cmss8" pitchFamily="34" charset="0"/>
        </a:defRPr>
      </a:lvl5pPr>
      <a:lvl6pPr marL="2514600" indent="-228600" algn="l" rtl="0" eaLnBrk="1" fontAlgn="base" hangingPunct="1">
        <a:spcBef>
          <a:spcPct val="20000"/>
        </a:spcBef>
        <a:spcAft>
          <a:spcPct val="0"/>
        </a:spcAft>
        <a:buSzPct val="60000"/>
        <a:buBlip>
          <a:blip r:embed="rId15"/>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5"/>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5"/>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5"/>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smtClean="0">
                <a:solidFill>
                  <a:srgbClr val="000000">
                    <a:tint val="75000"/>
                  </a:srgbClr>
                </a:solidFill>
                <a:latin typeface="Verdana"/>
              </a:rPr>
              <a:t>/ name of department</a:t>
            </a:r>
            <a:endParaRPr lang="de-AT" dirty="0">
              <a:solidFill>
                <a:srgbClr val="000000">
                  <a:tint val="75000"/>
                </a:srgbClr>
              </a:solidFill>
              <a:latin typeface="Verdana"/>
            </a:endParaRPr>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smtClean="0">
                <a:solidFill>
                  <a:srgbClr val="000000">
                    <a:tint val="75000"/>
                  </a:srgbClr>
                </a:solidFill>
                <a:latin typeface="Verdana"/>
              </a:rPr>
              <a:t>Seite </a:t>
            </a:r>
            <a:fld id="{680737D9-CC42-4855-ABAC-B759A1A9D624}" type="slidenum">
              <a:rPr lang="de-AT" smtClean="0">
                <a:solidFill>
                  <a:srgbClr val="000000">
                    <a:tint val="75000"/>
                  </a:srgbClr>
                </a:solidFill>
                <a:latin typeface="Verdana"/>
              </a:rPr>
              <a:pPr/>
              <a:t>‹#›</a:t>
            </a:fld>
            <a:endParaRPr lang="de-AT" dirty="0">
              <a:solidFill>
                <a:srgbClr val="000000">
                  <a:tint val="75000"/>
                </a:srgbClr>
              </a:solidFill>
              <a:latin typeface="Verdana"/>
            </a:endParaRPr>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smtClean="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solidFill>
                <a:srgbClr val="000000">
                  <a:tint val="75000"/>
                </a:srgbClr>
              </a:solidFill>
              <a:latin typeface="Verdana"/>
            </a:endParaRPr>
          </a:p>
        </p:txBody>
      </p:sp>
    </p:spTree>
    <p:extLst>
      <p:ext uri="{BB962C8B-B14F-4D97-AF65-F5344CB8AC3E}">
        <p14:creationId xmlns:p14="http://schemas.microsoft.com/office/powerpoint/2010/main" val="8936977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p:fade/>
  </p:transition>
  <p:timing>
    <p:tnLst>
      <p:par>
        <p:cTn id="1" dur="indefinite" restart="never" nodeType="tmRoot"/>
      </p:par>
    </p:tnLst>
  </p:timing>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7.png"/><Relationship Id="rId6" Type="http://schemas.openxmlformats.org/officeDocument/2006/relationships/image" Target="../media/image41.png"/><Relationship Id="rId1" Type="http://schemas.openxmlformats.org/officeDocument/2006/relationships/slideLayout" Target="../slideLayouts/slideLayout14.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45.emf"/><Relationship Id="rId5" Type="http://schemas.openxmlformats.org/officeDocument/2006/relationships/image" Target="../media/image46.gif"/><Relationship Id="rId6" Type="http://schemas.openxmlformats.org/officeDocument/2006/relationships/image" Target="../media/image47.png"/><Relationship Id="rId1" Type="http://schemas.microsoft.com/office/2007/relationships/media" Target="file://localhost/Users/axepol/Documents/projects/papers/rw2013/slides/eswc13/RDFSEquations.ppt_media/Wait-161.mov" TargetMode="External"/><Relationship Id="rId2" Type="http://schemas.openxmlformats.org/officeDocument/2006/relationships/video" Target="file://localhost/Users/axepol/Documents/projects/papers/rw2013/slides/eswc13/RDFSEquations.ppt_media/Wait-161.mov"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48.emf"/><Relationship Id="rId5" Type="http://schemas.openxmlformats.org/officeDocument/2006/relationships/image" Target="../media/image45.emf"/><Relationship Id="rId6" Type="http://schemas.openxmlformats.org/officeDocument/2006/relationships/image" Target="../media/image46.gif"/><Relationship Id="rId7" Type="http://schemas.openxmlformats.org/officeDocument/2006/relationships/image" Target="../media/image49.emf"/><Relationship Id="rId8" Type="http://schemas.openxmlformats.org/officeDocument/2006/relationships/image" Target="../media/image50.emf"/><Relationship Id="rId9" Type="http://schemas.openxmlformats.org/officeDocument/2006/relationships/image" Target="../media/image47.png"/><Relationship Id="rId1" Type="http://schemas.microsoft.com/office/2007/relationships/media" Target="file://localhost/Users/axepol/Documents/projects/papers/rw2013/slides/eswc13/RDFSEquations.ppt_media/Wait-161.mov" TargetMode="External"/><Relationship Id="rId2" Type="http://schemas.openxmlformats.org/officeDocument/2006/relationships/video" Target="file://localhost/Users/axepol/Documents/projects/papers/rw2013/slides/eswc13/RDFSEquations.ppt_media/Wait-161.m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45.emf"/><Relationship Id="rId5" Type="http://schemas.openxmlformats.org/officeDocument/2006/relationships/image" Target="../media/image46.gif"/><Relationship Id="rId1" Type="http://schemas.microsoft.com/office/2007/relationships/media" Target="file://localhost/Users/axepol/Documents/projects/papers/rw2013/slides/eswc13/RDFSEquations.ppt_media/Wait-161.mov" TargetMode="External"/><Relationship Id="rId2" Type="http://schemas.openxmlformats.org/officeDocument/2006/relationships/video" Target="file://localhost/Users/axepol/Documents/projects/papers/rw2013/slides/eswc13/RDFSEquations.ppt_media/Wait-161.m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9.png"/><Relationship Id="rId1" Type="http://schemas.openxmlformats.org/officeDocument/2006/relationships/slideLayout" Target="../slideLayouts/slideLayout26.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ec.europa.eu/regional_policy/archive/urban2/urban/audit/ftp/vol3.pdf" TargetMode="External"/><Relationship Id="rId4" Type="http://schemas.openxmlformats.org/officeDocument/2006/relationships/image" Target="../media/image52.png"/><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hyperlink" Target="http://www.wurvoc.org/vocabularies/om-1.8/" TargetMode="External"/><Relationship Id="rId4" Type="http://schemas.openxmlformats.org/officeDocument/2006/relationships/image" Target="../media/image53.png"/><Relationship Id="rId5" Type="http://schemas.openxmlformats.org/officeDocument/2006/relationships/hyperlink" Target="http://qudt.org/" TargetMode="External"/><Relationship Id="rId6" Type="http://schemas.openxmlformats.org/officeDocument/2006/relationships/image" Target="../media/image54.png"/><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9.png"/><Relationship Id="rId1" Type="http://schemas.openxmlformats.org/officeDocument/2006/relationships/slideLayout" Target="../slideLayouts/slideLayout26.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1.xml"/><Relationship Id="rId2" Type="http://schemas.openxmlformats.org/officeDocument/2006/relationships/hyperlink" Target="http://citydata.wu.ac.a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opendefinition.org/okd/" TargetMode="External"/><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66.png"/><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11.xml"/><Relationship Id="rId2"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7.png"/><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png"/><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hyperlink" Target="http://datahub.io/" TargetMode="External"/><Relationship Id="rId4" Type="http://schemas.openxmlformats.org/officeDocument/2006/relationships/hyperlink" Target="http://data.gv.at/" TargetMode="External"/><Relationship Id="rId5"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hyperlink" Target="http://ckan.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 Id="rId3" Type="http://schemas.openxmlformats.org/officeDocument/2006/relationships/hyperlink" Target="http://data.wu.ac.at/portalwatch/"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 Id="rId3"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hyperlink" Target="http://data.wu.ac.at/portalwatch/"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hyperlink" Target="https://www.youtube.com/watch?v=kCAymmbYIvc"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citydata.wu.ac.at" TargetMode="External"/><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1.xml"/><Relationship Id="rId2" Type="http://schemas.openxmlformats.org/officeDocument/2006/relationships/hyperlink" Target="http://data.wu.ac.at/portalwatc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hyperlink" Target="http://www.opendatanow.com/2013/11/new-big-data-vs-open-data-mapping-it-ou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366012"/>
            <a:ext cx="8352928" cy="783068"/>
          </a:xfrm>
        </p:spPr>
        <p:txBody>
          <a:bodyPr/>
          <a:lstStyle/>
          <a:p>
            <a:r>
              <a:rPr lang="en-GB" sz="2400" noProof="0" dirty="0" smtClean="0"/>
              <a:t/>
            </a:r>
            <a:br>
              <a:rPr lang="en-GB" sz="2400" noProof="0" dirty="0" smtClean="0"/>
            </a:br>
            <a:r>
              <a:rPr lang="en-GB" sz="2400" dirty="0"/>
              <a:t>Integrating Open Data:</a:t>
            </a:r>
            <a:br>
              <a:rPr lang="en-GB" sz="2400" dirty="0"/>
            </a:br>
            <a:r>
              <a:rPr lang="en-GB" sz="2400" dirty="0"/>
              <a:t>(How) Can Description Logics Help me? </a:t>
            </a:r>
            <a:br>
              <a:rPr lang="en-GB" sz="2400" dirty="0"/>
            </a:br>
            <a:r>
              <a:rPr lang="en-GB" sz="2400" noProof="0" dirty="0" smtClean="0"/>
              <a:t/>
            </a:r>
            <a:br>
              <a:rPr lang="en-GB" sz="2400" noProof="0" dirty="0" smtClean="0"/>
            </a:br>
            <a:r>
              <a:rPr lang="en-GB" sz="2400" noProof="0" dirty="0" smtClean="0"/>
              <a:t/>
            </a:r>
            <a:br>
              <a:rPr lang="en-GB" sz="2400" noProof="0" dirty="0" smtClean="0"/>
            </a:br>
            <a:endParaRPr lang="en-GB" sz="2400" noProof="0" dirty="0"/>
          </a:p>
        </p:txBody>
      </p:sp>
      <p:sp>
        <p:nvSpPr>
          <p:cNvPr id="3" name="Untertitel 2"/>
          <p:cNvSpPr>
            <a:spLocks noGrp="1"/>
          </p:cNvSpPr>
          <p:nvPr>
            <p:ph type="subTitle" idx="1"/>
          </p:nvPr>
        </p:nvSpPr>
        <p:spPr>
          <a:xfrm>
            <a:off x="462406" y="4804610"/>
            <a:ext cx="8502082" cy="1141200"/>
          </a:xfrm>
        </p:spPr>
        <p:txBody>
          <a:bodyPr/>
          <a:lstStyle/>
          <a:p>
            <a:r>
              <a:rPr lang="en-GB" sz="2400" noProof="0" smtClean="0"/>
              <a:t>Axel Polleres</a:t>
            </a:r>
          </a:p>
          <a:p>
            <a:endParaRPr lang="en-GB" sz="2400" noProof="0" smtClean="0"/>
          </a:p>
          <a:p>
            <a:r>
              <a:rPr lang="en-GB" sz="1400" b="1" noProof="0" smtClean="0"/>
              <a:t>web: http://polleres.net    				twitter: @AxelPolleres</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771124" cy="1143000"/>
          </a:xfrm>
        </p:spPr>
        <p:txBody>
          <a:bodyPr>
            <a:normAutofit/>
          </a:bodyPr>
          <a:lstStyle/>
          <a:p>
            <a:r>
              <a:rPr lang="de-DE" dirty="0" err="1" smtClean="0"/>
              <a:t>Is</a:t>
            </a:r>
            <a:r>
              <a:rPr lang="de-DE" dirty="0" smtClean="0"/>
              <a:t> Open Data </a:t>
            </a:r>
            <a:r>
              <a:rPr lang="de-DE" dirty="0" err="1" smtClean="0"/>
              <a:t>useful</a:t>
            </a:r>
            <a:r>
              <a:rPr lang="de-DE" dirty="0" smtClean="0"/>
              <a:t> </a:t>
            </a:r>
            <a:r>
              <a:rPr lang="de-DE" dirty="0" err="1" smtClean="0"/>
              <a:t>at</a:t>
            </a:r>
            <a:r>
              <a:rPr lang="de-DE" dirty="0" smtClean="0"/>
              <a:t> all?</a:t>
            </a:r>
            <a:br>
              <a:rPr lang="de-DE" dirty="0" smtClean="0"/>
            </a:br>
            <a:r>
              <a:rPr lang="de-DE" dirty="0" err="1" smtClean="0"/>
              <a:t>Beyond</a:t>
            </a:r>
            <a:r>
              <a:rPr lang="de-DE" dirty="0" smtClean="0"/>
              <a:t> "</a:t>
            </a:r>
            <a:r>
              <a:rPr lang="de-DE" dirty="0" err="1" smtClean="0"/>
              <a:t>single</a:t>
            </a:r>
            <a:r>
              <a:rPr lang="de-DE" dirty="0"/>
              <a:t> </a:t>
            </a:r>
            <a:r>
              <a:rPr lang="de-DE" dirty="0" err="1" smtClean="0"/>
              <a:t>dataset</a:t>
            </a:r>
            <a:r>
              <a:rPr lang="de-DE" dirty="0" smtClean="0"/>
              <a:t> Apps"...</a:t>
            </a:r>
            <a:endParaRPr lang="de-DE" dirty="0"/>
          </a:p>
        </p:txBody>
      </p:sp>
      <p:pic>
        <p:nvPicPr>
          <p:cNvPr id="3" name="Bild 2"/>
          <p:cNvPicPr>
            <a:picLocks noChangeAspect="1"/>
          </p:cNvPicPr>
          <p:nvPr/>
        </p:nvPicPr>
        <p:blipFill>
          <a:blip r:embed="rId2"/>
          <a:stretch>
            <a:fillRect/>
          </a:stretch>
        </p:blipFill>
        <p:spPr>
          <a:xfrm>
            <a:off x="755576" y="2060848"/>
            <a:ext cx="2761039" cy="4581128"/>
          </a:xfrm>
          <a:prstGeom prst="rect">
            <a:avLst/>
          </a:prstGeom>
        </p:spPr>
      </p:pic>
      <p:sp>
        <p:nvSpPr>
          <p:cNvPr id="4" name="Textfeld 3"/>
          <p:cNvSpPr txBox="1"/>
          <p:nvPr/>
        </p:nvSpPr>
        <p:spPr>
          <a:xfrm>
            <a:off x="4499992" y="2852936"/>
            <a:ext cx="4177120" cy="369332"/>
          </a:xfrm>
          <a:prstGeom prst="rect">
            <a:avLst/>
          </a:prstGeom>
          <a:noFill/>
        </p:spPr>
        <p:txBody>
          <a:bodyPr wrap="none" rtlCol="0">
            <a:spAutoFit/>
          </a:bodyPr>
          <a:lstStyle/>
          <a:p>
            <a:r>
              <a:rPr lang="de-DE" dirty="0" smtClean="0"/>
              <a:t>Great </a:t>
            </a:r>
            <a:r>
              <a:rPr lang="de-DE" dirty="0" err="1" smtClean="0"/>
              <a:t>stuff</a:t>
            </a:r>
            <a:r>
              <a:rPr lang="de-DE" dirty="0" smtClean="0"/>
              <a:t>, but limited potential...</a:t>
            </a:r>
            <a:endParaRPr lang="de-DE" dirty="0"/>
          </a:p>
        </p:txBody>
      </p:sp>
    </p:spTree>
    <p:extLst>
      <p:ext uri="{BB962C8B-B14F-4D97-AF65-F5344CB8AC3E}">
        <p14:creationId xmlns:p14="http://schemas.microsoft.com/office/powerpoint/2010/main" val="289467484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Is</a:t>
            </a:r>
            <a:r>
              <a:rPr lang="de-DE" dirty="0" smtClean="0"/>
              <a:t> Open Data </a:t>
            </a:r>
            <a:r>
              <a:rPr lang="de-DE" dirty="0" err="1" smtClean="0"/>
              <a:t>useful</a:t>
            </a:r>
            <a:r>
              <a:rPr lang="de-DE" dirty="0" smtClean="0"/>
              <a:t> </a:t>
            </a:r>
            <a:r>
              <a:rPr lang="de-DE" dirty="0" err="1" smtClean="0"/>
              <a:t>at</a:t>
            </a:r>
            <a:r>
              <a:rPr lang="de-DE" dirty="0" smtClean="0"/>
              <a:t> all?</a:t>
            </a:r>
            <a:br>
              <a:rPr lang="de-DE" dirty="0" smtClean="0"/>
            </a:br>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endParaRPr lang="de-DE" dirty="0"/>
          </a:p>
        </p:txBody>
      </p:sp>
      <p:pic>
        <p:nvPicPr>
          <p:cNvPr id="4" name="Bild 3" descr="Screen Shot 2015-06-05 at 13.3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700808"/>
            <a:ext cx="8064896" cy="5173707"/>
          </a:xfrm>
          <a:prstGeom prst="rect">
            <a:avLst/>
          </a:prstGeom>
        </p:spPr>
      </p:pic>
      <p:sp>
        <p:nvSpPr>
          <p:cNvPr id="5" name="Abgerundete rechteckige Legende 7"/>
          <p:cNvSpPr/>
          <p:nvPr/>
        </p:nvSpPr>
        <p:spPr>
          <a:xfrm>
            <a:off x="539552" y="3248980"/>
            <a:ext cx="2448272" cy="1656184"/>
          </a:xfrm>
          <a:prstGeom prst="wedgeRoundRectCallout">
            <a:avLst>
              <a:gd name="adj1" fmla="val 58098"/>
              <a:gd name="adj2" fmla="val 8218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What</a:t>
            </a:r>
            <a:r>
              <a:rPr lang="de-DE" dirty="0" smtClean="0"/>
              <a:t> </a:t>
            </a:r>
            <a:r>
              <a:rPr lang="de-DE" dirty="0" err="1" smtClean="0"/>
              <a:t>is</a:t>
            </a:r>
            <a:r>
              <a:rPr lang="de-DE" dirty="0" smtClean="0"/>
              <a:t> </a:t>
            </a:r>
            <a:r>
              <a:rPr lang="de-DE" dirty="0" err="1" smtClean="0"/>
              <a:t>the</a:t>
            </a:r>
            <a:r>
              <a:rPr lang="de-DE" dirty="0" smtClean="0"/>
              <a:t> </a:t>
            </a:r>
            <a:r>
              <a:rPr lang="de-DE" dirty="0" smtClean="0"/>
              <a:t>CO2/</a:t>
            </a:r>
            <a:r>
              <a:rPr lang="de-DE" dirty="0" err="1" smtClean="0"/>
              <a:t>capita</a:t>
            </a:r>
            <a:r>
              <a:rPr lang="de-DE" dirty="0" smtClean="0"/>
              <a:t> in</a:t>
            </a:r>
            <a:r>
              <a:rPr lang="de-DE" dirty="0" smtClean="0"/>
              <a:t> Santiago?</a:t>
            </a:r>
            <a:endParaRPr lang="de-DE" dirty="0"/>
          </a:p>
        </p:txBody>
      </p:sp>
      <p:sp>
        <p:nvSpPr>
          <p:cNvPr id="6" name="Abgerundete rechteckige Legende 7"/>
          <p:cNvSpPr/>
          <p:nvPr/>
        </p:nvSpPr>
        <p:spPr>
          <a:xfrm>
            <a:off x="3203848" y="2420888"/>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What</a:t>
            </a:r>
            <a:r>
              <a:rPr lang="de-DE" dirty="0" smtClean="0"/>
              <a:t> </a:t>
            </a:r>
            <a:r>
              <a:rPr lang="de-DE" dirty="0" err="1" smtClean="0"/>
              <a:t>is</a:t>
            </a:r>
            <a:r>
              <a:rPr lang="de-DE" dirty="0" smtClean="0"/>
              <a:t> </a:t>
            </a:r>
            <a:r>
              <a:rPr lang="de-DE" dirty="0" err="1" smtClean="0"/>
              <a:t>the</a:t>
            </a:r>
            <a:r>
              <a:rPr lang="de-DE" dirty="0" smtClean="0"/>
              <a:t> </a:t>
            </a:r>
            <a:r>
              <a:rPr lang="de-DE" dirty="0" err="1" smtClean="0"/>
              <a:t>population</a:t>
            </a:r>
            <a:r>
              <a:rPr lang="de-DE" dirty="0" smtClean="0"/>
              <a:t> </a:t>
            </a:r>
            <a:r>
              <a:rPr lang="de-DE" dirty="0" err="1" smtClean="0"/>
              <a:t>density</a:t>
            </a:r>
            <a:r>
              <a:rPr lang="de-DE" dirty="0" smtClean="0"/>
              <a:t> </a:t>
            </a:r>
            <a:r>
              <a:rPr lang="de-DE" dirty="0" err="1" smtClean="0"/>
              <a:t>of</a:t>
            </a:r>
            <a:r>
              <a:rPr lang="de-DE" dirty="0" smtClean="0"/>
              <a:t> Athens?</a:t>
            </a:r>
            <a:endParaRPr lang="de-DE" dirty="0"/>
          </a:p>
        </p:txBody>
      </p:sp>
      <p:sp>
        <p:nvSpPr>
          <p:cNvPr id="8" name="Abgerundete rechteckige Legende 7"/>
          <p:cNvSpPr/>
          <p:nvPr/>
        </p:nvSpPr>
        <p:spPr>
          <a:xfrm>
            <a:off x="5680484" y="3645024"/>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What</a:t>
            </a:r>
            <a:r>
              <a:rPr lang="de-DE" dirty="0" smtClean="0"/>
              <a:t> </a:t>
            </a:r>
            <a:r>
              <a:rPr lang="de-DE" dirty="0" err="1" smtClean="0"/>
              <a:t>is</a:t>
            </a:r>
            <a:r>
              <a:rPr lang="de-DE" dirty="0" smtClean="0"/>
              <a:t> </a:t>
            </a:r>
            <a:r>
              <a:rPr lang="de-DE" dirty="0" err="1" smtClean="0"/>
              <a:t>the</a:t>
            </a:r>
            <a:r>
              <a:rPr lang="de-DE" dirty="0" smtClean="0"/>
              <a:t> </a:t>
            </a:r>
            <a:r>
              <a:rPr lang="de-DE" dirty="0" err="1" smtClean="0"/>
              <a:t>length</a:t>
            </a:r>
            <a:r>
              <a:rPr lang="de-DE" dirty="0" smtClean="0"/>
              <a:t> </a:t>
            </a:r>
            <a:r>
              <a:rPr lang="de-DE" dirty="0" err="1" smtClean="0"/>
              <a:t>of</a:t>
            </a:r>
            <a:r>
              <a:rPr lang="de-DE" dirty="0" smtClean="0"/>
              <a:t> </a:t>
            </a:r>
            <a:r>
              <a:rPr lang="de-DE" dirty="0" err="1" smtClean="0"/>
              <a:t>public</a:t>
            </a:r>
            <a:r>
              <a:rPr lang="de-DE" dirty="0" smtClean="0"/>
              <a:t> </a:t>
            </a:r>
            <a:r>
              <a:rPr lang="de-DE" dirty="0" err="1" smtClean="0"/>
              <a:t>transport</a:t>
            </a:r>
            <a:r>
              <a:rPr lang="de-DE" dirty="0" smtClean="0"/>
              <a:t> in Vienna?</a:t>
            </a:r>
            <a:endParaRPr lang="de-DE" dirty="0"/>
          </a:p>
        </p:txBody>
      </p:sp>
      <p:sp>
        <p:nvSpPr>
          <p:cNvPr id="3" name="Rectangle 2"/>
          <p:cNvSpPr/>
          <p:nvPr/>
        </p:nvSpPr>
        <p:spPr>
          <a:xfrm>
            <a:off x="1043608" y="6021288"/>
            <a:ext cx="68407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Overall ratings computed from (ideally most current) base </a:t>
            </a:r>
            <a:r>
              <a:rPr lang="en-US" b="1" dirty="0" smtClean="0"/>
              <a:t>indicators </a:t>
            </a:r>
            <a:r>
              <a:rPr lang="en-US" dirty="0" smtClean="0"/>
              <a:t>per </a:t>
            </a:r>
            <a:r>
              <a:rPr lang="en-US" b="1" dirty="0" smtClean="0"/>
              <a:t>cities</a:t>
            </a:r>
            <a:endParaRPr lang="en-US" b="1" dirty="0"/>
          </a:p>
        </p:txBody>
      </p:sp>
    </p:spTree>
    <p:extLst>
      <p:ext uri="{BB962C8B-B14F-4D97-AF65-F5344CB8AC3E}">
        <p14:creationId xmlns:p14="http://schemas.microsoft.com/office/powerpoint/2010/main" val="4220188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86400" y="1828800"/>
            <a:ext cx="3366012" cy="4451551"/>
          </a:xfrm>
          <a:prstGeom prst="rect">
            <a:avLst/>
          </a:prstGeom>
          <a:ln>
            <a:solidFill>
              <a:schemeClr val="bg2"/>
            </a:solidFill>
          </a:ln>
        </p:spPr>
      </p:pic>
      <p:sp>
        <p:nvSpPr>
          <p:cNvPr id="8" name="Titel 1"/>
          <p:cNvSpPr>
            <a:spLocks noGrp="1"/>
          </p:cNvSpPr>
          <p:nvPr>
            <p:ph type="title"/>
          </p:nvPr>
        </p:nvSpPr>
        <p:spPr>
          <a:xfrm>
            <a:off x="465172" y="430318"/>
            <a:ext cx="6280165" cy="1143000"/>
          </a:xfrm>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sp>
        <p:nvSpPr>
          <p:cNvPr id="10" name="Rechteck 9"/>
          <p:cNvSpPr/>
          <p:nvPr/>
        </p:nvSpPr>
        <p:spPr>
          <a:xfrm>
            <a:off x="0" y="1844824"/>
            <a:ext cx="5580112" cy="4462760"/>
          </a:xfrm>
          <a:prstGeom prst="rect">
            <a:avLst/>
          </a:prstGeom>
        </p:spPr>
        <p:txBody>
          <a:bodyPr wrap="square">
            <a:spAutoFit/>
          </a:bodyPr>
          <a:lstStyle/>
          <a:p>
            <a:pPr marL="265113" lvl="0" indent="-265113">
              <a:spcAft>
                <a:spcPts val="600"/>
              </a:spcAft>
              <a:buClr>
                <a:srgbClr val="532481"/>
              </a:buClr>
            </a:pPr>
            <a:r>
              <a:rPr lang="de-DE" dirty="0" err="1" smtClean="0">
                <a:solidFill>
                  <a:srgbClr val="000000"/>
                </a:solidFill>
              </a:rPr>
              <a:t>Idea</a:t>
            </a:r>
            <a:r>
              <a:rPr lang="de-DE" dirty="0" smtClean="0">
                <a:solidFill>
                  <a:srgbClr val="000000"/>
                </a:solidFill>
              </a:rPr>
              <a:t> – a "classic" </a:t>
            </a:r>
            <a:r>
              <a:rPr lang="de-DE" dirty="0" err="1" smtClean="0">
                <a:solidFill>
                  <a:srgbClr val="000000"/>
                </a:solidFill>
              </a:rPr>
              <a:t>Semantic</a:t>
            </a:r>
            <a:r>
              <a:rPr lang="de-DE" dirty="0" smtClean="0">
                <a:solidFill>
                  <a:srgbClr val="000000"/>
                </a:solidFill>
              </a:rPr>
              <a:t> </a:t>
            </a:r>
            <a:r>
              <a:rPr lang="de-DE" b="1" dirty="0" smtClean="0">
                <a:solidFill>
                  <a:srgbClr val="000000"/>
                </a:solidFill>
              </a:rPr>
              <a:t>Web </a:t>
            </a:r>
            <a:r>
              <a:rPr lang="de-DE" dirty="0" err="1" smtClean="0">
                <a:solidFill>
                  <a:srgbClr val="000000"/>
                </a:solidFill>
              </a:rPr>
              <a:t>use</a:t>
            </a:r>
            <a:r>
              <a:rPr lang="de-DE" dirty="0" smtClean="0">
                <a:solidFill>
                  <a:srgbClr val="000000"/>
                </a:solidFill>
              </a:rPr>
              <a:t> </a:t>
            </a:r>
            <a:r>
              <a:rPr lang="de-DE" dirty="0" err="1" smtClean="0">
                <a:solidFill>
                  <a:srgbClr val="000000"/>
                </a:solidFill>
              </a:rPr>
              <a:t>case</a:t>
            </a:r>
            <a:r>
              <a:rPr lang="de-DE" dirty="0" smtClean="0">
                <a:solidFill>
                  <a:srgbClr val="000000"/>
                </a:solidFill>
              </a:rPr>
              <a:t>!</a:t>
            </a:r>
          </a:p>
          <a:p>
            <a:pPr marL="342900" lvl="0" indent="-342900">
              <a:spcAft>
                <a:spcPts val="600"/>
              </a:spcAft>
              <a:buClr>
                <a:srgbClr val="532481"/>
              </a:buClr>
              <a:buFont typeface="Arial"/>
              <a:buChar char="•"/>
            </a:pPr>
            <a:r>
              <a:rPr lang="de-DE" sz="1600" dirty="0" err="1" smtClean="0">
                <a:solidFill>
                  <a:srgbClr val="000000"/>
                </a:solidFill>
              </a:rPr>
              <a:t>Regularly</a:t>
            </a:r>
            <a:r>
              <a:rPr lang="de-DE" sz="1600" dirty="0" smtClean="0">
                <a:solidFill>
                  <a:srgbClr val="000000"/>
                </a:solidFill>
              </a:rPr>
              <a:t> </a:t>
            </a:r>
            <a:r>
              <a:rPr lang="de-DE" sz="1600" dirty="0" err="1" smtClean="0">
                <a:solidFill>
                  <a:srgbClr val="000000"/>
                </a:solidFill>
              </a:rPr>
              <a:t>integrate</a:t>
            </a:r>
            <a:r>
              <a:rPr lang="de-DE" sz="1600" dirty="0" smtClean="0">
                <a:solidFill>
                  <a:srgbClr val="000000"/>
                </a:solidFill>
              </a:rPr>
              <a:t> </a:t>
            </a:r>
            <a:r>
              <a:rPr lang="de-DE" sz="1600" dirty="0" err="1" smtClean="0">
                <a:solidFill>
                  <a:srgbClr val="000000"/>
                </a:solidFill>
              </a:rPr>
              <a:t>various</a:t>
            </a:r>
            <a:r>
              <a:rPr lang="de-DE" sz="1600" b="1" dirty="0" smtClean="0">
                <a:solidFill>
                  <a:srgbClr val="000000"/>
                </a:solidFill>
              </a:rPr>
              <a:t> </a:t>
            </a:r>
            <a:r>
              <a:rPr lang="de-DE" sz="1600" dirty="0" smtClean="0">
                <a:solidFill>
                  <a:srgbClr val="000000"/>
                </a:solidFill>
              </a:rPr>
              <a:t>relevant </a:t>
            </a:r>
            <a:r>
              <a:rPr lang="de-DE" sz="1600" dirty="0">
                <a:solidFill>
                  <a:srgbClr val="000000"/>
                </a:solidFill>
              </a:rPr>
              <a:t>Open Data </a:t>
            </a:r>
            <a:r>
              <a:rPr lang="de-DE" sz="1600" dirty="0" err="1" smtClean="0">
                <a:solidFill>
                  <a:srgbClr val="000000"/>
                </a:solidFill>
              </a:rPr>
              <a:t>sources</a:t>
            </a:r>
            <a:r>
              <a:rPr lang="de-DE" sz="1600" dirty="0" smtClean="0">
                <a:solidFill>
                  <a:srgbClr val="000000"/>
                </a:solidFill>
              </a:rPr>
              <a:t> (e.g. </a:t>
            </a:r>
            <a:r>
              <a:rPr lang="de-DE" sz="1600" dirty="0" err="1" smtClean="0">
                <a:solidFill>
                  <a:srgbClr val="000000"/>
                </a:solidFill>
              </a:rPr>
              <a:t>eurostat</a:t>
            </a:r>
            <a:r>
              <a:rPr lang="de-DE" sz="1600" dirty="0" smtClean="0">
                <a:solidFill>
                  <a:srgbClr val="000000"/>
                </a:solidFill>
              </a:rPr>
              <a:t>, </a:t>
            </a:r>
            <a:r>
              <a:rPr lang="de-DE" sz="1600" dirty="0" err="1" smtClean="0">
                <a:solidFill>
                  <a:srgbClr val="000000"/>
                </a:solidFill>
              </a:rPr>
              <a:t>UNData</a:t>
            </a:r>
            <a:r>
              <a:rPr lang="de-DE" sz="1600" dirty="0" smtClean="0">
                <a:solidFill>
                  <a:srgbClr val="000000"/>
                </a:solidFill>
              </a:rPr>
              <a:t>, ...)</a:t>
            </a:r>
          </a:p>
          <a:p>
            <a:pPr marL="342900" lvl="0" indent="-342900">
              <a:spcAft>
                <a:spcPts val="600"/>
              </a:spcAft>
              <a:buClr>
                <a:srgbClr val="532481"/>
              </a:buClr>
              <a:buFont typeface="Arial"/>
              <a:buChar char="•"/>
            </a:pPr>
            <a:r>
              <a:rPr lang="de-DE" sz="1600" dirty="0" err="1" smtClean="0">
                <a:solidFill>
                  <a:srgbClr val="000000"/>
                </a:solidFill>
              </a:rPr>
              <a:t>Make</a:t>
            </a:r>
            <a:r>
              <a:rPr lang="de-DE" sz="1600" dirty="0" smtClean="0">
                <a:solidFill>
                  <a:srgbClr val="000000"/>
                </a:solidFill>
              </a:rPr>
              <a:t> </a:t>
            </a:r>
            <a:r>
              <a:rPr lang="de-DE" sz="1600" dirty="0" err="1" smtClean="0">
                <a:solidFill>
                  <a:srgbClr val="000000"/>
                </a:solidFill>
              </a:rPr>
              <a:t>integrated</a:t>
            </a:r>
            <a:r>
              <a:rPr lang="de-DE" sz="1600" dirty="0" smtClean="0">
                <a:solidFill>
                  <a:srgbClr val="000000"/>
                </a:solidFill>
              </a:rPr>
              <a:t> </a:t>
            </a:r>
            <a:r>
              <a:rPr lang="de-DE" sz="1600" dirty="0" err="1" smtClean="0">
                <a:solidFill>
                  <a:srgbClr val="000000"/>
                </a:solidFill>
              </a:rPr>
              <a:t>data</a:t>
            </a:r>
            <a:r>
              <a:rPr lang="de-DE" sz="1600" dirty="0" smtClean="0">
                <a:solidFill>
                  <a:srgbClr val="000000"/>
                </a:solidFill>
              </a:rPr>
              <a:t> </a:t>
            </a:r>
            <a:r>
              <a:rPr lang="de-DE" sz="1600" dirty="0" err="1" smtClean="0">
                <a:solidFill>
                  <a:srgbClr val="000000"/>
                </a:solidFill>
              </a:rPr>
              <a:t>available</a:t>
            </a:r>
            <a:r>
              <a:rPr lang="de-DE" sz="1600" dirty="0" smtClean="0">
                <a:solidFill>
                  <a:srgbClr val="000000"/>
                </a:solidFill>
              </a:rPr>
              <a:t> </a:t>
            </a:r>
            <a:r>
              <a:rPr lang="de-DE" sz="1600" dirty="0" err="1" smtClean="0">
                <a:solidFill>
                  <a:srgbClr val="000000"/>
                </a:solidFill>
              </a:rPr>
              <a:t>for</a:t>
            </a:r>
            <a:r>
              <a:rPr lang="de-DE" sz="1600" dirty="0" smtClean="0">
                <a:solidFill>
                  <a:srgbClr val="000000"/>
                </a:solidFill>
              </a:rPr>
              <a:t> </a:t>
            </a:r>
            <a:r>
              <a:rPr lang="de-DE" sz="1600" dirty="0" err="1" smtClean="0">
                <a:solidFill>
                  <a:srgbClr val="000000"/>
                </a:solidFill>
              </a:rPr>
              <a:t>re-use</a:t>
            </a:r>
            <a:endParaRPr lang="de-DE" sz="1600" dirty="0">
              <a:solidFill>
                <a:srgbClr val="000000"/>
              </a:solidFill>
            </a:endParaRPr>
          </a:p>
          <a:p>
            <a:pPr marL="265113" lvl="0" indent="-265113">
              <a:spcAft>
                <a:spcPts val="600"/>
              </a:spcAft>
              <a:buClr>
                <a:srgbClr val="532481"/>
              </a:buClr>
            </a:pPr>
            <a:endParaRPr lang="de-DE" sz="2000" dirty="0" smtClean="0">
              <a:solidFill>
                <a:srgbClr val="000000"/>
              </a:solidFill>
            </a:endParaRPr>
          </a:p>
          <a:p>
            <a:pPr marL="265113" lvl="0" indent="-265113">
              <a:spcAft>
                <a:spcPts val="600"/>
              </a:spcAft>
              <a:buClr>
                <a:srgbClr val="532481"/>
              </a:buClr>
            </a:pPr>
            <a:endParaRPr lang="de-DE" sz="2000" dirty="0" smtClean="0">
              <a:solidFill>
                <a:srgbClr val="000000"/>
              </a:solidFill>
            </a:endParaRPr>
          </a:p>
          <a:p>
            <a:pPr marL="265113" lvl="0" indent="-265113">
              <a:spcAft>
                <a:spcPts val="600"/>
              </a:spcAft>
              <a:buClr>
                <a:srgbClr val="532481"/>
              </a:buClr>
            </a:pPr>
            <a:r>
              <a:rPr lang="de-DE" sz="2000" dirty="0" smtClean="0">
                <a:solidFill>
                  <a:srgbClr val="0060C8"/>
                </a:solidFill>
              </a:rPr>
              <a:t>(</a:t>
            </a:r>
            <a:r>
              <a:rPr lang="de-DE" sz="2000" dirty="0" err="1" smtClean="0">
                <a:solidFill>
                  <a:srgbClr val="0060C8"/>
                </a:solidFill>
              </a:rPr>
              <a:t>How</a:t>
            </a:r>
            <a:r>
              <a:rPr lang="de-DE" sz="2000" dirty="0" smtClean="0">
                <a:solidFill>
                  <a:srgbClr val="0060C8"/>
                </a:solidFill>
              </a:rPr>
              <a:t>) </a:t>
            </a:r>
            <a:r>
              <a:rPr lang="de-DE" sz="2000" dirty="0" err="1" smtClean="0">
                <a:solidFill>
                  <a:srgbClr val="0060C8"/>
                </a:solidFill>
              </a:rPr>
              <a:t>can</a:t>
            </a:r>
            <a:r>
              <a:rPr lang="de-DE" sz="2000" dirty="0" smtClean="0">
                <a:solidFill>
                  <a:srgbClr val="0060C8"/>
                </a:solidFill>
              </a:rPr>
              <a:t> </a:t>
            </a:r>
            <a:r>
              <a:rPr lang="de-DE" sz="2000" dirty="0" err="1" smtClean="0">
                <a:solidFill>
                  <a:srgbClr val="0060C8"/>
                </a:solidFill>
              </a:rPr>
              <a:t>ontologies</a:t>
            </a:r>
            <a:r>
              <a:rPr lang="de-DE" sz="2000" dirty="0" smtClean="0">
                <a:solidFill>
                  <a:srgbClr val="0060C8"/>
                </a:solidFill>
              </a:rPr>
              <a:t> </a:t>
            </a:r>
            <a:r>
              <a:rPr lang="de-DE" sz="2000" dirty="0" err="1" smtClean="0">
                <a:solidFill>
                  <a:srgbClr val="0060C8"/>
                </a:solidFill>
              </a:rPr>
              <a:t>help</a:t>
            </a:r>
            <a:r>
              <a:rPr lang="de-DE" sz="2000" dirty="0" smtClean="0">
                <a:solidFill>
                  <a:srgbClr val="0060C8"/>
                </a:solidFill>
              </a:rPr>
              <a:t> </a:t>
            </a:r>
            <a:r>
              <a:rPr lang="de-DE" sz="2000" dirty="0" err="1" smtClean="0">
                <a:solidFill>
                  <a:srgbClr val="0060C8"/>
                </a:solidFill>
              </a:rPr>
              <a:t>me</a:t>
            </a:r>
            <a:r>
              <a:rPr lang="de-DE" dirty="0" smtClean="0">
                <a:solidFill>
                  <a:srgbClr val="0060C8"/>
                </a:solidFill>
              </a:rPr>
              <a:t>?</a:t>
            </a:r>
          </a:p>
          <a:p>
            <a:pPr marL="619125" lvl="1" indent="-342900">
              <a:spcAft>
                <a:spcPts val="600"/>
              </a:spcAft>
              <a:buClr>
                <a:srgbClr val="002E60"/>
              </a:buClr>
              <a:buSzPct val="100000"/>
              <a:buFont typeface="Arial"/>
              <a:buChar char="•"/>
            </a:pPr>
            <a:r>
              <a:rPr lang="de-DE" dirty="0" smtClean="0">
                <a:solidFill>
                  <a:srgbClr val="0060C8"/>
                </a:solidFill>
              </a:rPr>
              <a:t>Are </a:t>
            </a:r>
            <a:r>
              <a:rPr lang="de-DE" dirty="0" err="1">
                <a:solidFill>
                  <a:srgbClr val="0060C8"/>
                </a:solidFill>
              </a:rPr>
              <a:t>ontology</a:t>
            </a:r>
            <a:r>
              <a:rPr lang="de-DE" dirty="0">
                <a:solidFill>
                  <a:srgbClr val="0060C8"/>
                </a:solidFill>
              </a:rPr>
              <a:t> </a:t>
            </a:r>
            <a:r>
              <a:rPr lang="de-DE" dirty="0" err="1">
                <a:solidFill>
                  <a:srgbClr val="0060C8"/>
                </a:solidFill>
              </a:rPr>
              <a:t>languages</a:t>
            </a:r>
            <a:r>
              <a:rPr lang="de-DE" dirty="0">
                <a:solidFill>
                  <a:srgbClr val="0060C8"/>
                </a:solidFill>
              </a:rPr>
              <a:t> expressive </a:t>
            </a:r>
            <a:r>
              <a:rPr lang="de-DE" dirty="0" err="1" smtClean="0">
                <a:solidFill>
                  <a:srgbClr val="0060C8"/>
                </a:solidFill>
              </a:rPr>
              <a:t>enough</a:t>
            </a:r>
            <a:r>
              <a:rPr lang="de-DE" dirty="0">
                <a:solidFill>
                  <a:srgbClr val="0060C8"/>
                </a:solidFill>
              </a:rPr>
              <a:t>?</a:t>
            </a:r>
          </a:p>
          <a:p>
            <a:pPr marL="619125" lvl="1" indent="-342900">
              <a:spcAft>
                <a:spcPts val="600"/>
              </a:spcAft>
              <a:buClr>
                <a:srgbClr val="002E60"/>
              </a:buClr>
              <a:buSzPct val="100000"/>
              <a:buFont typeface="Arial"/>
              <a:buChar char="•"/>
            </a:pPr>
            <a:r>
              <a:rPr lang="de-DE" dirty="0" err="1">
                <a:solidFill>
                  <a:srgbClr val="0060C8"/>
                </a:solidFill>
              </a:rPr>
              <a:t>Which</a:t>
            </a:r>
            <a:r>
              <a:rPr lang="de-DE" dirty="0">
                <a:solidFill>
                  <a:srgbClr val="0060C8"/>
                </a:solidFill>
              </a:rPr>
              <a:t> </a:t>
            </a:r>
            <a:r>
              <a:rPr lang="de-DE" dirty="0" err="1">
                <a:solidFill>
                  <a:srgbClr val="0060C8"/>
                </a:solidFill>
              </a:rPr>
              <a:t>ontologies</a:t>
            </a:r>
            <a:r>
              <a:rPr lang="de-DE" dirty="0">
                <a:solidFill>
                  <a:srgbClr val="0060C8"/>
                </a:solidFill>
              </a:rPr>
              <a:t> </a:t>
            </a:r>
            <a:r>
              <a:rPr lang="de-DE" dirty="0" err="1">
                <a:solidFill>
                  <a:srgbClr val="0060C8"/>
                </a:solidFill>
              </a:rPr>
              <a:t>could</a:t>
            </a:r>
            <a:r>
              <a:rPr lang="de-DE" dirty="0">
                <a:solidFill>
                  <a:srgbClr val="0060C8"/>
                </a:solidFill>
              </a:rPr>
              <a:t> I </a:t>
            </a:r>
            <a:r>
              <a:rPr lang="de-DE" dirty="0" smtClean="0">
                <a:solidFill>
                  <a:srgbClr val="0060C8"/>
                </a:solidFill>
              </a:rPr>
              <a:t>(</a:t>
            </a:r>
            <a:r>
              <a:rPr lang="de-DE" dirty="0" err="1" smtClean="0">
                <a:solidFill>
                  <a:srgbClr val="0060C8"/>
                </a:solidFill>
              </a:rPr>
              <a:t>re</a:t>
            </a:r>
            <a:r>
              <a:rPr lang="de-DE" dirty="0" smtClean="0">
                <a:solidFill>
                  <a:srgbClr val="0060C8"/>
                </a:solidFill>
              </a:rPr>
              <a:t>-)</a:t>
            </a:r>
            <a:r>
              <a:rPr lang="de-DE" dirty="0" err="1" smtClean="0">
                <a:solidFill>
                  <a:srgbClr val="0060C8"/>
                </a:solidFill>
              </a:rPr>
              <a:t>use</a:t>
            </a:r>
            <a:r>
              <a:rPr lang="de-DE" dirty="0">
                <a:solidFill>
                  <a:srgbClr val="0060C8"/>
                </a:solidFill>
              </a:rPr>
              <a:t>?</a:t>
            </a:r>
          </a:p>
          <a:p>
            <a:pPr marL="619125" lvl="1" indent="-342900">
              <a:spcAft>
                <a:spcPts val="600"/>
              </a:spcAft>
              <a:buClr>
                <a:srgbClr val="002E60"/>
              </a:buClr>
              <a:buSzPct val="100000"/>
              <a:buFont typeface="Arial"/>
              <a:buChar char="•"/>
            </a:pPr>
            <a:r>
              <a:rPr lang="de-DE" dirty="0" err="1" smtClean="0">
                <a:solidFill>
                  <a:srgbClr val="0060C8"/>
                </a:solidFill>
              </a:rPr>
              <a:t>Is</a:t>
            </a:r>
            <a:r>
              <a:rPr lang="de-DE" dirty="0" smtClean="0">
                <a:solidFill>
                  <a:srgbClr val="0060C8"/>
                </a:solidFill>
              </a:rPr>
              <a:t> </a:t>
            </a:r>
            <a:r>
              <a:rPr lang="de-DE" dirty="0" err="1">
                <a:solidFill>
                  <a:srgbClr val="0060C8"/>
                </a:solidFill>
              </a:rPr>
              <a:t>there</a:t>
            </a:r>
            <a:r>
              <a:rPr lang="de-DE" dirty="0">
                <a:solidFill>
                  <a:srgbClr val="0060C8"/>
                </a:solidFill>
              </a:rPr>
              <a:t> </a:t>
            </a:r>
            <a:r>
              <a:rPr lang="de-DE" dirty="0" err="1">
                <a:solidFill>
                  <a:srgbClr val="0060C8"/>
                </a:solidFill>
              </a:rPr>
              <a:t>enough</a:t>
            </a:r>
            <a:r>
              <a:rPr lang="de-DE" dirty="0">
                <a:solidFill>
                  <a:srgbClr val="0060C8"/>
                </a:solidFill>
              </a:rPr>
              <a:t> </a:t>
            </a:r>
            <a:r>
              <a:rPr lang="de-DE" dirty="0" err="1">
                <a:solidFill>
                  <a:srgbClr val="0060C8"/>
                </a:solidFill>
              </a:rPr>
              <a:t>data</a:t>
            </a:r>
            <a:r>
              <a:rPr lang="de-DE" dirty="0">
                <a:solidFill>
                  <a:srgbClr val="0060C8"/>
                </a:solidFill>
              </a:rPr>
              <a:t> </a:t>
            </a:r>
            <a:r>
              <a:rPr lang="de-DE" dirty="0" err="1">
                <a:solidFill>
                  <a:srgbClr val="0060C8"/>
                </a:solidFill>
              </a:rPr>
              <a:t>at</a:t>
            </a:r>
            <a:r>
              <a:rPr lang="de-DE" dirty="0">
                <a:solidFill>
                  <a:srgbClr val="0060C8"/>
                </a:solidFill>
              </a:rPr>
              <a:t> all</a:t>
            </a:r>
            <a:r>
              <a:rPr lang="de-DE" dirty="0" smtClean="0">
                <a:solidFill>
                  <a:srgbClr val="0060C8"/>
                </a:solidFill>
              </a:rPr>
              <a:t>?</a:t>
            </a:r>
          </a:p>
          <a:p>
            <a:pPr marL="619125" lvl="1" indent="-342900">
              <a:spcAft>
                <a:spcPts val="600"/>
              </a:spcAft>
              <a:buClr>
                <a:srgbClr val="002E60"/>
              </a:buClr>
              <a:buSzPct val="100000"/>
              <a:buFont typeface="Arial"/>
              <a:buChar char="•"/>
            </a:pPr>
            <a:r>
              <a:rPr lang="de-DE" dirty="0" err="1" smtClean="0">
                <a:solidFill>
                  <a:srgbClr val="0060C8"/>
                </a:solidFill>
              </a:rPr>
              <a:t>Where</a:t>
            </a:r>
            <a:r>
              <a:rPr lang="de-DE" dirty="0" smtClean="0">
                <a:solidFill>
                  <a:srgbClr val="0060C8"/>
                </a:solidFill>
              </a:rPr>
              <a:t> </a:t>
            </a:r>
            <a:r>
              <a:rPr lang="de-DE" dirty="0" err="1">
                <a:solidFill>
                  <a:srgbClr val="0060C8"/>
                </a:solidFill>
              </a:rPr>
              <a:t>to</a:t>
            </a:r>
            <a:r>
              <a:rPr lang="de-DE" dirty="0">
                <a:solidFill>
                  <a:srgbClr val="0060C8"/>
                </a:solidFill>
              </a:rPr>
              <a:t> find </a:t>
            </a:r>
            <a:r>
              <a:rPr lang="de-DE" dirty="0" err="1">
                <a:solidFill>
                  <a:srgbClr val="0060C8"/>
                </a:solidFill>
              </a:rPr>
              <a:t>the</a:t>
            </a:r>
            <a:r>
              <a:rPr lang="de-DE" dirty="0">
                <a:solidFill>
                  <a:srgbClr val="0060C8"/>
                </a:solidFill>
              </a:rPr>
              <a:t> </a:t>
            </a:r>
            <a:r>
              <a:rPr lang="de-DE" dirty="0" err="1">
                <a:solidFill>
                  <a:srgbClr val="0060C8"/>
                </a:solidFill>
              </a:rPr>
              <a:t>right</a:t>
            </a:r>
            <a:r>
              <a:rPr lang="de-DE" dirty="0">
                <a:solidFill>
                  <a:srgbClr val="0060C8"/>
                </a:solidFill>
              </a:rPr>
              <a:t> </a:t>
            </a:r>
            <a:r>
              <a:rPr lang="de-DE" dirty="0" err="1">
                <a:solidFill>
                  <a:srgbClr val="0060C8"/>
                </a:solidFill>
              </a:rPr>
              <a:t>data</a:t>
            </a:r>
            <a:r>
              <a:rPr lang="de-DE" dirty="0">
                <a:solidFill>
                  <a:srgbClr val="0060C8"/>
                </a:solidFill>
              </a:rPr>
              <a:t>?</a:t>
            </a:r>
          </a:p>
          <a:p>
            <a:pPr marL="619125" lvl="1" indent="-342900">
              <a:spcAft>
                <a:spcPts val="600"/>
              </a:spcAft>
              <a:buClr>
                <a:srgbClr val="002E60"/>
              </a:buClr>
              <a:buSzPct val="100000"/>
              <a:buFont typeface="Arial"/>
              <a:buChar char="•"/>
            </a:pPr>
            <a:r>
              <a:rPr lang="de-DE" dirty="0" err="1">
                <a:solidFill>
                  <a:srgbClr val="0060C8"/>
                </a:solidFill>
              </a:rPr>
              <a:t>How</a:t>
            </a:r>
            <a:r>
              <a:rPr lang="de-DE" dirty="0">
                <a:solidFill>
                  <a:srgbClr val="0060C8"/>
                </a:solidFill>
              </a:rPr>
              <a:t> </a:t>
            </a:r>
            <a:r>
              <a:rPr lang="de-DE" dirty="0" err="1">
                <a:solidFill>
                  <a:srgbClr val="0060C8"/>
                </a:solidFill>
              </a:rPr>
              <a:t>to</a:t>
            </a:r>
            <a:r>
              <a:rPr lang="de-DE" dirty="0">
                <a:solidFill>
                  <a:srgbClr val="0060C8"/>
                </a:solidFill>
              </a:rPr>
              <a:t> </a:t>
            </a:r>
            <a:r>
              <a:rPr lang="de-DE" dirty="0" err="1">
                <a:solidFill>
                  <a:srgbClr val="0060C8"/>
                </a:solidFill>
              </a:rPr>
              <a:t>tackle</a:t>
            </a:r>
            <a:r>
              <a:rPr lang="de-DE" dirty="0">
                <a:solidFill>
                  <a:srgbClr val="0060C8"/>
                </a:solidFill>
              </a:rPr>
              <a:t> </a:t>
            </a:r>
            <a:r>
              <a:rPr lang="de-DE" dirty="0" err="1">
                <a:solidFill>
                  <a:srgbClr val="0060C8"/>
                </a:solidFill>
              </a:rPr>
              <a:t>inconsistencies</a:t>
            </a:r>
            <a:r>
              <a:rPr lang="de-DE" dirty="0" smtClean="0">
                <a:solidFill>
                  <a:srgbClr val="0060C8"/>
                </a:solidFill>
              </a:rPr>
              <a:t>?</a:t>
            </a:r>
            <a:endParaRPr lang="de-DE" dirty="0">
              <a:solidFill>
                <a:srgbClr val="0060C8"/>
              </a:solidFill>
            </a:endParaRPr>
          </a:p>
        </p:txBody>
      </p:sp>
    </p:spTree>
    <p:extLst>
      <p:ext uri="{BB962C8B-B14F-4D97-AF65-F5344CB8AC3E}">
        <p14:creationId xmlns:p14="http://schemas.microsoft.com/office/powerpoint/2010/main" val="1014655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Screen Shot 2015-06-05 at 13.47.17.png"/>
          <p:cNvPicPr>
            <a:picLocks noGrp="1" noChangeAspect="1"/>
          </p:cNvPicPr>
          <p:nvPr>
            <p:ph idx="1"/>
          </p:nvPr>
        </p:nvPicPr>
        <p:blipFill>
          <a:blip r:embed="rId2">
            <a:extLst>
              <a:ext uri="{28A0092B-C50C-407E-A947-70E740481C1C}">
                <a14:useLocalDpi xmlns:a14="http://schemas.microsoft.com/office/drawing/2010/main" val="0"/>
              </a:ext>
            </a:extLst>
          </a:blip>
          <a:srcRect t="13625" b="13625"/>
          <a:stretch>
            <a:fillRect/>
          </a:stretch>
        </p:blipFill>
        <p:spPr>
          <a:xfrm>
            <a:off x="1461104" y="1628800"/>
            <a:ext cx="6351256" cy="3600400"/>
          </a:xfrm>
        </p:spPr>
      </p:pic>
      <p:pic>
        <p:nvPicPr>
          <p:cNvPr id="5" name="Bild 4"/>
          <p:cNvPicPr>
            <a:picLocks noChangeAspect="1"/>
          </p:cNvPicPr>
          <p:nvPr/>
        </p:nvPicPr>
        <p:blipFill>
          <a:blip r:embed="rId3"/>
          <a:stretch>
            <a:fillRect/>
          </a:stretch>
        </p:blipFill>
        <p:spPr>
          <a:xfrm>
            <a:off x="23333" y="5202648"/>
            <a:ext cx="1308307" cy="1635384"/>
          </a:xfrm>
          <a:prstGeom prst="rect">
            <a:avLst/>
          </a:prstGeom>
        </p:spPr>
      </p:pic>
      <p:pic>
        <p:nvPicPr>
          <p:cNvPr id="6" name="Bild 5"/>
          <p:cNvPicPr>
            <a:picLocks noChangeAspect="1"/>
          </p:cNvPicPr>
          <p:nvPr/>
        </p:nvPicPr>
        <p:blipFill>
          <a:blip r:embed="rId4"/>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sp>
        <p:nvSpPr>
          <p:cNvPr id="8" name="Abgerundete rechteckige Legende 7"/>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That's</a:t>
            </a:r>
            <a:r>
              <a:rPr lang="de-DE" dirty="0" smtClean="0"/>
              <a:t> a </a:t>
            </a:r>
            <a:r>
              <a:rPr lang="de-DE" dirty="0" err="1" smtClean="0"/>
              <a:t>standard</a:t>
            </a:r>
            <a:r>
              <a:rPr lang="de-DE" dirty="0" smtClean="0"/>
              <a:t> ETL </a:t>
            </a:r>
            <a:r>
              <a:rPr lang="de-DE" dirty="0" err="1" smtClean="0"/>
              <a:t>pipeline</a:t>
            </a:r>
            <a:r>
              <a:rPr lang="de-DE" dirty="0" smtClean="0"/>
              <a:t>, </a:t>
            </a:r>
            <a:r>
              <a:rPr lang="de-DE" dirty="0" err="1" smtClean="0"/>
              <a:t>isn't</a:t>
            </a:r>
            <a:r>
              <a:rPr lang="de-DE" dirty="0" smtClean="0"/>
              <a:t> </a:t>
            </a:r>
            <a:r>
              <a:rPr lang="de-DE" dirty="0" err="1" smtClean="0"/>
              <a:t>it</a:t>
            </a:r>
            <a:r>
              <a:rPr lang="de-DE" dirty="0" smtClean="0"/>
              <a:t>?</a:t>
            </a:r>
            <a:endParaRPr lang="de-DE" dirty="0"/>
          </a:p>
        </p:txBody>
      </p:sp>
    </p:spTree>
    <p:extLst>
      <p:ext uri="{BB962C8B-B14F-4D97-AF65-F5344CB8AC3E}">
        <p14:creationId xmlns:p14="http://schemas.microsoft.com/office/powerpoint/2010/main" val="2381657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5"/>
          <a:stretch>
            <a:fillRect/>
          </a:stretch>
        </p:blipFill>
        <p:spPr>
          <a:xfrm>
            <a:off x="23333" y="5202648"/>
            <a:ext cx="1308307" cy="1635384"/>
          </a:xfrm>
          <a:prstGeom prst="rect">
            <a:avLst/>
          </a:prstGeom>
        </p:spPr>
      </p:pic>
      <p:sp>
        <p:nvSpPr>
          <p:cNvPr id="8" name="Abgerundete rechteckige Legende 7"/>
          <p:cNvSpPr/>
          <p:nvPr/>
        </p:nvSpPr>
        <p:spPr>
          <a:xfrm>
            <a:off x="5796136" y="2852936"/>
            <a:ext cx="2880320" cy="1656184"/>
          </a:xfrm>
          <a:prstGeom prst="wedgeRoundRectCallout">
            <a:avLst>
              <a:gd name="adj1" fmla="val 37348"/>
              <a:gd name="adj2" fmla="val 10339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But </a:t>
            </a:r>
            <a:r>
              <a:rPr lang="de-DE" dirty="0" err="1" smtClean="0"/>
              <a:t>we</a:t>
            </a:r>
            <a:r>
              <a:rPr lang="de-DE" dirty="0" smtClean="0"/>
              <a:t> </a:t>
            </a:r>
            <a:r>
              <a:rPr lang="de-DE" dirty="0" err="1" smtClean="0"/>
              <a:t>use</a:t>
            </a:r>
            <a:r>
              <a:rPr lang="de-DE" dirty="0" smtClean="0"/>
              <a:t> </a:t>
            </a:r>
            <a:r>
              <a:rPr lang="de-DE" dirty="0" err="1" smtClean="0"/>
              <a:t>and</a:t>
            </a:r>
            <a:r>
              <a:rPr lang="de-DE" dirty="0" smtClean="0"/>
              <a:t> flexible </a:t>
            </a:r>
            <a:r>
              <a:rPr lang="de-DE" dirty="0" err="1" smtClean="0"/>
              <a:t>Semantic</a:t>
            </a:r>
            <a:r>
              <a:rPr lang="de-DE" dirty="0" smtClean="0"/>
              <a:t> </a:t>
            </a:r>
            <a:r>
              <a:rPr lang="de-DE" dirty="0" err="1" smtClean="0"/>
              <a:t>integration</a:t>
            </a:r>
            <a:r>
              <a:rPr lang="de-DE" dirty="0" smtClean="0"/>
              <a:t> </a:t>
            </a:r>
            <a:r>
              <a:rPr lang="de-DE" dirty="0" err="1" smtClean="0"/>
              <a:t>using</a:t>
            </a:r>
            <a:r>
              <a:rPr lang="de-DE" dirty="0" smtClean="0"/>
              <a:t> </a:t>
            </a:r>
            <a:r>
              <a:rPr lang="de-DE" dirty="0" err="1" smtClean="0"/>
              <a:t>ontologies</a:t>
            </a:r>
            <a:r>
              <a:rPr lang="de-DE" dirty="0" smtClean="0"/>
              <a:t> </a:t>
            </a:r>
            <a:r>
              <a:rPr lang="de-DE" dirty="0" err="1" smtClean="0"/>
              <a:t>and</a:t>
            </a:r>
            <a:r>
              <a:rPr lang="de-DE" dirty="0" smtClean="0"/>
              <a:t> </a:t>
            </a:r>
            <a:r>
              <a:rPr lang="de-DE" dirty="0" err="1" smtClean="0"/>
              <a:t>reasoning</a:t>
            </a:r>
            <a:r>
              <a:rPr lang="de-DE" dirty="0" smtClean="0"/>
              <a:t>!</a:t>
            </a:r>
            <a:endParaRPr lang="de-DE" dirty="0"/>
          </a:p>
        </p:txBody>
      </p:sp>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Tree>
    <p:extLst>
      <p:ext uri="{BB962C8B-B14F-4D97-AF65-F5344CB8AC3E}">
        <p14:creationId xmlns:p14="http://schemas.microsoft.com/office/powerpoint/2010/main" val="382808696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a:t>
            </a:r>
            <a:r>
              <a:rPr lang="de-DE" dirty="0" smtClean="0">
                <a:solidFill>
                  <a:srgbClr val="FF0000"/>
                </a:solidFill>
                <a:latin typeface="Apple Chancery"/>
                <a:cs typeface="Apple Chancery"/>
              </a:rPr>
              <a:t>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
        <p:nvSpPr>
          <p:cNvPr id="16" name="Abgerundete rechteckige Legende 15"/>
          <p:cNvSpPr/>
          <p:nvPr/>
        </p:nvSpPr>
        <p:spPr>
          <a:xfrm>
            <a:off x="683568" y="2996952"/>
            <a:ext cx="2448272" cy="1656184"/>
          </a:xfrm>
          <a:prstGeom prst="wedgeRoundRectCallout">
            <a:avLst>
              <a:gd name="adj1" fmla="val -49799"/>
              <a:gd name="adj2" fmla="val 9521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t>Ok, </a:t>
            </a:r>
            <a:r>
              <a:rPr lang="de-DE" dirty="0" err="1" smtClean="0"/>
              <a:t>we</a:t>
            </a:r>
            <a:r>
              <a:rPr lang="de-DE" dirty="0" smtClean="0"/>
              <a:t> </a:t>
            </a:r>
            <a:r>
              <a:rPr lang="de-DE" dirty="0" err="1" smtClean="0"/>
              <a:t>only</a:t>
            </a:r>
            <a:r>
              <a:rPr lang="de-DE" dirty="0" smtClean="0"/>
              <a:t> </a:t>
            </a:r>
            <a:r>
              <a:rPr lang="de-DE" dirty="0" err="1" smtClean="0"/>
              <a:t>need</a:t>
            </a:r>
            <a:r>
              <a:rPr lang="de-DE" dirty="0" smtClean="0"/>
              <a:t> </a:t>
            </a:r>
            <a:r>
              <a:rPr lang="de-DE" dirty="0" err="1" smtClean="0"/>
              <a:t>role</a:t>
            </a:r>
            <a:r>
              <a:rPr lang="de-DE" dirty="0" smtClean="0"/>
              <a:t> </a:t>
            </a:r>
            <a:r>
              <a:rPr lang="de-DE" dirty="0" err="1" smtClean="0"/>
              <a:t>hierarchies</a:t>
            </a:r>
            <a:r>
              <a:rPr lang="de-DE" dirty="0" smtClean="0"/>
              <a:t> </a:t>
            </a:r>
            <a:r>
              <a:rPr lang="de-DE" dirty="0" err="1" smtClean="0"/>
              <a:t>here</a:t>
            </a:r>
            <a:r>
              <a:rPr lang="de-DE" dirty="0" smtClean="0"/>
              <a:t>? Are </a:t>
            </a:r>
            <a:r>
              <a:rPr lang="de-DE" dirty="0" err="1" smtClean="0"/>
              <a:t>we</a:t>
            </a:r>
            <a:r>
              <a:rPr lang="de-DE" dirty="0" smtClean="0"/>
              <a:t> </a:t>
            </a:r>
            <a:r>
              <a:rPr lang="de-DE" dirty="0" err="1" smtClean="0"/>
              <a:t>done</a:t>
            </a:r>
            <a:r>
              <a:rPr lang="de-DE" dirty="0" smtClean="0"/>
              <a:t>?</a:t>
            </a:r>
            <a:endParaRPr lang="de-DE" dirty="0"/>
          </a:p>
        </p:txBody>
      </p:sp>
      <p:grpSp>
        <p:nvGrpSpPr>
          <p:cNvPr id="10" name="Gruppierung 9"/>
          <p:cNvGrpSpPr/>
          <p:nvPr/>
        </p:nvGrpSpPr>
        <p:grpSpPr>
          <a:xfrm>
            <a:off x="6036970" y="2276872"/>
            <a:ext cx="3107030" cy="369332"/>
            <a:chOff x="5724128" y="3491716"/>
            <a:chExt cx="3107030" cy="369332"/>
          </a:xfrm>
        </p:grpSpPr>
        <p:sp>
          <p:nvSpPr>
            <p:cNvPr id="2" name="Textfeld 1"/>
            <p:cNvSpPr txBox="1"/>
            <p:nvPr/>
          </p:nvSpPr>
          <p:spPr>
            <a:xfrm>
              <a:off x="5724128" y="3491716"/>
              <a:ext cx="2078664" cy="369332"/>
            </a:xfrm>
            <a:prstGeom prst="rect">
              <a:avLst/>
            </a:prstGeom>
            <a:noFill/>
          </p:spPr>
          <p:txBody>
            <a:bodyPr wrap="none" rtlCol="0">
              <a:spAutoFit/>
            </a:bodyPr>
            <a:lstStyle/>
            <a:p>
              <a:r>
                <a:rPr lang="de-DE" dirty="0" err="1"/>
                <a:t>d</a:t>
              </a:r>
              <a:r>
                <a:rPr lang="de-DE" dirty="0" err="1" smtClean="0"/>
                <a:t>bpedia:areakm</a:t>
              </a:r>
              <a:r>
                <a:rPr lang="de-DE" dirty="0" smtClean="0"/>
                <a:t> </a:t>
              </a:r>
              <a:endParaRPr lang="de-DE" dirty="0"/>
            </a:p>
          </p:txBody>
        </p:sp>
        <p:pic>
          <p:nvPicPr>
            <p:cNvPr id="4" name="Bild 3"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17" name="Textfeld 16"/>
            <p:cNvSpPr txBox="1"/>
            <p:nvPr/>
          </p:nvSpPr>
          <p:spPr>
            <a:xfrm>
              <a:off x="8028384" y="3491716"/>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9" name="Gruppierung 8"/>
          <p:cNvGrpSpPr/>
          <p:nvPr/>
        </p:nvGrpSpPr>
        <p:grpSpPr>
          <a:xfrm>
            <a:off x="6200069" y="2780928"/>
            <a:ext cx="2963014" cy="369332"/>
            <a:chOff x="5868144" y="4077072"/>
            <a:chExt cx="2963014" cy="369332"/>
          </a:xfrm>
        </p:grpSpPr>
        <p:sp>
          <p:nvSpPr>
            <p:cNvPr id="19" name="Textfeld 18"/>
            <p:cNvSpPr txBox="1"/>
            <p:nvPr/>
          </p:nvSpPr>
          <p:spPr>
            <a:xfrm>
              <a:off x="5868144" y="4077072"/>
              <a:ext cx="1765778" cy="369332"/>
            </a:xfrm>
            <a:prstGeom prst="rect">
              <a:avLst/>
            </a:prstGeom>
            <a:noFill/>
          </p:spPr>
          <p:txBody>
            <a:bodyPr wrap="none" rtlCol="0">
              <a:spAutoFit/>
            </a:bodyPr>
            <a:lstStyle/>
            <a:p>
              <a:r>
                <a:rPr lang="de-DE" dirty="0" err="1"/>
                <a:t>e</a:t>
              </a:r>
              <a:r>
                <a:rPr lang="de-DE" dirty="0" err="1" smtClean="0"/>
                <a:t>urostat:area</a:t>
              </a:r>
              <a:r>
                <a:rPr lang="de-DE" dirty="0" smtClean="0"/>
                <a:t> </a:t>
              </a:r>
              <a:endParaRPr lang="de-DE" dirty="0"/>
            </a:p>
          </p:txBody>
        </p:sp>
        <p:pic>
          <p:nvPicPr>
            <p:cNvPr id="20" name="Bild 1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21" name="Textfeld 20"/>
            <p:cNvSpPr txBox="1"/>
            <p:nvPr/>
          </p:nvSpPr>
          <p:spPr>
            <a:xfrm>
              <a:off x="8028384" y="4077072"/>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spTree>
    <p:extLst>
      <p:ext uri="{BB962C8B-B14F-4D97-AF65-F5344CB8AC3E}">
        <p14:creationId xmlns:p14="http://schemas.microsoft.com/office/powerpoint/2010/main" val="252328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t>City Data Model: extensible </a:t>
            </a:r>
            <a:r>
              <a:rPr lang="de-DE" dirty="0" smtClean="0">
                <a:latin typeface="Apple Chancery"/>
                <a:cs typeface="Apple Chancery"/>
              </a:rPr>
              <a:t>AL</a:t>
            </a:r>
            <a:r>
              <a:rPr lang="de-DE" dirty="0" smtClean="0">
                <a:solidFill>
                  <a:srgbClr val="FF0000"/>
                </a:solidFill>
                <a:latin typeface="Apple Chancery"/>
                <a:cs typeface="Apple Chancery"/>
              </a:rPr>
              <a:t>H</a:t>
            </a:r>
            <a:r>
              <a:rPr lang="de-DE" dirty="0" smtClean="0"/>
              <a:t>(</a:t>
            </a:r>
            <a:r>
              <a:rPr lang="de-DE" b="1" dirty="0" smtClean="0"/>
              <a:t>D</a:t>
            </a:r>
            <a:r>
              <a:rPr lang="de-DE" dirty="0" smtClean="0"/>
              <a:t>) </a:t>
            </a:r>
            <a:r>
              <a:rPr lang="de-DE" dirty="0" err="1" smtClean="0"/>
              <a:t>ontology</a:t>
            </a:r>
            <a:r>
              <a:rPr lang="de-DE" dirty="0"/>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rPr>
              <a:t>Provenance</a:t>
            </a: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a:solidFill>
                <a:srgbClr val="FF0000"/>
              </a:solidFill>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smtClean="0">
                <a:solidFill>
                  <a:srgbClr val="FF0000"/>
                </a:solidFill>
              </a:rPr>
              <a:t>Temporal </a:t>
            </a:r>
            <a:r>
              <a:rPr lang="de-DE" dirty="0" err="1" smtClean="0">
                <a:solidFill>
                  <a:srgbClr val="FF0000"/>
                </a:solidFill>
              </a:rPr>
              <a:t>information</a:t>
            </a:r>
            <a:endParaRPr lang="de-DE" dirty="0">
              <a:solidFill>
                <a:srgbClr val="FF0000"/>
              </a:solidFill>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r>
              <a:rPr lang="de-DE" dirty="0" err="1" smtClean="0">
                <a:solidFill>
                  <a:srgbClr val="FF0000"/>
                </a:solidFill>
              </a:rPr>
              <a:t>Spatial</a:t>
            </a:r>
            <a:r>
              <a:rPr lang="de-DE" dirty="0" smtClean="0">
                <a:solidFill>
                  <a:srgbClr val="FF0000"/>
                </a:solidFill>
              </a:rPr>
              <a:t> </a:t>
            </a:r>
            <a:r>
              <a:rPr lang="de-DE" dirty="0" err="1" smtClean="0">
                <a:solidFill>
                  <a:srgbClr val="FF0000"/>
                </a:solidFill>
              </a:rPr>
              <a:t>context</a:t>
            </a:r>
            <a:endParaRPr lang="de-DE" dirty="0">
              <a:solidFill>
                <a:srgbClr val="FF0000"/>
              </a:solidFill>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de-DE" dirty="0" err="1">
                <a:solidFill>
                  <a:srgbClr val="FF0000"/>
                </a:solidFill>
              </a:rPr>
              <a:t>Indicators</a:t>
            </a:r>
            <a:r>
              <a:rPr lang="de-DE" dirty="0">
                <a:solidFill>
                  <a:srgbClr val="FF0000"/>
                </a:solidFill>
              </a:rPr>
              <a:t>, </a:t>
            </a:r>
            <a:r>
              <a:rPr lang="de-DE" sz="1100" dirty="0">
                <a:solidFill>
                  <a:srgbClr val="FF0000"/>
                </a:solidFill>
              </a:rPr>
              <a:t>e.g. </a:t>
            </a:r>
            <a:r>
              <a:rPr lang="de-DE" sz="1100" dirty="0" err="1">
                <a:solidFill>
                  <a:srgbClr val="FF0000"/>
                </a:solidFill>
              </a:rPr>
              <a:t>area</a:t>
            </a:r>
            <a:r>
              <a:rPr lang="de-DE" sz="1100" dirty="0">
                <a:solidFill>
                  <a:srgbClr val="FF0000"/>
                </a:solidFill>
              </a:rPr>
              <a:t> in km2, </a:t>
            </a:r>
            <a:r>
              <a:rPr lang="de-DE" sz="1100" dirty="0" err="1">
                <a:solidFill>
                  <a:srgbClr val="FF0000"/>
                </a:solidFill>
              </a:rPr>
              <a:t>tons</a:t>
            </a:r>
            <a:r>
              <a:rPr lang="de-DE" sz="1100" dirty="0">
                <a:solidFill>
                  <a:srgbClr val="FF0000"/>
                </a:solidFill>
              </a:rPr>
              <a:t> CO2/</a:t>
            </a:r>
            <a:r>
              <a:rPr lang="de-DE" sz="1100" dirty="0" err="1" smtClean="0">
                <a:solidFill>
                  <a:srgbClr val="FF0000"/>
                </a:solidFill>
              </a:rPr>
              <a:t>capita</a:t>
            </a:r>
            <a:endParaRPr lang="de-DE" sz="1100" dirty="0" smtClean="0">
              <a:solidFill>
                <a:srgbClr val="FF0000"/>
              </a:solidFill>
            </a:endParaRPr>
          </a:p>
          <a:p>
            <a:pPr lvl="0"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a:p>
            <a:pPr algn="ctr"/>
            <a:endParaRPr lang="de-DE" dirty="0" smtClean="0">
              <a:solidFill>
                <a:srgbClr val="FF0000"/>
              </a:solidFill>
            </a:endParaRPr>
          </a:p>
          <a:p>
            <a:pPr algn="ctr"/>
            <a:endParaRPr lang="de-DE" dirty="0">
              <a:solidFill>
                <a:srgbClr val="FF0000"/>
              </a:solidFill>
            </a:endParaRPr>
          </a:p>
        </p:txBody>
      </p:sp>
      <p:sp>
        <p:nvSpPr>
          <p:cNvPr id="16" name="Abgerundete rechteckige Legende 15"/>
          <p:cNvSpPr/>
          <p:nvPr/>
        </p:nvSpPr>
        <p:spPr>
          <a:xfrm>
            <a:off x="5004048" y="4869160"/>
            <a:ext cx="2448272" cy="1656184"/>
          </a:xfrm>
          <a:prstGeom prst="wedgeRoundRectCallout">
            <a:avLst>
              <a:gd name="adj1" fmla="val 69855"/>
              <a:gd name="adj2" fmla="val 113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t>Hmmm</a:t>
            </a:r>
            <a:r>
              <a:rPr lang="de-DE" dirty="0" smtClean="0"/>
              <a:t>, not </a:t>
            </a:r>
            <a:r>
              <a:rPr lang="de-DE" dirty="0" err="1" smtClean="0"/>
              <a:t>quite</a:t>
            </a:r>
            <a:r>
              <a:rPr lang="de-DE" dirty="0" smtClean="0"/>
              <a:t>... </a:t>
            </a:r>
            <a:r>
              <a:rPr lang="de-DE" dirty="0" err="1" smtClean="0"/>
              <a:t>Let</a:t>
            </a:r>
            <a:r>
              <a:rPr lang="de-DE" dirty="0" smtClean="0"/>
              <a:t> </a:t>
            </a:r>
            <a:r>
              <a:rPr lang="de-DE" dirty="0" err="1" smtClean="0"/>
              <a:t>me</a:t>
            </a:r>
            <a:r>
              <a:rPr lang="de-DE" dirty="0" smtClean="0"/>
              <a:t> </a:t>
            </a:r>
            <a:r>
              <a:rPr lang="de-DE" dirty="0" err="1" smtClean="0"/>
              <a:t>come</a:t>
            </a:r>
            <a:r>
              <a:rPr lang="de-DE" dirty="0" smtClean="0"/>
              <a:t> </a:t>
            </a:r>
            <a:r>
              <a:rPr lang="de-DE" dirty="0" err="1" smtClean="0"/>
              <a:t>up</a:t>
            </a:r>
            <a:r>
              <a:rPr lang="de-DE" dirty="0" smtClean="0"/>
              <a:t> </a:t>
            </a:r>
            <a:r>
              <a:rPr lang="de-DE" dirty="0" err="1" smtClean="0"/>
              <a:t>with</a:t>
            </a:r>
            <a:r>
              <a:rPr lang="de-DE" dirty="0" smtClean="0"/>
              <a:t> a </a:t>
            </a:r>
            <a:r>
              <a:rPr lang="de-DE" dirty="0" err="1" smtClean="0"/>
              <a:t>solution</a:t>
            </a:r>
            <a:r>
              <a:rPr lang="de-DE" dirty="0" smtClean="0"/>
              <a:t>...</a:t>
            </a:r>
            <a:endParaRPr lang="de-DE" dirty="0"/>
          </a:p>
        </p:txBody>
      </p:sp>
      <p:grpSp>
        <p:nvGrpSpPr>
          <p:cNvPr id="24" name="Gruppierung 23"/>
          <p:cNvGrpSpPr/>
          <p:nvPr/>
        </p:nvGrpSpPr>
        <p:grpSpPr>
          <a:xfrm>
            <a:off x="5868144" y="1844824"/>
            <a:ext cx="3256773" cy="369332"/>
            <a:chOff x="5574385" y="3491716"/>
            <a:chExt cx="3256773" cy="369332"/>
          </a:xfrm>
        </p:grpSpPr>
        <p:sp>
          <p:nvSpPr>
            <p:cNvPr id="25" name="Textfeld 24"/>
            <p:cNvSpPr txBox="1"/>
            <p:nvPr/>
          </p:nvSpPr>
          <p:spPr>
            <a:xfrm>
              <a:off x="5574385" y="3491716"/>
              <a:ext cx="2259453" cy="369332"/>
            </a:xfrm>
            <a:prstGeom prst="rect">
              <a:avLst/>
            </a:prstGeom>
            <a:noFill/>
          </p:spPr>
          <p:txBody>
            <a:bodyPr wrap="none" rtlCol="0">
              <a:spAutoFit/>
            </a:bodyPr>
            <a:lstStyle/>
            <a:p>
              <a:r>
                <a:rPr lang="de-DE" dirty="0" smtClean="0"/>
                <a:t>Dbpedia:areakm2 </a:t>
              </a:r>
              <a:endParaRPr lang="de-DE" dirty="0"/>
            </a:p>
          </p:txBody>
        </p:sp>
        <p:pic>
          <p:nvPicPr>
            <p:cNvPr id="26" name="Bild 25"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28" name="Gruppierung 27"/>
          <p:cNvGrpSpPr/>
          <p:nvPr/>
        </p:nvGrpSpPr>
        <p:grpSpPr>
          <a:xfrm>
            <a:off x="6180986" y="2348880"/>
            <a:ext cx="2963014" cy="369332"/>
            <a:chOff x="5868144" y="4077072"/>
            <a:chExt cx="2963014" cy="369332"/>
          </a:xfrm>
        </p:grpSpPr>
        <p:sp>
          <p:nvSpPr>
            <p:cNvPr id="29" name="Textfeld 28"/>
            <p:cNvSpPr txBox="1"/>
            <p:nvPr/>
          </p:nvSpPr>
          <p:spPr>
            <a:xfrm>
              <a:off x="5868144" y="4077072"/>
              <a:ext cx="1765778" cy="369332"/>
            </a:xfrm>
            <a:prstGeom prst="rect">
              <a:avLst/>
            </a:prstGeom>
            <a:noFill/>
          </p:spPr>
          <p:txBody>
            <a:bodyPr wrap="none" rtlCol="0">
              <a:spAutoFit/>
            </a:bodyPr>
            <a:lstStyle/>
            <a:p>
              <a:r>
                <a:rPr lang="de-DE" dirty="0" err="1"/>
                <a:t>e</a:t>
              </a:r>
              <a:r>
                <a:rPr lang="de-DE" dirty="0" err="1" smtClean="0"/>
                <a:t>urostat:area</a:t>
              </a:r>
              <a:r>
                <a:rPr lang="de-DE" dirty="0" smtClean="0"/>
                <a:t> </a:t>
              </a:r>
              <a:endParaRPr lang="de-DE" dirty="0"/>
            </a:p>
          </p:txBody>
        </p:sp>
        <p:pic>
          <p:nvPicPr>
            <p:cNvPr id="30" name="Bild 2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02774" cy="369332"/>
            </a:xfrm>
            <a:prstGeom prst="rect">
              <a:avLst/>
            </a:prstGeom>
            <a:noFill/>
          </p:spPr>
          <p:txBody>
            <a:bodyPr wrap="none" rtlCol="0">
              <a:spAutoFit/>
            </a:bodyPr>
            <a:lstStyle/>
            <a:p>
              <a:r>
                <a:rPr lang="de-DE" dirty="0" smtClean="0"/>
                <a:t>:</a:t>
              </a:r>
              <a:r>
                <a:rPr lang="de-DE" dirty="0" err="1" smtClean="0"/>
                <a:t>area</a:t>
              </a:r>
              <a:endParaRPr lang="de-DE" dirty="0"/>
            </a:p>
          </p:txBody>
        </p:sp>
      </p:grpSp>
      <p:grpSp>
        <p:nvGrpSpPr>
          <p:cNvPr id="11" name="Gruppierung 10"/>
          <p:cNvGrpSpPr/>
          <p:nvPr/>
        </p:nvGrpSpPr>
        <p:grpSpPr>
          <a:xfrm>
            <a:off x="3923928" y="3429000"/>
            <a:ext cx="5276516" cy="1008112"/>
            <a:chOff x="3923928" y="3429000"/>
            <a:chExt cx="5276516"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de-DE" sz="4400" b="1" dirty="0" smtClean="0">
                  <a:solidFill>
                    <a:srgbClr val="FF0000"/>
                  </a:solidFill>
                </a:rPr>
                <a:t>?</a:t>
              </a:r>
              <a:endParaRPr lang="de-DE" sz="4400" b="1" dirty="0">
                <a:solidFill>
                  <a:srgbClr val="FF0000"/>
                </a:solidFill>
              </a:endParaRPr>
            </a:p>
          </p:txBody>
        </p:sp>
        <p:sp>
          <p:nvSpPr>
            <p:cNvPr id="9" name="Textfeld 8"/>
            <p:cNvSpPr txBox="1"/>
            <p:nvPr/>
          </p:nvSpPr>
          <p:spPr>
            <a:xfrm>
              <a:off x="4427984" y="3573016"/>
              <a:ext cx="4772460" cy="369332"/>
            </a:xfrm>
            <a:prstGeom prst="rect">
              <a:avLst/>
            </a:prstGeom>
            <a:noFill/>
          </p:spPr>
          <p:txBody>
            <a:bodyPr wrap="none" rtlCol="0">
              <a:spAutoFit/>
            </a:bodyPr>
            <a:lstStyle/>
            <a:p>
              <a:r>
                <a:rPr lang="de-DE" dirty="0" smtClean="0"/>
                <a:t>:</a:t>
              </a:r>
              <a:r>
                <a:rPr lang="de-DE" dirty="0" err="1" smtClean="0"/>
                <a:t>populationDensity</a:t>
              </a:r>
              <a:r>
                <a:rPr lang="de-DE" dirty="0" smtClean="0"/>
                <a:t> = :</a:t>
              </a:r>
              <a:r>
                <a:rPr lang="de-DE" dirty="0" err="1" smtClean="0"/>
                <a:t>population</a:t>
              </a:r>
              <a:r>
                <a:rPr lang="de-DE" dirty="0" smtClean="0"/>
                <a:t>/:</a:t>
              </a:r>
              <a:r>
                <a:rPr lang="de-DE" dirty="0" err="1" smtClean="0"/>
                <a:t>area</a:t>
              </a:r>
              <a:endParaRPr lang="de-DE" dirty="0"/>
            </a:p>
          </p:txBody>
        </p:sp>
        <p:sp>
          <p:nvSpPr>
            <p:cNvPr id="32" name="Textfeld 31"/>
            <p:cNvSpPr txBox="1"/>
            <p:nvPr/>
          </p:nvSpPr>
          <p:spPr>
            <a:xfrm>
              <a:off x="4449995" y="3861048"/>
              <a:ext cx="4648365"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grpSp>
    </p:spTree>
    <p:extLst>
      <p:ext uri="{BB962C8B-B14F-4D97-AF65-F5344CB8AC3E}">
        <p14:creationId xmlns:p14="http://schemas.microsoft.com/office/powerpoint/2010/main" val="2150396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3999" cy="561975"/>
          </a:xfrm>
        </p:spPr>
        <p:txBody>
          <a:bodyPr/>
          <a:lstStyle/>
          <a:p>
            <a:pPr lvl="0"/>
            <a:r>
              <a:rPr lang="en-US" sz="2800" i="1" dirty="0" smtClean="0">
                <a:solidFill>
                  <a:prstClr val="black"/>
                </a:solidFill>
              </a:rPr>
              <a:t>Can </a:t>
            </a:r>
            <a:r>
              <a:rPr lang="en-US" sz="2800" i="1" dirty="0" err="1" smtClean="0">
                <a:solidFill>
                  <a:prstClr val="black"/>
                </a:solidFill>
              </a:rPr>
              <a:t>equational</a:t>
            </a:r>
            <a:r>
              <a:rPr lang="en-US" sz="2800" i="1" dirty="0" smtClean="0">
                <a:solidFill>
                  <a:prstClr val="black"/>
                </a:solidFill>
              </a:rPr>
              <a:t> knowledge co-exist with </a:t>
            </a:r>
            <a:r>
              <a:rPr lang="en-US" sz="2800" i="1" dirty="0" smtClean="0">
                <a:solidFill>
                  <a:prstClr val="black"/>
                </a:solidFill>
              </a:rPr>
              <a:t>RDFS/OWL</a:t>
            </a:r>
            <a:r>
              <a:rPr lang="en-US" sz="2800" i="1" dirty="0" smtClean="0">
                <a:solidFill>
                  <a:prstClr val="black"/>
                </a:solidFill>
              </a:rPr>
              <a:t>?</a:t>
            </a:r>
            <a:endParaRPr lang="en-US" sz="2800" dirty="0"/>
          </a:p>
        </p:txBody>
      </p:sp>
      <p:pic>
        <p:nvPicPr>
          <p:cNvPr id="11" name="Picture 3" descr="Screen Shot 2013-07-29 at 17.29.59.png"/>
          <p:cNvPicPr>
            <a:picLocks noChangeAspect="1"/>
          </p:cNvPicPr>
          <p:nvPr/>
        </p:nvPicPr>
        <p:blipFill rotWithShape="1">
          <a:blip r:embed="rId2"/>
          <a:srcRect b="32013"/>
          <a:stretch/>
        </p:blipFill>
        <p:spPr>
          <a:xfrm>
            <a:off x="1835696" y="1556793"/>
            <a:ext cx="5482665" cy="3528392"/>
          </a:xfrm>
          <a:prstGeom prst="rect">
            <a:avLst/>
          </a:prstGeom>
        </p:spPr>
      </p:pic>
      <p:sp>
        <p:nvSpPr>
          <p:cNvPr id="12" name="Rectangle 4"/>
          <p:cNvSpPr/>
          <p:nvPr/>
        </p:nvSpPr>
        <p:spPr>
          <a:xfrm>
            <a:off x="3779912" y="5157192"/>
            <a:ext cx="1152128" cy="307777"/>
          </a:xfrm>
          <a:prstGeom prst="rect">
            <a:avLst/>
          </a:prstGeom>
          <a:solidFill>
            <a:schemeClr val="bg1">
              <a:alpha val="60000"/>
            </a:schemeClr>
          </a:solidFill>
          <a:ln>
            <a:solidFill>
              <a:schemeClr val="tx1"/>
            </a:solidFill>
          </a:ln>
        </p:spPr>
        <p:txBody>
          <a:bodyPr wrap="square">
            <a:spAutoFit/>
          </a:bodyPr>
          <a:lstStyle/>
          <a:p>
            <a:r>
              <a:rPr lang="en-US" sz="1400" smtClean="0"/>
              <a:t>ESWC2013</a:t>
            </a:r>
            <a:endParaRPr lang="en-US" sz="1400" dirty="0"/>
          </a:p>
        </p:txBody>
      </p:sp>
    </p:spTree>
    <p:extLst>
      <p:ext uri="{BB962C8B-B14F-4D97-AF65-F5344CB8AC3E}">
        <p14:creationId xmlns:p14="http://schemas.microsoft.com/office/powerpoint/2010/main" val="2479038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3999" cy="561975"/>
          </a:xfrm>
        </p:spPr>
        <p:txBody>
          <a:bodyPr/>
          <a:lstStyle/>
          <a:p>
            <a:pPr lvl="0"/>
            <a:r>
              <a:rPr lang="en-US" sz="2800" i="1" dirty="0" smtClean="0">
                <a:solidFill>
                  <a:prstClr val="black"/>
                </a:solidFill>
              </a:rPr>
              <a:t>Can </a:t>
            </a:r>
            <a:r>
              <a:rPr lang="en-US" sz="2800" i="1" dirty="0" err="1" smtClean="0">
                <a:solidFill>
                  <a:prstClr val="black"/>
                </a:solidFill>
              </a:rPr>
              <a:t>equational</a:t>
            </a:r>
            <a:r>
              <a:rPr lang="en-US" sz="2800" i="1" dirty="0" smtClean="0">
                <a:solidFill>
                  <a:prstClr val="black"/>
                </a:solidFill>
              </a:rPr>
              <a:t> knowledge co-exist with </a:t>
            </a:r>
            <a:r>
              <a:rPr lang="en-US" sz="2800" i="1" dirty="0" smtClean="0">
                <a:solidFill>
                  <a:prstClr val="black"/>
                </a:solidFill>
              </a:rPr>
              <a:t>RDFS/OWL</a:t>
            </a:r>
            <a:r>
              <a:rPr lang="en-US" sz="2800" i="1" dirty="0" smtClean="0">
                <a:solidFill>
                  <a:prstClr val="black"/>
                </a:solidFill>
              </a:rPr>
              <a:t>?</a:t>
            </a:r>
            <a:endParaRPr lang="en-US" sz="2800" dirty="0"/>
          </a:p>
        </p:txBody>
      </p:sp>
      <p:sp>
        <p:nvSpPr>
          <p:cNvPr id="3" name="Content Placeholder 2"/>
          <p:cNvSpPr>
            <a:spLocks noGrp="1"/>
          </p:cNvSpPr>
          <p:nvPr>
            <p:ph idx="1"/>
          </p:nvPr>
        </p:nvSpPr>
        <p:spPr/>
        <p:txBody>
          <a:bodyPr/>
          <a:lstStyle/>
          <a:p>
            <a:pPr lvl="0"/>
            <a:r>
              <a:rPr lang="en-US" i="1" dirty="0" smtClean="0">
                <a:solidFill>
                  <a:prstClr val="black"/>
                </a:solidFill>
              </a:rPr>
              <a:t>Can </a:t>
            </a:r>
            <a:r>
              <a:rPr lang="en-US" i="1" dirty="0" err="1" smtClean="0">
                <a:solidFill>
                  <a:prstClr val="black"/>
                </a:solidFill>
              </a:rPr>
              <a:t>equational</a:t>
            </a:r>
            <a:r>
              <a:rPr lang="en-US" i="1" dirty="0" smtClean="0">
                <a:solidFill>
                  <a:prstClr val="black"/>
                </a:solidFill>
              </a:rPr>
              <a:t> knowledge co-exist with OWL?</a:t>
            </a:r>
          </a:p>
          <a:p>
            <a:pPr lvl="1"/>
            <a:r>
              <a:rPr lang="en-US" i="1" dirty="0" smtClean="0">
                <a:solidFill>
                  <a:prstClr val="black"/>
                </a:solidFill>
              </a:rPr>
              <a:t>We need a syntax &amp; define a formal semantics</a:t>
            </a:r>
          </a:p>
          <a:p>
            <a:pPr lvl="1"/>
            <a:endParaRPr lang="en-US" i="1" dirty="0" smtClean="0">
              <a:solidFill>
                <a:prstClr val="black"/>
              </a:solidFill>
            </a:endParaRPr>
          </a:p>
          <a:p>
            <a:r>
              <a:rPr lang="en-US" i="1" dirty="0" smtClean="0">
                <a:solidFill>
                  <a:prstClr val="black"/>
                </a:solidFill>
              </a:rPr>
              <a:t>Syntax:</a:t>
            </a:r>
          </a:p>
          <a:p>
            <a:endParaRPr lang="en-US" dirty="0" smtClean="0"/>
          </a:p>
          <a:p>
            <a:endParaRPr lang="en-US" dirty="0" smtClean="0"/>
          </a:p>
          <a:p>
            <a:endParaRPr lang="en-US" dirty="0" smtClean="0"/>
          </a:p>
          <a:p>
            <a:endParaRPr lang="en-US" dirty="0" smtClean="0"/>
          </a:p>
          <a:p>
            <a:endParaRPr lang="en-US" dirty="0" smtClean="0"/>
          </a:p>
          <a:p>
            <a:r>
              <a:rPr lang="en-US" dirty="0" smtClean="0"/>
              <a:t>Semantics:</a:t>
            </a:r>
          </a:p>
          <a:p>
            <a:pPr lvl="1"/>
            <a:r>
              <a:rPr lang="en-US" dirty="0" smtClean="0"/>
              <a:t>Requirements:</a:t>
            </a:r>
          </a:p>
          <a:p>
            <a:pPr lvl="2"/>
            <a:r>
              <a:rPr lang="en-US" dirty="0" smtClean="0"/>
              <a:t>“Fit” with common model-theoretic semantics for OWL and RDFS</a:t>
            </a:r>
          </a:p>
          <a:p>
            <a:pPr lvl="2"/>
            <a:r>
              <a:rPr lang="en-US" dirty="0" smtClean="0"/>
              <a:t>Treat equivalent equations equivalently:</a:t>
            </a:r>
          </a:p>
          <a:p>
            <a:pPr lvl="2"/>
            <a:endParaRPr lang="en-US" dirty="0"/>
          </a:p>
        </p:txBody>
      </p:sp>
      <p:sp>
        <p:nvSpPr>
          <p:cNvPr id="8" name="Rounded Rectangle 7"/>
          <p:cNvSpPr/>
          <p:nvPr/>
        </p:nvSpPr>
        <p:spPr>
          <a:xfrm>
            <a:off x="685800" y="3124200"/>
            <a:ext cx="8077200" cy="1066800"/>
          </a:xfrm>
          <a:prstGeom prst="roundRect">
            <a:avLst/>
          </a:prstGeom>
          <a:solidFill>
            <a:schemeClr val="accent1">
              <a:alpha val="20000"/>
            </a:schemeClr>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en-US" sz="1600" dirty="0">
                <a:solidFill>
                  <a:prstClr val="black"/>
                </a:solidFill>
                <a:latin typeface="cmss8"/>
                <a:cs typeface="cmss8"/>
              </a:rPr>
              <a:t>:</a:t>
            </a:r>
            <a:r>
              <a:rPr lang="en-US" sz="1600" dirty="0" err="1">
                <a:solidFill>
                  <a:prstClr val="black"/>
                </a:solidFill>
                <a:latin typeface="cmss8"/>
                <a:cs typeface="cmss8"/>
              </a:rPr>
              <a:t>populationDensity</a:t>
            </a:r>
            <a:r>
              <a:rPr lang="en-US" sz="1600" dirty="0">
                <a:solidFill>
                  <a:prstClr val="black"/>
                </a:solidFill>
                <a:latin typeface="cmss8"/>
                <a:cs typeface="cmss8"/>
              </a:rPr>
              <a:t> </a:t>
            </a:r>
            <a:r>
              <a:rPr lang="en-US" sz="1600" b="1" dirty="0">
                <a:solidFill>
                  <a:prstClr val="black"/>
                </a:solidFill>
                <a:latin typeface="cmss8"/>
                <a:cs typeface="cmss8"/>
              </a:rPr>
              <a:t>:</a:t>
            </a:r>
            <a:r>
              <a:rPr lang="en-US" sz="1600" b="1" dirty="0" err="1" smtClean="0">
                <a:solidFill>
                  <a:prstClr val="black"/>
                </a:solidFill>
                <a:latin typeface="cmss8"/>
                <a:cs typeface="cmss8"/>
              </a:rPr>
              <a:t>definedByEquation</a:t>
            </a:r>
            <a:r>
              <a:rPr lang="en-US" sz="1600" b="1" dirty="0" smtClean="0">
                <a:solidFill>
                  <a:prstClr val="black"/>
                </a:solidFill>
                <a:latin typeface="cmss8"/>
                <a:cs typeface="cmss8"/>
              </a:rPr>
              <a:t> </a:t>
            </a:r>
            <a:r>
              <a:rPr lang="en-US" sz="1600" dirty="0">
                <a:solidFill>
                  <a:prstClr val="black"/>
                </a:solidFill>
                <a:latin typeface="cmss8"/>
                <a:cs typeface="cmss8"/>
              </a:rPr>
              <a:t>“</a:t>
            </a:r>
            <a:r>
              <a:rPr lang="en-US" sz="1600" dirty="0" smtClean="0">
                <a:solidFill>
                  <a:prstClr val="black"/>
                </a:solidFill>
                <a:latin typeface="cmss8"/>
                <a:cs typeface="cmss8"/>
              </a:rPr>
              <a:t>population/</a:t>
            </a:r>
            <a:r>
              <a:rPr lang="en-US" sz="1600" dirty="0">
                <a:solidFill>
                  <a:prstClr val="black"/>
                </a:solidFill>
                <a:latin typeface="cmss8"/>
                <a:cs typeface="cmss8"/>
              </a:rPr>
              <a:t>:area” . </a:t>
            </a:r>
          </a:p>
          <a:p>
            <a:pPr fontAlgn="base">
              <a:spcBef>
                <a:spcPct val="0"/>
              </a:spcBef>
              <a:spcAft>
                <a:spcPct val="0"/>
              </a:spcAft>
            </a:pPr>
            <a:r>
              <a:rPr lang="en-US" sz="1600" dirty="0" smtClean="0">
                <a:solidFill>
                  <a:prstClr val="black"/>
                </a:solidFill>
                <a:latin typeface="cmss8"/>
                <a:cs typeface="cmss8"/>
              </a:rPr>
              <a:t>:area  </a:t>
            </a:r>
            <a:r>
              <a:rPr lang="en-US" sz="1600" b="1" dirty="0" smtClean="0">
                <a:solidFill>
                  <a:prstClr val="black"/>
                </a:solidFill>
                <a:latin typeface="cmss8"/>
                <a:cs typeface="cmss8"/>
              </a:rPr>
              <a:t>:</a:t>
            </a:r>
            <a:r>
              <a:rPr lang="en-US" sz="1600" b="1" dirty="0" err="1" smtClean="0">
                <a:solidFill>
                  <a:prstClr val="black"/>
                </a:solidFill>
                <a:latin typeface="cmss8"/>
                <a:cs typeface="cmss8"/>
              </a:rPr>
              <a:t>definedByEquation</a:t>
            </a:r>
            <a:r>
              <a:rPr lang="en-US" sz="1600" b="1" dirty="0" smtClean="0">
                <a:solidFill>
                  <a:prstClr val="black"/>
                </a:solidFill>
                <a:latin typeface="cmss8"/>
                <a:cs typeface="cmss8"/>
              </a:rPr>
              <a:t> </a:t>
            </a:r>
            <a:r>
              <a:rPr lang="en-US" sz="1600" dirty="0" smtClean="0">
                <a:solidFill>
                  <a:prstClr val="black"/>
                </a:solidFill>
                <a:latin typeface="cmss8"/>
                <a:cs typeface="cmss8"/>
              </a:rPr>
              <a:t>“areaMi2 * 0,386102 ” .</a:t>
            </a:r>
          </a:p>
          <a:p>
            <a:pPr fontAlgn="base">
              <a:spcBef>
                <a:spcPct val="0"/>
              </a:spcBef>
              <a:spcAft>
                <a:spcPct val="0"/>
              </a:spcAft>
            </a:pPr>
            <a:r>
              <a:rPr lang="en-US" sz="1600" dirty="0" err="1" smtClean="0">
                <a:solidFill>
                  <a:prstClr val="black"/>
                </a:solidFill>
                <a:latin typeface="cmss8"/>
                <a:cs typeface="cmss8"/>
              </a:rPr>
              <a:t>dbPedia:populationTotal</a:t>
            </a:r>
            <a:r>
              <a:rPr lang="en-US" sz="1600" dirty="0" smtClean="0">
                <a:solidFill>
                  <a:prstClr val="black"/>
                </a:solidFill>
                <a:latin typeface="cmss8"/>
                <a:cs typeface="cmss8"/>
              </a:rPr>
              <a:t> </a:t>
            </a:r>
            <a:r>
              <a:rPr lang="en-US" sz="1600" b="1" dirty="0" smtClean="0">
                <a:solidFill>
                  <a:prstClr val="black"/>
                </a:solidFill>
                <a:latin typeface="cmss8"/>
                <a:cs typeface="cmss8"/>
              </a:rPr>
              <a:t>:</a:t>
            </a:r>
            <a:r>
              <a:rPr lang="en-US" sz="1600" b="1" dirty="0" err="1" smtClean="0">
                <a:solidFill>
                  <a:prstClr val="black"/>
                </a:solidFill>
                <a:latin typeface="cmss8"/>
                <a:cs typeface="cmss8"/>
              </a:rPr>
              <a:t>rdfs:subPropertyOf</a:t>
            </a:r>
            <a:r>
              <a:rPr lang="en-US" sz="1600" b="1" dirty="0" smtClean="0">
                <a:solidFill>
                  <a:prstClr val="black"/>
                </a:solidFill>
                <a:latin typeface="cmss8"/>
                <a:cs typeface="cmss8"/>
              </a:rPr>
              <a:t> </a:t>
            </a:r>
            <a:r>
              <a:rPr lang="en-US" sz="1600" dirty="0" smtClean="0">
                <a:solidFill>
                  <a:prstClr val="black"/>
                </a:solidFill>
                <a:latin typeface="cmss8"/>
                <a:cs typeface="cmss8"/>
              </a:rPr>
              <a:t>:population.</a:t>
            </a:r>
          </a:p>
        </p:txBody>
      </p:sp>
      <p:sp>
        <p:nvSpPr>
          <p:cNvPr id="11" name="Textfeld 10"/>
          <p:cNvSpPr txBox="1"/>
          <p:nvPr/>
        </p:nvSpPr>
        <p:spPr>
          <a:xfrm>
            <a:off x="1957701" y="2420888"/>
            <a:ext cx="4772460" cy="369332"/>
          </a:xfrm>
          <a:prstGeom prst="rect">
            <a:avLst/>
          </a:prstGeom>
          <a:noFill/>
        </p:spPr>
        <p:txBody>
          <a:bodyPr wrap="none" rtlCol="0">
            <a:spAutoFit/>
          </a:bodyPr>
          <a:lstStyle/>
          <a:p>
            <a:r>
              <a:rPr lang="de-DE" dirty="0" smtClean="0"/>
              <a:t>:</a:t>
            </a:r>
            <a:r>
              <a:rPr lang="de-DE" dirty="0" err="1" smtClean="0"/>
              <a:t>populationDensity</a:t>
            </a:r>
            <a:r>
              <a:rPr lang="de-DE" dirty="0" smtClean="0"/>
              <a:t> = :</a:t>
            </a:r>
            <a:r>
              <a:rPr lang="de-DE" dirty="0" err="1" smtClean="0"/>
              <a:t>population</a:t>
            </a:r>
            <a:r>
              <a:rPr lang="de-DE" dirty="0" smtClean="0"/>
              <a:t>/:</a:t>
            </a:r>
            <a:r>
              <a:rPr lang="de-DE" dirty="0" err="1" smtClean="0"/>
              <a:t>area</a:t>
            </a:r>
            <a:endParaRPr lang="de-DE" dirty="0"/>
          </a:p>
        </p:txBody>
      </p:sp>
      <p:sp>
        <p:nvSpPr>
          <p:cNvPr id="12" name="Textfeld 11"/>
          <p:cNvSpPr txBox="1"/>
          <p:nvPr/>
        </p:nvSpPr>
        <p:spPr>
          <a:xfrm>
            <a:off x="1979712" y="2708920"/>
            <a:ext cx="4658509"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sp>
        <p:nvSpPr>
          <p:cNvPr id="13" name="Textfeld 12"/>
          <p:cNvSpPr txBox="1"/>
          <p:nvPr/>
        </p:nvSpPr>
        <p:spPr>
          <a:xfrm>
            <a:off x="1835696" y="5661248"/>
            <a:ext cx="4658509" cy="369332"/>
          </a:xfrm>
          <a:prstGeom prst="rect">
            <a:avLst/>
          </a:prstGeom>
          <a:noFill/>
        </p:spPr>
        <p:txBody>
          <a:bodyPr wrap="none" rtlCol="0">
            <a:spAutoFit/>
          </a:bodyPr>
          <a:lstStyle/>
          <a:p>
            <a:r>
              <a:rPr lang="de-DE" dirty="0" smtClean="0"/>
              <a:t>:</a:t>
            </a:r>
            <a:r>
              <a:rPr lang="de-DE" dirty="0" err="1" smtClean="0"/>
              <a:t>area</a:t>
            </a:r>
            <a:r>
              <a:rPr lang="de-DE" dirty="0" smtClean="0"/>
              <a:t> </a:t>
            </a:r>
            <a:r>
              <a:rPr lang="de-DE" dirty="0"/>
              <a:t>= </a:t>
            </a:r>
            <a:r>
              <a:rPr lang="de-DE" dirty="0" smtClean="0"/>
              <a:t>0,386102 * dbpedia:areaMi2</a:t>
            </a:r>
            <a:endParaRPr lang="de-DE" dirty="0"/>
          </a:p>
        </p:txBody>
      </p:sp>
      <p:sp>
        <p:nvSpPr>
          <p:cNvPr id="14" name="Textfeld 13"/>
          <p:cNvSpPr txBox="1"/>
          <p:nvPr/>
        </p:nvSpPr>
        <p:spPr>
          <a:xfrm>
            <a:off x="1835696" y="6021288"/>
            <a:ext cx="3052826" cy="369332"/>
          </a:xfrm>
          <a:prstGeom prst="rect">
            <a:avLst/>
          </a:prstGeom>
          <a:noFill/>
        </p:spPr>
        <p:txBody>
          <a:bodyPr wrap="none" rtlCol="0">
            <a:spAutoFit/>
          </a:bodyPr>
          <a:lstStyle/>
          <a:p>
            <a:r>
              <a:rPr lang="de-DE" dirty="0" smtClean="0"/>
              <a:t>:areaMi2 </a:t>
            </a:r>
            <a:r>
              <a:rPr lang="de-DE" dirty="0"/>
              <a:t>= </a:t>
            </a:r>
            <a:r>
              <a:rPr lang="de-DE" dirty="0" smtClean="0"/>
              <a:t>2,589988 * :</a:t>
            </a:r>
            <a:r>
              <a:rPr lang="de-DE" dirty="0" err="1" smtClean="0"/>
              <a:t>area</a:t>
            </a:r>
            <a:endParaRPr lang="de-DE" dirty="0"/>
          </a:p>
        </p:txBody>
      </p:sp>
    </p:spTree>
    <p:extLst>
      <p:ext uri="{BB962C8B-B14F-4D97-AF65-F5344CB8AC3E}">
        <p14:creationId xmlns:p14="http://schemas.microsoft.com/office/powerpoint/2010/main" val="25713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295400"/>
            <a:ext cx="9144000" cy="556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a:endParaRPr>
          </a:p>
        </p:txBody>
      </p:sp>
      <p:sp>
        <p:nvSpPr>
          <p:cNvPr id="36" name="Rounded Rectangular Callout 35"/>
          <p:cNvSpPr/>
          <p:nvPr/>
        </p:nvSpPr>
        <p:spPr>
          <a:xfrm>
            <a:off x="3810000" y="1828800"/>
            <a:ext cx="5334000" cy="270000"/>
          </a:xfrm>
          <a:prstGeom prst="wedgeRoundRectCallout">
            <a:avLst>
              <a:gd name="adj1" fmla="val -54244"/>
              <a:gd name="adj2" fmla="val 225924"/>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lstStyle/>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dbo:populationToTal</a:t>
            </a:r>
            <a:r>
              <a:rPr lang="en-US" sz="1600" dirty="0" smtClean="0">
                <a:solidFill>
                  <a:srgbClr val="FFFFFF"/>
                </a:solidFill>
                <a:latin typeface="Arial"/>
                <a:ea typeface="Gill Sans" pitchFamily="16" charset="0"/>
                <a:cs typeface="Gill Sans" pitchFamily="16" charset="0"/>
              </a:rPr>
              <a:t> </a:t>
            </a:r>
            <a:r>
              <a:rPr lang="en-US" sz="1600" dirty="0" err="1" smtClean="0">
                <a:solidFill>
                  <a:srgbClr val="FFFFFF"/>
                </a:solidFill>
                <a:latin typeface="Arial"/>
                <a:ea typeface="Gill Sans" pitchFamily="16" charset="0"/>
                <a:cs typeface="Gill Sans" pitchFamily="16" charset="0"/>
              </a:rPr>
              <a:t>rdfs:subPropertyOf</a:t>
            </a:r>
            <a:r>
              <a:rPr lang="en-US" sz="1600" dirty="0" smtClean="0">
                <a:solidFill>
                  <a:srgbClr val="FFFFFF"/>
                </a:solidFill>
                <a:latin typeface="Arial"/>
                <a:ea typeface="Gill Sans" pitchFamily="16" charset="0"/>
                <a:cs typeface="Gill Sans" pitchFamily="16" charset="0"/>
              </a:rPr>
              <a:t> :population </a:t>
            </a:r>
            <a:r>
              <a:rPr lang="en-US" sz="1600" dirty="0" smtClean="0">
                <a:solidFill>
                  <a:srgbClr val="FFFFFF"/>
                </a:solidFill>
                <a:latin typeface="Arial"/>
                <a:ea typeface="Gill Sans" pitchFamily="16" charset="0"/>
                <a:cs typeface="Gill Sans" pitchFamily="16" charset="0"/>
              </a:rPr>
              <a:t>.</a:t>
            </a:r>
            <a:endParaRPr lang="en-US" sz="1600" dirty="0" smtClean="0">
              <a:solidFill>
                <a:srgbClr val="FFFFFF"/>
              </a:solidFill>
              <a:latin typeface="Arial"/>
              <a:ea typeface="Gill Sans" pitchFamily="16" charset="0"/>
              <a:cs typeface="Gill Sans" pitchFamily="16" charset="0"/>
            </a:endParaRPr>
          </a:p>
        </p:txBody>
      </p:sp>
      <p:pic>
        <p:nvPicPr>
          <p:cNvPr id="26" name="Picture 25" descr="Screen Shot 2013-07-29 at 18.28.03.png"/>
          <p:cNvPicPr>
            <a:picLocks noChangeAspect="1"/>
          </p:cNvPicPr>
          <p:nvPr/>
        </p:nvPicPr>
        <p:blipFill>
          <a:blip r:embed="rId2"/>
          <a:stretch>
            <a:fillRect/>
          </a:stretch>
        </p:blipFill>
        <p:spPr>
          <a:xfrm>
            <a:off x="2209800" y="1752600"/>
            <a:ext cx="1524000" cy="325783"/>
          </a:xfrm>
          <a:prstGeom prst="rect">
            <a:avLst/>
          </a:prstGeom>
        </p:spPr>
      </p:pic>
      <p:sp>
        <p:nvSpPr>
          <p:cNvPr id="2" name="Title 1"/>
          <p:cNvSpPr>
            <a:spLocks noGrp="1"/>
          </p:cNvSpPr>
          <p:nvPr>
            <p:ph type="title"/>
          </p:nvPr>
        </p:nvSpPr>
        <p:spPr>
          <a:xfrm>
            <a:off x="0" y="203200"/>
            <a:ext cx="9144000" cy="561975"/>
          </a:xfrm>
        </p:spPr>
        <p:txBody>
          <a:bodyPr/>
          <a:lstStyle/>
          <a:p>
            <a:pPr lvl="0"/>
            <a:r>
              <a:rPr lang="en-US" sz="2800" i="1" dirty="0" smtClean="0">
                <a:solidFill>
                  <a:prstClr val="black"/>
                </a:solidFill>
              </a:rPr>
              <a:t>Can </a:t>
            </a:r>
            <a:r>
              <a:rPr lang="en-US" sz="2800" i="1" dirty="0" err="1" smtClean="0">
                <a:solidFill>
                  <a:prstClr val="black"/>
                </a:solidFill>
              </a:rPr>
              <a:t>equational</a:t>
            </a:r>
            <a:r>
              <a:rPr lang="en-US" sz="2800" i="1" dirty="0" smtClean="0">
                <a:solidFill>
                  <a:prstClr val="black"/>
                </a:solidFill>
              </a:rPr>
              <a:t> knowledge co-exist with </a:t>
            </a:r>
            <a:r>
              <a:rPr lang="en-US" sz="2800" i="1" dirty="0" smtClean="0">
                <a:solidFill>
                  <a:prstClr val="black"/>
                </a:solidFill>
              </a:rPr>
              <a:t>RDFS/OWL</a:t>
            </a:r>
            <a:r>
              <a:rPr lang="en-US" sz="2800" i="1" dirty="0" smtClean="0">
                <a:solidFill>
                  <a:prstClr val="black"/>
                </a:solidFill>
              </a:rPr>
              <a:t>?</a:t>
            </a:r>
            <a:endParaRPr lang="en-US" sz="2800" dirty="0"/>
          </a:p>
        </p:txBody>
      </p:sp>
      <p:sp>
        <p:nvSpPr>
          <p:cNvPr id="3" name="Content Placeholder 2"/>
          <p:cNvSpPr>
            <a:spLocks noGrp="1"/>
          </p:cNvSpPr>
          <p:nvPr>
            <p:ph idx="1"/>
          </p:nvPr>
        </p:nvSpPr>
        <p:spPr>
          <a:xfrm>
            <a:off x="304800" y="1447800"/>
            <a:ext cx="8356600" cy="2827337"/>
          </a:xfrm>
        </p:spPr>
        <p:txBody>
          <a:bodyPr/>
          <a:lstStyle/>
          <a:p>
            <a:pPr lvl="1"/>
            <a:endParaRPr lang="en-US" dirty="0" smtClean="0"/>
          </a:p>
          <a:p>
            <a:pPr lvl="1"/>
            <a:endParaRPr lang="en-US" sz="2100" dirty="0" smtClean="0"/>
          </a:p>
          <a:p>
            <a:pPr lvl="1"/>
            <a:r>
              <a:rPr lang="en-US" dirty="0" smtClean="0"/>
              <a:t>Interpretations of inclusion axioms are as usual, e.g.</a:t>
            </a:r>
          </a:p>
          <a:p>
            <a:pPr lvl="2"/>
            <a:r>
              <a:rPr lang="en-US" dirty="0" smtClean="0"/>
              <a:t>A sub-property axiom</a:t>
            </a:r>
            <a:r>
              <a:rPr lang="en-US" b="1" dirty="0" smtClean="0"/>
              <a:t> sp</a:t>
            </a:r>
          </a:p>
          <a:p>
            <a:pPr lvl="2">
              <a:buNone/>
            </a:pPr>
            <a:r>
              <a:rPr lang="en-US" dirty="0" smtClean="0">
                <a:cs typeface="Times New Roman"/>
              </a:rPr>
              <a:t>	</a:t>
            </a:r>
            <a:r>
              <a:rPr lang="en-US" i="1" dirty="0" smtClean="0">
                <a:latin typeface="Times New Roman"/>
                <a:cs typeface="Times New Roman"/>
              </a:rPr>
              <a:t>U</a:t>
            </a:r>
            <a:r>
              <a:rPr lang="en-US" i="1" baseline="-25000" dirty="0" smtClean="0">
                <a:latin typeface="Times New Roman"/>
                <a:cs typeface="Times New Roman"/>
              </a:rPr>
              <a:t>1</a:t>
            </a:r>
            <a:r>
              <a:rPr lang="en-US" dirty="0" smtClean="0"/>
              <a:t> </a:t>
            </a:r>
            <a:r>
              <a:rPr lang="en-US" b="1" dirty="0" err="1" smtClean="0"/>
              <a:t>rdfs:subPropertyOf</a:t>
            </a:r>
            <a:r>
              <a:rPr lang="en-US" b="1" dirty="0" smtClean="0"/>
              <a:t> </a:t>
            </a:r>
            <a:r>
              <a:rPr lang="en-US" i="1" dirty="0" smtClean="0">
                <a:latin typeface="Times New Roman"/>
                <a:cs typeface="Times New Roman"/>
              </a:rPr>
              <a:t>U</a:t>
            </a:r>
            <a:r>
              <a:rPr lang="en-US" i="1" baseline="-25000" dirty="0" smtClean="0">
                <a:latin typeface="Times New Roman"/>
                <a:cs typeface="Times New Roman"/>
              </a:rPr>
              <a:t>2</a:t>
            </a:r>
          </a:p>
          <a:p>
            <a:pPr lvl="2">
              <a:buNone/>
            </a:pPr>
            <a:r>
              <a:rPr lang="en-US" baseline="-25000" dirty="0" smtClean="0"/>
              <a:t>  </a:t>
            </a:r>
            <a:r>
              <a:rPr lang="en-US" dirty="0" smtClean="0"/>
              <a:t>is satisfied in </a:t>
            </a:r>
          </a:p>
          <a:p>
            <a:pPr lvl="1">
              <a:buNone/>
            </a:pPr>
            <a:endParaRPr lang="en-US" b="1" dirty="0" smtClean="0">
              <a:solidFill>
                <a:prstClr val="black"/>
              </a:solidFill>
              <a:latin typeface="cmss8"/>
              <a:cs typeface="cmss8"/>
            </a:endParaRPr>
          </a:p>
          <a:p>
            <a:pPr lvl="1"/>
            <a:r>
              <a:rPr lang="en-US" b="1" dirty="0" smtClean="0">
                <a:solidFill>
                  <a:prstClr val="black"/>
                </a:solidFill>
                <a:latin typeface="cmss8"/>
                <a:cs typeface="cmss8"/>
              </a:rPr>
              <a:t>NEW: </a:t>
            </a:r>
            <a:r>
              <a:rPr lang="en-US" dirty="0" smtClean="0">
                <a:solidFill>
                  <a:prstClr val="black"/>
                </a:solidFill>
                <a:latin typeface="cmss8"/>
                <a:cs typeface="cmss8"/>
              </a:rPr>
              <a:t>A </a:t>
            </a:r>
            <a:r>
              <a:rPr lang="en-US" dirty="0" smtClean="0">
                <a:latin typeface="cmss8"/>
                <a:cs typeface="cmss8"/>
              </a:rPr>
              <a:t> property equation axiom </a:t>
            </a:r>
            <a:r>
              <a:rPr lang="en-US" b="1" i="1" dirty="0" err="1" smtClean="0">
                <a:latin typeface="cmss8"/>
                <a:cs typeface="cmss8"/>
              </a:rPr>
              <a:t>e</a:t>
            </a:r>
            <a:endParaRPr lang="en-US" b="1" i="1" dirty="0" smtClean="0">
              <a:latin typeface="cmss8"/>
              <a:cs typeface="cmss8"/>
            </a:endParaRPr>
          </a:p>
          <a:p>
            <a:pPr lvl="2">
              <a:buNone/>
            </a:pPr>
            <a:r>
              <a:rPr lang="en-US" b="1" i="1" dirty="0" smtClean="0">
                <a:solidFill>
                  <a:prstClr val="black"/>
                </a:solidFill>
                <a:latin typeface="cmss8"/>
                <a:cs typeface="cmss8"/>
              </a:rPr>
              <a:t>	</a:t>
            </a:r>
            <a:r>
              <a:rPr lang="en-US" dirty="0" smtClean="0">
                <a:solidFill>
                  <a:prstClr val="black"/>
                </a:solidFill>
                <a:latin typeface="cmss8"/>
                <a:cs typeface="cmss8"/>
              </a:rPr>
              <a:t> </a:t>
            </a:r>
            <a:r>
              <a:rPr lang="en-US" i="1" dirty="0" smtClean="0">
                <a:solidFill>
                  <a:prstClr val="black"/>
                </a:solidFill>
                <a:latin typeface="Times New Roman"/>
                <a:cs typeface="Times New Roman"/>
              </a:rPr>
              <a:t>U</a:t>
            </a:r>
            <a:r>
              <a:rPr lang="en-US" i="1" baseline="-25000" dirty="0" smtClean="0">
                <a:solidFill>
                  <a:prstClr val="black"/>
                </a:solidFill>
                <a:latin typeface="Times New Roman"/>
                <a:cs typeface="Times New Roman"/>
              </a:rPr>
              <a:t>0</a:t>
            </a:r>
            <a:r>
              <a:rPr lang="en-US" dirty="0" smtClean="0">
                <a:solidFill>
                  <a:prstClr val="black"/>
                </a:solidFill>
                <a:latin typeface="cmss8"/>
                <a:cs typeface="cmss8"/>
              </a:rPr>
              <a:t>  </a:t>
            </a:r>
            <a:r>
              <a:rPr lang="en-US" b="1" dirty="0" smtClean="0">
                <a:solidFill>
                  <a:prstClr val="black"/>
                </a:solidFill>
                <a:latin typeface="cmss8"/>
                <a:cs typeface="cmss8"/>
              </a:rPr>
              <a:t>:</a:t>
            </a:r>
            <a:r>
              <a:rPr lang="en-US" b="1" dirty="0" err="1" smtClean="0">
                <a:solidFill>
                  <a:prstClr val="black"/>
                </a:solidFill>
                <a:latin typeface="cmss8"/>
                <a:cs typeface="cmss8"/>
              </a:rPr>
              <a:t>definedByEquat</a:t>
            </a:r>
            <a:r>
              <a:rPr lang="en-US" b="1" dirty="0" err="1" smtClean="0">
                <a:latin typeface="cmss8"/>
                <a:cs typeface="cmss8"/>
              </a:rPr>
              <a:t>ion</a:t>
            </a:r>
            <a:r>
              <a:rPr lang="en-US" b="1" dirty="0" smtClean="0">
                <a:latin typeface="cmss8"/>
                <a:cs typeface="cmss8"/>
              </a:rPr>
              <a:t> </a:t>
            </a:r>
            <a:r>
              <a:rPr lang="en-US" dirty="0" smtClean="0">
                <a:latin typeface="cmss8"/>
                <a:cs typeface="cmss8"/>
              </a:rPr>
              <a:t>“</a:t>
            </a:r>
            <a:r>
              <a:rPr lang="en-US" i="1" dirty="0" smtClean="0">
                <a:latin typeface="Times New Roman"/>
                <a:cs typeface="Times New Roman"/>
              </a:rPr>
              <a:t>f(U</a:t>
            </a:r>
            <a:r>
              <a:rPr lang="en-US" i="1" baseline="-25000" dirty="0" smtClean="0">
                <a:latin typeface="Times New Roman"/>
                <a:cs typeface="Times New Roman"/>
              </a:rPr>
              <a:t>1</a:t>
            </a:r>
            <a:r>
              <a:rPr lang="en-US" i="1" dirty="0" smtClean="0">
                <a:latin typeface="Times New Roman"/>
                <a:cs typeface="Times New Roman"/>
              </a:rPr>
              <a:t>,…U</a:t>
            </a:r>
            <a:r>
              <a:rPr lang="en-US" i="1" baseline="-25000" dirty="0" smtClean="0">
                <a:latin typeface="Times New Roman"/>
                <a:cs typeface="Times New Roman"/>
              </a:rPr>
              <a:t>n</a:t>
            </a:r>
            <a:r>
              <a:rPr lang="en-US" i="1" dirty="0" smtClean="0">
                <a:latin typeface="Times New Roman"/>
                <a:cs typeface="Times New Roman"/>
              </a:rPr>
              <a:t>)</a:t>
            </a:r>
            <a:r>
              <a:rPr lang="en-US" dirty="0" smtClean="0">
                <a:latin typeface="cmss8"/>
                <a:cs typeface="cmss8"/>
              </a:rPr>
              <a:t>” . </a:t>
            </a:r>
          </a:p>
          <a:p>
            <a:pPr lvl="2">
              <a:buNone/>
            </a:pPr>
            <a:r>
              <a:rPr lang="en-US" dirty="0" smtClean="0"/>
              <a:t>is satisfied in</a:t>
            </a:r>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1"/>
            <a:r>
              <a:rPr lang="en-US" dirty="0" smtClean="0"/>
              <a:t> An interpretation     is a model it satisfies </a:t>
            </a:r>
          </a:p>
          <a:p>
            <a:pPr lvl="2"/>
            <a:r>
              <a:rPr lang="en-US" dirty="0" smtClean="0"/>
              <a:t>all inclusion axioms</a:t>
            </a:r>
          </a:p>
          <a:p>
            <a:pPr lvl="2"/>
            <a:r>
              <a:rPr lang="en-US" b="1" i="1" dirty="0" smtClean="0"/>
              <a:t>all variants of </a:t>
            </a:r>
            <a:r>
              <a:rPr lang="en-US" dirty="0" smtClean="0"/>
              <a:t>all equation axioms</a:t>
            </a:r>
            <a:endParaRPr lang="en-US" b="1" i="1" dirty="0" smtClean="0">
              <a:solidFill>
                <a:prstClr val="black"/>
              </a:solidFill>
              <a:latin typeface="cmss8"/>
              <a:cs typeface="cmss8"/>
            </a:endParaRPr>
          </a:p>
          <a:p>
            <a:pPr lvl="2">
              <a:buNone/>
            </a:pPr>
            <a:endParaRPr lang="en-US" dirty="0" smtClean="0"/>
          </a:p>
        </p:txBody>
      </p:sp>
      <p:sp>
        <p:nvSpPr>
          <p:cNvPr id="11" name="TextBox 10"/>
          <p:cNvSpPr txBox="1"/>
          <p:nvPr/>
        </p:nvSpPr>
        <p:spPr>
          <a:xfrm>
            <a:off x="9067800" y="127000"/>
            <a:ext cx="270251" cy="276999"/>
          </a:xfrm>
          <a:prstGeom prst="rect">
            <a:avLst/>
          </a:prstGeom>
          <a:noFill/>
        </p:spPr>
        <p:txBody>
          <a:bodyPr wrap="none" rtlCol="0">
            <a:spAutoFit/>
          </a:bodyPr>
          <a:lstStyle/>
          <a:p>
            <a:pPr fontAlgn="base">
              <a:spcBef>
                <a:spcPct val="0"/>
              </a:spcBef>
              <a:spcAft>
                <a:spcPct val="0"/>
              </a:spcAft>
            </a:pPr>
            <a:r>
              <a:rPr lang="en-US" baseline="-25000" dirty="0" smtClean="0">
                <a:solidFill>
                  <a:prstClr val="black"/>
                </a:solidFill>
                <a:latin typeface="Arial" charset="0"/>
              </a:rPr>
              <a:t>0</a:t>
            </a:r>
            <a:endParaRPr lang="en-US" baseline="-25000" dirty="0">
              <a:solidFill>
                <a:prstClr val="black"/>
              </a:solidFill>
              <a:latin typeface="Arial" charset="0"/>
            </a:endParaRPr>
          </a:p>
        </p:txBody>
      </p:sp>
      <p:pic>
        <p:nvPicPr>
          <p:cNvPr id="21" name="Picture 20" descr="Screen Shot 2013-07-29 at 18.09.31.png"/>
          <p:cNvPicPr>
            <a:picLocks noChangeAspect="1"/>
          </p:cNvPicPr>
          <p:nvPr/>
        </p:nvPicPr>
        <p:blipFill>
          <a:blip r:embed="rId3"/>
          <a:srcRect l="44966"/>
          <a:stretch>
            <a:fillRect/>
          </a:stretch>
        </p:blipFill>
        <p:spPr>
          <a:xfrm>
            <a:off x="2767993" y="3048000"/>
            <a:ext cx="1218018" cy="292100"/>
          </a:xfrm>
          <a:prstGeom prst="rect">
            <a:avLst/>
          </a:prstGeom>
        </p:spPr>
      </p:pic>
      <p:sp>
        <p:nvSpPr>
          <p:cNvPr id="15" name="Rounded Rectangle 14"/>
          <p:cNvSpPr/>
          <p:nvPr/>
        </p:nvSpPr>
        <p:spPr>
          <a:xfrm>
            <a:off x="1471411" y="2804400"/>
            <a:ext cx="2590800" cy="241200"/>
          </a:xfrm>
          <a:prstGeom prst="round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i="1">
              <a:solidFill>
                <a:prstClr val="white"/>
              </a:solidFill>
              <a:latin typeface="Times New Roman"/>
              <a:cs typeface="Times New Roman"/>
            </a:endParaRPr>
          </a:p>
        </p:txBody>
      </p:sp>
      <p:pic>
        <p:nvPicPr>
          <p:cNvPr id="17" name="Picture 16" descr="Screen Shot 2013-07-29 at 18.09.31.png"/>
          <p:cNvPicPr>
            <a:picLocks noChangeAspect="1"/>
          </p:cNvPicPr>
          <p:nvPr/>
        </p:nvPicPr>
        <p:blipFill>
          <a:blip r:embed="rId3"/>
          <a:srcRect r="57556"/>
          <a:stretch>
            <a:fillRect/>
          </a:stretch>
        </p:blipFill>
        <p:spPr>
          <a:xfrm>
            <a:off x="4290811" y="2743200"/>
            <a:ext cx="939385" cy="292100"/>
          </a:xfrm>
          <a:prstGeom prst="rect">
            <a:avLst/>
          </a:prstGeom>
        </p:spPr>
      </p:pic>
      <p:pic>
        <p:nvPicPr>
          <p:cNvPr id="19" name="Picture 4"/>
          <p:cNvPicPr>
            <a:picLocks noChangeAspect="1" noChangeArrowheads="1"/>
          </p:cNvPicPr>
          <p:nvPr/>
        </p:nvPicPr>
        <p:blipFill>
          <a:blip r:embed="rId4"/>
          <a:srcRect/>
          <a:stretch>
            <a:fillRect/>
          </a:stretch>
        </p:blipFill>
        <p:spPr bwMode="auto">
          <a:xfrm>
            <a:off x="2538211" y="3098800"/>
            <a:ext cx="177800" cy="177800"/>
          </a:xfrm>
          <a:prstGeom prst="rect">
            <a:avLst/>
          </a:prstGeom>
          <a:noFill/>
          <a:ln w="12700" cap="flat">
            <a:noFill/>
            <a:miter lim="800000"/>
            <a:headEnd/>
            <a:tailEnd/>
          </a:ln>
        </p:spPr>
      </p:pic>
      <p:grpSp>
        <p:nvGrpSpPr>
          <p:cNvPr id="4" name="Group 29"/>
          <p:cNvGrpSpPr/>
          <p:nvPr/>
        </p:nvGrpSpPr>
        <p:grpSpPr>
          <a:xfrm>
            <a:off x="979487" y="4038596"/>
            <a:ext cx="7513346" cy="1524004"/>
            <a:chOff x="1066800" y="4419596"/>
            <a:chExt cx="7513346" cy="1524004"/>
          </a:xfrm>
        </p:grpSpPr>
        <p:pic>
          <p:nvPicPr>
            <p:cNvPr id="10" name="Picture 3"/>
            <p:cNvPicPr>
              <a:picLocks noChangeAspect="1" noChangeArrowheads="1"/>
            </p:cNvPicPr>
            <p:nvPr/>
          </p:nvPicPr>
          <p:blipFill>
            <a:blip r:embed="rId5"/>
            <a:srcRect t="25309"/>
            <a:stretch>
              <a:fillRect/>
            </a:stretch>
          </p:blipFill>
          <p:spPr bwMode="auto">
            <a:xfrm>
              <a:off x="1066800" y="4800496"/>
              <a:ext cx="7315200" cy="1143104"/>
            </a:xfrm>
            <a:prstGeom prst="rect">
              <a:avLst/>
            </a:prstGeom>
            <a:noFill/>
            <a:ln w="12700" cap="flat">
              <a:noFill/>
              <a:miter lim="800000"/>
              <a:headEnd/>
              <a:tailEnd/>
            </a:ln>
          </p:spPr>
        </p:pic>
        <p:sp>
          <p:nvSpPr>
            <p:cNvPr id="12" name="TextBox 11"/>
            <p:cNvSpPr txBox="1"/>
            <p:nvPr/>
          </p:nvSpPr>
          <p:spPr>
            <a:xfrm>
              <a:off x="8305800" y="4917000"/>
              <a:ext cx="274346" cy="415498"/>
            </a:xfrm>
            <a:prstGeom prst="rect">
              <a:avLst/>
            </a:prstGeom>
            <a:noFill/>
          </p:spPr>
          <p:txBody>
            <a:bodyPr wrap="none" rtlCol="0">
              <a:spAutoFit/>
            </a:bodyPr>
            <a:lstStyle/>
            <a:p>
              <a:pPr fontAlgn="base">
                <a:spcBef>
                  <a:spcPct val="0"/>
                </a:spcBef>
                <a:spcAft>
                  <a:spcPct val="0"/>
                </a:spcAft>
              </a:pPr>
              <a:r>
                <a:rPr lang="en-US" sz="2100" dirty="0" smtClean="0">
                  <a:solidFill>
                    <a:prstClr val="black"/>
                  </a:solidFill>
                  <a:latin typeface="cmss8"/>
                  <a:cs typeface="cmss8"/>
                </a:rPr>
                <a:t>)</a:t>
              </a:r>
              <a:endParaRPr lang="en-US" sz="2100" dirty="0">
                <a:solidFill>
                  <a:prstClr val="black"/>
                </a:solidFill>
                <a:latin typeface="cmss8"/>
                <a:cs typeface="cmss8"/>
              </a:endParaRPr>
            </a:p>
          </p:txBody>
        </p:sp>
        <p:sp>
          <p:nvSpPr>
            <p:cNvPr id="16" name="Rounded Rectangle 15"/>
            <p:cNvSpPr/>
            <p:nvPr/>
          </p:nvSpPr>
          <p:spPr>
            <a:xfrm>
              <a:off x="1562969" y="4419596"/>
              <a:ext cx="3505200" cy="241200"/>
            </a:xfrm>
            <a:prstGeom prst="round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i="1">
                <a:solidFill>
                  <a:prstClr val="white"/>
                </a:solidFill>
                <a:latin typeface="Times New Roman"/>
                <a:cs typeface="Times New Roman"/>
              </a:endParaRPr>
            </a:p>
          </p:txBody>
        </p:sp>
        <p:pic>
          <p:nvPicPr>
            <p:cNvPr id="22" name="Picture 4"/>
            <p:cNvPicPr>
              <a:picLocks noChangeAspect="1" noChangeArrowheads="1"/>
            </p:cNvPicPr>
            <p:nvPr/>
          </p:nvPicPr>
          <p:blipFill>
            <a:blip r:embed="rId4"/>
            <a:srcRect/>
            <a:stretch>
              <a:fillRect/>
            </a:stretch>
          </p:blipFill>
          <p:spPr bwMode="auto">
            <a:xfrm>
              <a:off x="2576513" y="4724400"/>
              <a:ext cx="177800" cy="177800"/>
            </a:xfrm>
            <a:prstGeom prst="rect">
              <a:avLst/>
            </a:prstGeom>
            <a:noFill/>
            <a:ln w="12700" cap="flat">
              <a:noFill/>
              <a:miter lim="800000"/>
              <a:headEnd/>
              <a:tailEnd/>
            </a:ln>
          </p:spPr>
        </p:pic>
      </p:grpSp>
      <p:sp>
        <p:nvSpPr>
          <p:cNvPr id="24" name="Content Placeholder 2"/>
          <p:cNvSpPr txBox="1">
            <a:spLocks/>
          </p:cNvSpPr>
          <p:nvPr/>
        </p:nvSpPr>
        <p:spPr bwMode="auto">
          <a:xfrm>
            <a:off x="381000" y="609600"/>
            <a:ext cx="8356600" cy="28273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90575" lvl="1" indent="-314325" eaLnBrk="0" fontAlgn="base" hangingPunct="0">
              <a:spcBef>
                <a:spcPct val="20000"/>
              </a:spcBef>
              <a:spcAft>
                <a:spcPct val="0"/>
              </a:spcAft>
              <a:buFontTx/>
              <a:buBlip>
                <a:blip r:embed="rId6"/>
              </a:buBlip>
              <a:defRPr/>
            </a:pPr>
            <a:endParaRPr lang="en-US" kern="0" dirty="0" smtClean="0">
              <a:solidFill>
                <a:prstClr val="black"/>
              </a:solidFill>
              <a:latin typeface="cmss8" pitchFamily="34" charset="0"/>
            </a:endParaRPr>
          </a:p>
          <a:p>
            <a:pPr marL="790575" lvl="1" indent="-314325" eaLnBrk="0" fontAlgn="base" hangingPunct="0">
              <a:spcBef>
                <a:spcPct val="20000"/>
              </a:spcBef>
              <a:spcAft>
                <a:spcPct val="0"/>
              </a:spcAft>
              <a:buFontTx/>
              <a:buBlip>
                <a:blip r:embed="rId6"/>
              </a:buBlip>
              <a:defRPr/>
            </a:pPr>
            <a:endParaRPr lang="en-US" sz="2100" kern="0" dirty="0" smtClean="0">
              <a:solidFill>
                <a:prstClr val="black"/>
              </a:solidFill>
              <a:latin typeface="cmss8" pitchFamily="34" charset="0"/>
            </a:endParaRPr>
          </a:p>
          <a:p>
            <a:pPr marL="790575" lvl="1" indent="-314325" eaLnBrk="0" fontAlgn="base" hangingPunct="0">
              <a:spcBef>
                <a:spcPct val="20000"/>
              </a:spcBef>
              <a:spcAft>
                <a:spcPct val="0"/>
              </a:spcAft>
              <a:buFontTx/>
              <a:buBlip>
                <a:blip r:embed="rId6"/>
              </a:buBlip>
              <a:defRPr/>
            </a:pPr>
            <a:r>
              <a:rPr lang="en-US" sz="1600" kern="0" dirty="0" smtClean="0">
                <a:solidFill>
                  <a:prstClr val="black"/>
                </a:solidFill>
                <a:latin typeface="cmss8" pitchFamily="34" charset="0"/>
              </a:rPr>
              <a:t>An Interpretation    interprets </a:t>
            </a:r>
            <a:r>
              <a:rPr lang="en-US" sz="1600" kern="0" dirty="0" err="1" smtClean="0">
                <a:solidFill>
                  <a:prstClr val="black"/>
                </a:solidFill>
                <a:latin typeface="cmss8" pitchFamily="34" charset="0"/>
              </a:rPr>
              <a:t>datatype</a:t>
            </a:r>
            <a:r>
              <a:rPr lang="en-US" sz="1600" kern="0" dirty="0" smtClean="0">
                <a:solidFill>
                  <a:prstClr val="black"/>
                </a:solidFill>
                <a:latin typeface="cmss8" pitchFamily="34" charset="0"/>
              </a:rPr>
              <a:t> properties </a:t>
            </a:r>
            <a:r>
              <a:rPr lang="en-US" sz="1600" i="1" kern="0" dirty="0" smtClean="0">
                <a:solidFill>
                  <a:prstClr val="black"/>
                </a:solidFill>
                <a:latin typeface="Times New Roman"/>
                <a:cs typeface="Times New Roman"/>
              </a:rPr>
              <a:t>U </a:t>
            </a:r>
            <a:r>
              <a:rPr lang="en-US" sz="1600" kern="0" dirty="0" smtClean="0">
                <a:solidFill>
                  <a:prstClr val="black"/>
                </a:solidFill>
                <a:latin typeface="cmss8" pitchFamily="34" charset="0"/>
              </a:rPr>
              <a:t>as binary relations between domain elements and Data-Values </a:t>
            </a:r>
            <a:r>
              <a:rPr lang="en-US" sz="1200" i="1" kern="0" dirty="0" smtClean="0">
                <a:solidFill>
                  <a:prstClr val="black"/>
                </a:solidFill>
                <a:latin typeface="cmss8" pitchFamily="34" charset="0"/>
              </a:rPr>
              <a:t>(for simple equations rational numbers are sufficient)</a:t>
            </a:r>
            <a:r>
              <a:rPr lang="en-US" sz="1600" i="1" kern="0" dirty="0" smtClean="0">
                <a:solidFill>
                  <a:prstClr val="black"/>
                </a:solidFill>
                <a:latin typeface="cmss8" pitchFamily="34" charset="0"/>
              </a:rPr>
              <a:t>:</a:t>
            </a:r>
            <a:r>
              <a:rPr lang="en-US" sz="1600" kern="0" dirty="0" smtClean="0">
                <a:solidFill>
                  <a:prstClr val="black"/>
                </a:solidFill>
                <a:latin typeface="cmss8" pitchFamily="34" charset="0"/>
              </a:rPr>
              <a:t> </a:t>
            </a:r>
          </a:p>
        </p:txBody>
      </p:sp>
      <p:pic>
        <p:nvPicPr>
          <p:cNvPr id="28" name="Picture 4"/>
          <p:cNvPicPr>
            <a:picLocks noChangeAspect="1" noChangeArrowheads="1"/>
          </p:cNvPicPr>
          <p:nvPr/>
        </p:nvPicPr>
        <p:blipFill>
          <a:blip r:embed="rId4"/>
          <a:srcRect/>
          <a:stretch>
            <a:fillRect/>
          </a:stretch>
        </p:blipFill>
        <p:spPr bwMode="auto">
          <a:xfrm>
            <a:off x="2717800" y="1346200"/>
            <a:ext cx="177800" cy="177800"/>
          </a:xfrm>
          <a:prstGeom prst="rect">
            <a:avLst/>
          </a:prstGeom>
          <a:noFill/>
          <a:ln w="12700" cap="flat">
            <a:noFill/>
            <a:miter lim="800000"/>
            <a:headEnd/>
            <a:tailEnd/>
          </a:ln>
        </p:spPr>
      </p:pic>
      <p:pic>
        <p:nvPicPr>
          <p:cNvPr id="33" name="Picture 4"/>
          <p:cNvPicPr>
            <a:picLocks noChangeAspect="1" noChangeArrowheads="1"/>
          </p:cNvPicPr>
          <p:nvPr/>
        </p:nvPicPr>
        <p:blipFill>
          <a:blip r:embed="rId4"/>
          <a:srcRect/>
          <a:stretch>
            <a:fillRect/>
          </a:stretch>
        </p:blipFill>
        <p:spPr bwMode="auto">
          <a:xfrm>
            <a:off x="2870200" y="5842000"/>
            <a:ext cx="177800" cy="177800"/>
          </a:xfrm>
          <a:prstGeom prst="rect">
            <a:avLst/>
          </a:prstGeom>
          <a:noFill/>
          <a:ln w="12700" cap="flat">
            <a:noFill/>
            <a:miter lim="800000"/>
            <a:headEnd/>
            <a:tailEnd/>
          </a:ln>
        </p:spPr>
      </p:pic>
      <p:sp>
        <p:nvSpPr>
          <p:cNvPr id="39" name="Rounded Rectangular Callout 38"/>
          <p:cNvSpPr/>
          <p:nvPr/>
        </p:nvSpPr>
        <p:spPr>
          <a:xfrm>
            <a:off x="5004048" y="3068960"/>
            <a:ext cx="3419872" cy="288032"/>
          </a:xfrm>
          <a:prstGeom prst="wedgeRoundRectCallout">
            <a:avLst>
              <a:gd name="adj1" fmla="val -45079"/>
              <a:gd name="adj2" fmla="val -80754"/>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lstStyle/>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dbr:Athens</a:t>
            </a:r>
            <a:r>
              <a:rPr lang="en-US" sz="1600" dirty="0" smtClean="0">
                <a:solidFill>
                  <a:srgbClr val="FFFFFF"/>
                </a:solidFill>
                <a:latin typeface="Arial"/>
                <a:ea typeface="Gill Sans" pitchFamily="16" charset="0"/>
                <a:cs typeface="Gill Sans" pitchFamily="16" charset="0"/>
              </a:rPr>
              <a:t> :population </a:t>
            </a:r>
            <a:r>
              <a:rPr lang="en-US" sz="1600" dirty="0" smtClean="0"/>
              <a:t>664046</a:t>
            </a:r>
            <a:r>
              <a:rPr lang="en-US" sz="1600" dirty="0" smtClean="0">
                <a:solidFill>
                  <a:prstClr val="white"/>
                </a:solidFill>
                <a:latin typeface="Arial"/>
              </a:rPr>
              <a:t>.</a:t>
            </a:r>
            <a:endParaRPr lang="en-US" sz="1600" dirty="0" smtClean="0">
              <a:solidFill>
                <a:srgbClr val="FFFFFF"/>
              </a:solidFill>
              <a:latin typeface="Arial"/>
              <a:ea typeface="Gill Sans" pitchFamily="16" charset="0"/>
              <a:cs typeface="Gill Sans" pitchFamily="16" charset="0"/>
            </a:endParaRPr>
          </a:p>
        </p:txBody>
      </p:sp>
      <p:sp>
        <p:nvSpPr>
          <p:cNvPr id="40" name="Rounded Rectangular Callout 39"/>
          <p:cNvSpPr/>
          <p:nvPr/>
        </p:nvSpPr>
        <p:spPr>
          <a:xfrm>
            <a:off x="304800" y="3429000"/>
            <a:ext cx="7848600" cy="270000"/>
          </a:xfrm>
          <a:prstGeom prst="wedgeRoundRectCallout">
            <a:avLst>
              <a:gd name="adj1" fmla="val 6504"/>
              <a:gd name="adj2" fmla="val 83183"/>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nchor="ctr"/>
          <a:lstStyle/>
          <a:p>
            <a:pPr algn="ctr" fontAlgn="base">
              <a:spcBef>
                <a:spcPct val="0"/>
              </a:spcBef>
              <a:spcAft>
                <a:spcPct val="0"/>
              </a:spcAft>
            </a:pPr>
            <a:r>
              <a:rPr lang="en-US" sz="1600" dirty="0" smtClean="0">
                <a:solidFill>
                  <a:srgbClr val="FFFFFF"/>
                </a:solidFill>
                <a:latin typeface="Arial"/>
                <a:ea typeface="Gill Sans" pitchFamily="16" charset="0"/>
                <a:cs typeface="Gill Sans" pitchFamily="16" charset="0"/>
              </a:rPr>
              <a:t>:</a:t>
            </a:r>
            <a:r>
              <a:rPr lang="en-US" sz="1600" dirty="0" err="1" smtClean="0">
                <a:solidFill>
                  <a:srgbClr val="FFFFFF"/>
                </a:solidFill>
                <a:latin typeface="Arial"/>
                <a:ea typeface="Gill Sans" pitchFamily="16" charset="0"/>
                <a:cs typeface="Gill Sans" pitchFamily="16" charset="0"/>
              </a:rPr>
              <a:t>populationDensity</a:t>
            </a:r>
            <a:r>
              <a:rPr lang="en-US" sz="1600" dirty="0" smtClean="0">
                <a:solidFill>
                  <a:srgbClr val="FFFFFF"/>
                </a:solidFill>
                <a:latin typeface="Arial"/>
                <a:ea typeface="Gill Sans" pitchFamily="16" charset="0"/>
                <a:cs typeface="Gill Sans" pitchFamily="16" charset="0"/>
              </a:rPr>
              <a:t> :</a:t>
            </a:r>
            <a:r>
              <a:rPr lang="en-US" sz="1600" dirty="0" err="1" smtClean="0">
                <a:solidFill>
                  <a:srgbClr val="FFFFFF"/>
                </a:solidFill>
                <a:latin typeface="Arial"/>
                <a:ea typeface="Gill Sans" pitchFamily="16" charset="0"/>
                <a:cs typeface="Gill Sans" pitchFamily="16" charset="0"/>
              </a:rPr>
              <a:t>definedByEquation</a:t>
            </a:r>
            <a:r>
              <a:rPr lang="en-US" sz="1600" dirty="0" smtClean="0">
                <a:solidFill>
                  <a:srgbClr val="FFFFFF"/>
                </a:solidFill>
                <a:latin typeface="Arial"/>
                <a:ea typeface="Gill Sans" pitchFamily="16" charset="0"/>
                <a:cs typeface="Gill Sans" pitchFamily="16" charset="0"/>
              </a:rPr>
              <a:t> “:population / :area” .</a:t>
            </a:r>
          </a:p>
        </p:txBody>
      </p:sp>
      <p:sp>
        <p:nvSpPr>
          <p:cNvPr id="41" name="Rounded Rectangular Callout 40"/>
          <p:cNvSpPr/>
          <p:nvPr/>
        </p:nvSpPr>
        <p:spPr>
          <a:xfrm>
            <a:off x="4427984" y="4953000"/>
            <a:ext cx="4680520" cy="276200"/>
          </a:xfrm>
          <a:prstGeom prst="wedgeRoundRectCallout">
            <a:avLst>
              <a:gd name="adj1" fmla="val -42597"/>
              <a:gd name="adj2" fmla="val 105768"/>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lstStyle/>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dbr:Athens</a:t>
            </a:r>
            <a:r>
              <a:rPr lang="en-US" sz="1600" dirty="0" smtClean="0">
                <a:solidFill>
                  <a:srgbClr val="FFFFFF"/>
                </a:solidFill>
                <a:latin typeface="Arial"/>
                <a:ea typeface="Gill Sans" pitchFamily="16" charset="0"/>
                <a:cs typeface="Gill Sans" pitchFamily="16" charset="0"/>
              </a:rPr>
              <a:t> </a:t>
            </a:r>
            <a:r>
              <a:rPr lang="en-US" sz="1600" dirty="0" err="1" smtClean="0">
                <a:solidFill>
                  <a:srgbClr val="FFFFFF"/>
                </a:solidFill>
                <a:latin typeface="Arial"/>
                <a:ea typeface="Gill Sans" pitchFamily="16" charset="0"/>
                <a:cs typeface="Gill Sans" pitchFamily="16" charset="0"/>
              </a:rPr>
              <a:t>dbo:populationDensity</a:t>
            </a:r>
            <a:r>
              <a:rPr lang="en-US" sz="1600" dirty="0" smtClean="0">
                <a:solidFill>
                  <a:srgbClr val="FFFFFF"/>
                </a:solidFill>
                <a:latin typeface="Arial"/>
                <a:ea typeface="Gill Sans" pitchFamily="16" charset="0"/>
                <a:cs typeface="Gill Sans" pitchFamily="16" charset="0"/>
              </a:rPr>
              <a:t> 17042.55 </a:t>
            </a:r>
            <a:r>
              <a:rPr lang="en-US" sz="1600" dirty="0" smtClean="0">
                <a:solidFill>
                  <a:prstClr val="white"/>
                </a:solidFill>
                <a:latin typeface="Arial"/>
              </a:rPr>
              <a:t>.</a:t>
            </a:r>
            <a:endParaRPr lang="en-US" sz="1600" dirty="0" smtClean="0">
              <a:solidFill>
                <a:srgbClr val="FFFFFF"/>
              </a:solidFill>
              <a:latin typeface="Arial"/>
              <a:ea typeface="Gill Sans" pitchFamily="16" charset="0"/>
              <a:cs typeface="Gill Sans" pitchFamily="16" charset="0"/>
            </a:endParaRPr>
          </a:p>
        </p:txBody>
      </p:sp>
      <p:sp>
        <p:nvSpPr>
          <p:cNvPr id="25" name="Rounded Rectangular Callout 24"/>
          <p:cNvSpPr/>
          <p:nvPr/>
        </p:nvSpPr>
        <p:spPr>
          <a:xfrm>
            <a:off x="5257800" y="2286000"/>
            <a:ext cx="3886200" cy="270000"/>
          </a:xfrm>
          <a:prstGeom prst="wedgeRoundRectCallout">
            <a:avLst>
              <a:gd name="adj1" fmla="val -71398"/>
              <a:gd name="adj2" fmla="val 108239"/>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lstStyle/>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dbr:Athens</a:t>
            </a:r>
            <a:r>
              <a:rPr lang="en-US" sz="1600" dirty="0" smtClean="0">
                <a:solidFill>
                  <a:srgbClr val="FFFFFF"/>
                </a:solidFill>
                <a:latin typeface="Arial"/>
                <a:ea typeface="Gill Sans" pitchFamily="16" charset="0"/>
                <a:cs typeface="Gill Sans" pitchFamily="16" charset="0"/>
              </a:rPr>
              <a:t> </a:t>
            </a:r>
            <a:r>
              <a:rPr lang="en-US" sz="1600" dirty="0" err="1">
                <a:solidFill>
                  <a:srgbClr val="FFFFFF"/>
                </a:solidFill>
                <a:ea typeface="Gill Sans" pitchFamily="16" charset="0"/>
                <a:cs typeface="Gill Sans" pitchFamily="16" charset="0"/>
              </a:rPr>
              <a:t>dbo:populationTotal</a:t>
            </a:r>
            <a:r>
              <a:rPr lang="en-US" sz="1600" dirty="0">
                <a:solidFill>
                  <a:srgbClr val="FFFFFF"/>
                </a:solidFill>
                <a:ea typeface="Gill Sans" pitchFamily="16" charset="0"/>
                <a:cs typeface="Gill Sans" pitchFamily="16" charset="0"/>
              </a:rPr>
              <a:t> </a:t>
            </a:r>
            <a:r>
              <a:rPr lang="en-US" sz="1600" dirty="0"/>
              <a:t>664046</a:t>
            </a:r>
            <a:r>
              <a:rPr lang="en-US" sz="1600" dirty="0">
                <a:solidFill>
                  <a:prstClr val="white"/>
                </a:solidFill>
              </a:rPr>
              <a:t>.</a:t>
            </a:r>
            <a:endParaRPr lang="en-US" sz="1600" dirty="0" smtClean="0">
              <a:solidFill>
                <a:prstClr val="white"/>
              </a:solidFill>
              <a:latin typeface="Arial"/>
            </a:endParaRPr>
          </a:p>
          <a:p>
            <a:pPr fontAlgn="base">
              <a:spcBef>
                <a:spcPct val="0"/>
              </a:spcBef>
              <a:spcAft>
                <a:spcPct val="0"/>
              </a:spcAft>
            </a:pPr>
            <a:endParaRPr lang="en-US" sz="1600" dirty="0" smtClean="0">
              <a:solidFill>
                <a:srgbClr val="FFFFFF"/>
              </a:solidFill>
              <a:latin typeface="Arial"/>
              <a:ea typeface="Gill Sans" pitchFamily="16" charset="0"/>
              <a:cs typeface="Gill Sans" pitchFamily="16" charset="0"/>
            </a:endParaRPr>
          </a:p>
        </p:txBody>
      </p:sp>
      <p:sp>
        <p:nvSpPr>
          <p:cNvPr id="27" name="Rounded Rectangular Callout 26"/>
          <p:cNvSpPr/>
          <p:nvPr/>
        </p:nvSpPr>
        <p:spPr>
          <a:xfrm>
            <a:off x="5029200" y="3886200"/>
            <a:ext cx="4191000" cy="609600"/>
          </a:xfrm>
          <a:prstGeom prst="wedgeRoundRectCallout">
            <a:avLst>
              <a:gd name="adj1" fmla="val -49703"/>
              <a:gd name="adj2" fmla="val 66572"/>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dbr:</a:t>
            </a:r>
            <a:r>
              <a:rPr lang="en-US" sz="1600" dirty="0" err="1">
                <a:solidFill>
                  <a:srgbClr val="FFFFFF"/>
                </a:solidFill>
                <a:ea typeface="Gill Sans" pitchFamily="16" charset="0"/>
                <a:cs typeface="Gill Sans" pitchFamily="16" charset="0"/>
              </a:rPr>
              <a:t>Athens</a:t>
            </a:r>
            <a:r>
              <a:rPr lang="en-US" sz="1600" dirty="0" smtClean="0">
                <a:solidFill>
                  <a:srgbClr val="FFFFFF"/>
                </a:solidFill>
                <a:latin typeface="Arial"/>
                <a:ea typeface="Gill Sans" pitchFamily="16" charset="0"/>
                <a:cs typeface="Gill Sans" pitchFamily="16" charset="0"/>
              </a:rPr>
              <a:t> :population </a:t>
            </a:r>
            <a:r>
              <a:rPr lang="en-US" sz="1600" dirty="0"/>
              <a:t>664046</a:t>
            </a:r>
            <a:r>
              <a:rPr lang="en-US" sz="1600" dirty="0" smtClean="0">
                <a:solidFill>
                  <a:prstClr val="white"/>
                </a:solidFill>
                <a:latin typeface="Arial"/>
              </a:rPr>
              <a:t>.</a:t>
            </a:r>
          </a:p>
          <a:p>
            <a:pPr fontAlgn="base">
              <a:spcBef>
                <a:spcPct val="0"/>
              </a:spcBef>
              <a:spcAft>
                <a:spcPct val="0"/>
              </a:spcAft>
            </a:pPr>
            <a:r>
              <a:rPr lang="en-US" sz="1600" dirty="0" err="1" smtClean="0">
                <a:solidFill>
                  <a:srgbClr val="FFFFFF"/>
                </a:solidFill>
                <a:latin typeface="Arial"/>
                <a:ea typeface="Gill Sans" pitchFamily="16" charset="0"/>
                <a:cs typeface="Gill Sans" pitchFamily="16" charset="0"/>
              </a:rPr>
              <a:t>dbr:</a:t>
            </a:r>
            <a:r>
              <a:rPr lang="en-US" sz="1600" dirty="0" err="1">
                <a:solidFill>
                  <a:srgbClr val="FFFFFF"/>
                </a:solidFill>
                <a:ea typeface="Gill Sans" pitchFamily="16" charset="0"/>
                <a:cs typeface="Gill Sans" pitchFamily="16" charset="0"/>
              </a:rPr>
              <a:t>Athens</a:t>
            </a:r>
            <a:r>
              <a:rPr lang="en-US" sz="1600" dirty="0" smtClean="0">
                <a:solidFill>
                  <a:srgbClr val="FFFFFF"/>
                </a:solidFill>
                <a:latin typeface="Arial"/>
                <a:ea typeface="Gill Sans" pitchFamily="16" charset="0"/>
                <a:cs typeface="Gill Sans" pitchFamily="16" charset="0"/>
              </a:rPr>
              <a:t> :area </a:t>
            </a:r>
            <a:r>
              <a:rPr lang="en-US" sz="1600" dirty="0" smtClean="0"/>
              <a:t>38.964</a:t>
            </a:r>
            <a:r>
              <a:rPr lang="en-US" sz="1600" dirty="0" smtClean="0">
                <a:solidFill>
                  <a:srgbClr val="FFFFFF"/>
                </a:solidFill>
                <a:latin typeface="Arial"/>
                <a:ea typeface="Gill Sans" pitchFamily="16" charset="0"/>
                <a:cs typeface="Gill Sans" pitchFamily="16" charset="0"/>
              </a:rPr>
              <a:t> .</a:t>
            </a:r>
          </a:p>
          <a:p>
            <a:pPr fontAlgn="base">
              <a:spcBef>
                <a:spcPct val="0"/>
              </a:spcBef>
              <a:spcAft>
                <a:spcPct val="0"/>
              </a:spcAft>
            </a:pPr>
            <a:endParaRPr lang="en-US" sz="1600" dirty="0" smtClean="0">
              <a:solidFill>
                <a:srgbClr val="FFFFFF"/>
              </a:solidFill>
              <a:latin typeface="Arial"/>
              <a:ea typeface="Gill Sans" pitchFamily="16" charset="0"/>
              <a:cs typeface="Gill Sans" pitchFamily="16" charset="0"/>
            </a:endParaRPr>
          </a:p>
        </p:txBody>
      </p:sp>
    </p:spTree>
    <p:extLst>
      <p:ext uri="{BB962C8B-B14F-4D97-AF65-F5344CB8AC3E}">
        <p14:creationId xmlns:p14="http://schemas.microsoft.com/office/powerpoint/2010/main" val="22041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9" grpId="0" animBg="1"/>
      <p:bldP spid="40" grpId="0" animBg="1"/>
      <p:bldP spid="41" grpId="0" animBg="1"/>
      <p:bldP spid="25"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83587" y="1700808"/>
            <a:ext cx="5984664" cy="424847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3564"/>
            <a:ext cx="2686844" cy="5032718"/>
          </a:xfrm>
          <a:prstGeom prst="rect">
            <a:avLst/>
          </a:prstGeom>
        </p:spPr>
      </p:pic>
      <p:sp>
        <p:nvSpPr>
          <p:cNvPr id="7" name="Frame 6"/>
          <p:cNvSpPr/>
          <p:nvPr/>
        </p:nvSpPr>
        <p:spPr>
          <a:xfrm>
            <a:off x="4211960" y="4293096"/>
            <a:ext cx="4104456" cy="648072"/>
          </a:xfrm>
          <a:prstGeom prst="frame">
            <a:avLst>
              <a:gd name="adj1" fmla="val 2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p:cNvGrpSpPr/>
          <p:nvPr/>
        </p:nvGrpSpPr>
        <p:grpSpPr>
          <a:xfrm>
            <a:off x="2640880" y="5993758"/>
            <a:ext cx="6503120" cy="819618"/>
            <a:chOff x="2640880" y="5994287"/>
            <a:chExt cx="6503120" cy="845084"/>
          </a:xfrm>
        </p:grpSpPr>
        <p:sp>
          <p:nvSpPr>
            <p:cNvPr id="6" name="TextBox 5"/>
            <p:cNvSpPr txBox="1"/>
            <p:nvPr/>
          </p:nvSpPr>
          <p:spPr>
            <a:xfrm>
              <a:off x="2686844" y="6021288"/>
              <a:ext cx="6457156" cy="738664"/>
            </a:xfrm>
            <a:prstGeom prst="rect">
              <a:avLst/>
            </a:prstGeom>
            <a:noFill/>
            <a:ln>
              <a:solidFill>
                <a:schemeClr val="tx1"/>
              </a:solidFill>
            </a:ln>
          </p:spPr>
          <p:txBody>
            <a:bodyPr wrap="square" rtlCol="0">
              <a:spAutoFit/>
            </a:bodyPr>
            <a:lstStyle/>
            <a:p>
              <a:r>
                <a:rPr lang="en-US" sz="1400" b="1" dirty="0" smtClean="0"/>
                <a:t>REMARK</a:t>
              </a:r>
              <a:r>
                <a:rPr lang="en-US" sz="1400" dirty="0" smtClean="0"/>
                <a:t>: The results presented here are for the moment hardly theoretical, but rather report </a:t>
              </a:r>
              <a:r>
                <a:rPr lang="en-US" sz="1400" dirty="0" err="1" smtClean="0"/>
                <a:t>experiences&amp;challenges</a:t>
              </a:r>
              <a:r>
                <a:rPr lang="en-US" sz="1400" dirty="0" smtClean="0"/>
                <a:t> from (</a:t>
              </a:r>
              <a:r>
                <a:rPr lang="en-US" sz="1400" b="1" dirty="0" smtClean="0"/>
                <a:t>trying </a:t>
              </a:r>
              <a:r>
                <a:rPr lang="en-US" sz="1400" dirty="0" smtClean="0"/>
                <a:t>to) apply and extend SW techniques to a practical problem</a:t>
              </a:r>
              <a:endParaRPr lang="en-US" sz="1400" dirty="0"/>
            </a:p>
          </p:txBody>
        </p:sp>
        <p:sp>
          <p:nvSpPr>
            <p:cNvPr id="8" name="Frame 7"/>
            <p:cNvSpPr/>
            <p:nvPr/>
          </p:nvSpPr>
          <p:spPr>
            <a:xfrm>
              <a:off x="2640880" y="5994287"/>
              <a:ext cx="6503119" cy="845084"/>
            </a:xfrm>
            <a:prstGeom prst="frame">
              <a:avLst>
                <a:gd name="adj1" fmla="val 9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244316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295400"/>
            <a:ext cx="9144000" cy="556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2" name="Title 1"/>
          <p:cNvSpPr>
            <a:spLocks noGrp="1"/>
          </p:cNvSpPr>
          <p:nvPr>
            <p:ph type="title"/>
          </p:nvPr>
        </p:nvSpPr>
        <p:spPr>
          <a:xfrm>
            <a:off x="0" y="203200"/>
            <a:ext cx="9118599" cy="561975"/>
          </a:xfrm>
        </p:spPr>
        <p:txBody>
          <a:bodyPr/>
          <a:lstStyle/>
          <a:p>
            <a:pPr lvl="0"/>
            <a:r>
              <a:rPr lang="en-US" sz="2800" i="1" dirty="0" smtClean="0">
                <a:solidFill>
                  <a:prstClr val="black"/>
                </a:solidFill>
              </a:rPr>
              <a:t>Can </a:t>
            </a:r>
            <a:r>
              <a:rPr lang="en-US" sz="2800" i="1" dirty="0" err="1" smtClean="0">
                <a:solidFill>
                  <a:prstClr val="black"/>
                </a:solidFill>
              </a:rPr>
              <a:t>equational</a:t>
            </a:r>
            <a:r>
              <a:rPr lang="en-US" sz="2800" i="1" dirty="0" smtClean="0">
                <a:solidFill>
                  <a:prstClr val="black"/>
                </a:solidFill>
              </a:rPr>
              <a:t> </a:t>
            </a:r>
            <a:r>
              <a:rPr lang="en-US" sz="2800" i="1" dirty="0" smtClean="0">
                <a:solidFill>
                  <a:prstClr val="black"/>
                </a:solidFill>
              </a:rPr>
              <a:t>knowledge co-exist with </a:t>
            </a:r>
            <a:r>
              <a:rPr lang="en-US" sz="2800" i="1" dirty="0" smtClean="0">
                <a:solidFill>
                  <a:prstClr val="black"/>
                </a:solidFill>
              </a:rPr>
              <a:t>RDFS/OWL</a:t>
            </a:r>
            <a:r>
              <a:rPr lang="en-US" sz="2800" i="1" dirty="0" smtClean="0">
                <a:solidFill>
                  <a:prstClr val="black"/>
                </a:solidFill>
              </a:rPr>
              <a:t>?</a:t>
            </a:r>
            <a:endParaRPr lang="en-US" sz="2800" dirty="0"/>
          </a:p>
        </p:txBody>
      </p:sp>
      <p:sp>
        <p:nvSpPr>
          <p:cNvPr id="3" name="Content Placeholder 2"/>
          <p:cNvSpPr>
            <a:spLocks noGrp="1"/>
          </p:cNvSpPr>
          <p:nvPr>
            <p:ph idx="1"/>
          </p:nvPr>
        </p:nvSpPr>
        <p:spPr>
          <a:xfrm>
            <a:off x="304800" y="1447800"/>
            <a:ext cx="8356600" cy="2827337"/>
          </a:xfrm>
        </p:spPr>
        <p:txBody>
          <a:bodyPr/>
          <a:lstStyle/>
          <a:p>
            <a:pPr lvl="1"/>
            <a:endParaRPr lang="en-US" dirty="0" smtClean="0"/>
          </a:p>
          <a:p>
            <a:pPr lvl="1"/>
            <a:endParaRPr lang="en-US" sz="2100" dirty="0" smtClean="0"/>
          </a:p>
          <a:p>
            <a:pPr lvl="1"/>
            <a:r>
              <a:rPr lang="en-US" dirty="0" smtClean="0"/>
              <a:t>Interpretations of inclusion axioms are as usual, e.g.</a:t>
            </a:r>
          </a:p>
          <a:p>
            <a:pPr lvl="2"/>
            <a:r>
              <a:rPr lang="en-US" dirty="0" smtClean="0"/>
              <a:t>A sub-property axiom</a:t>
            </a:r>
            <a:r>
              <a:rPr lang="en-US" b="1" dirty="0" smtClean="0"/>
              <a:t> sp</a:t>
            </a:r>
          </a:p>
          <a:p>
            <a:pPr lvl="2">
              <a:buNone/>
            </a:pPr>
            <a:r>
              <a:rPr lang="en-US" dirty="0" smtClean="0">
                <a:cs typeface="Times New Roman"/>
              </a:rPr>
              <a:t>	</a:t>
            </a:r>
            <a:r>
              <a:rPr lang="en-US" i="1" dirty="0" smtClean="0">
                <a:latin typeface="Times New Roman"/>
                <a:cs typeface="Times New Roman"/>
              </a:rPr>
              <a:t>U</a:t>
            </a:r>
            <a:r>
              <a:rPr lang="en-US" i="1" baseline="-25000" dirty="0" smtClean="0">
                <a:latin typeface="Times New Roman"/>
                <a:cs typeface="Times New Roman"/>
              </a:rPr>
              <a:t>1</a:t>
            </a:r>
            <a:r>
              <a:rPr lang="en-US" dirty="0" smtClean="0"/>
              <a:t> </a:t>
            </a:r>
            <a:r>
              <a:rPr lang="en-US" b="1" dirty="0" err="1" smtClean="0"/>
              <a:t>rdfs:subPropertyOf</a:t>
            </a:r>
            <a:r>
              <a:rPr lang="en-US" b="1" dirty="0" smtClean="0"/>
              <a:t> </a:t>
            </a:r>
            <a:r>
              <a:rPr lang="en-US" i="1" dirty="0" smtClean="0">
                <a:latin typeface="Times New Roman"/>
                <a:cs typeface="Times New Roman"/>
              </a:rPr>
              <a:t>U</a:t>
            </a:r>
            <a:r>
              <a:rPr lang="en-US" i="1" baseline="-25000" dirty="0" smtClean="0">
                <a:latin typeface="Times New Roman"/>
                <a:cs typeface="Times New Roman"/>
              </a:rPr>
              <a:t>2</a:t>
            </a:r>
          </a:p>
          <a:p>
            <a:pPr lvl="2">
              <a:buNone/>
            </a:pPr>
            <a:r>
              <a:rPr lang="en-US" baseline="-25000" dirty="0" smtClean="0"/>
              <a:t>  </a:t>
            </a:r>
            <a:r>
              <a:rPr lang="en-US" dirty="0" smtClean="0"/>
              <a:t>is satisfied in </a:t>
            </a:r>
          </a:p>
          <a:p>
            <a:pPr lvl="1">
              <a:buNone/>
            </a:pPr>
            <a:endParaRPr lang="en-US" b="1" dirty="0" smtClean="0">
              <a:solidFill>
                <a:prstClr val="black"/>
              </a:solidFill>
              <a:latin typeface="cmss8"/>
              <a:cs typeface="cmss8"/>
            </a:endParaRPr>
          </a:p>
          <a:p>
            <a:pPr lvl="1"/>
            <a:r>
              <a:rPr lang="en-US" b="1" dirty="0" smtClean="0">
                <a:solidFill>
                  <a:prstClr val="black"/>
                </a:solidFill>
                <a:latin typeface="cmss8"/>
                <a:cs typeface="cmss8"/>
              </a:rPr>
              <a:t>NEW: </a:t>
            </a:r>
            <a:r>
              <a:rPr lang="en-US" dirty="0" smtClean="0">
                <a:solidFill>
                  <a:prstClr val="black"/>
                </a:solidFill>
                <a:latin typeface="cmss8"/>
                <a:cs typeface="cmss8"/>
              </a:rPr>
              <a:t>A </a:t>
            </a:r>
            <a:r>
              <a:rPr lang="en-US" dirty="0" smtClean="0">
                <a:latin typeface="cmss8"/>
                <a:cs typeface="cmss8"/>
              </a:rPr>
              <a:t> property equation axiom </a:t>
            </a:r>
            <a:r>
              <a:rPr lang="en-US" b="1" i="1" dirty="0" err="1" smtClean="0">
                <a:latin typeface="cmss8"/>
                <a:cs typeface="cmss8"/>
              </a:rPr>
              <a:t>e</a:t>
            </a:r>
            <a:endParaRPr lang="en-US" b="1" i="1" dirty="0" smtClean="0">
              <a:latin typeface="cmss8"/>
              <a:cs typeface="cmss8"/>
            </a:endParaRPr>
          </a:p>
          <a:p>
            <a:pPr lvl="2">
              <a:buNone/>
            </a:pPr>
            <a:r>
              <a:rPr lang="en-US" b="1" i="1" dirty="0" smtClean="0">
                <a:solidFill>
                  <a:prstClr val="black"/>
                </a:solidFill>
                <a:latin typeface="cmss8"/>
                <a:cs typeface="cmss8"/>
              </a:rPr>
              <a:t>	</a:t>
            </a:r>
            <a:r>
              <a:rPr lang="en-US" dirty="0" smtClean="0">
                <a:solidFill>
                  <a:prstClr val="black"/>
                </a:solidFill>
                <a:latin typeface="cmss8"/>
                <a:cs typeface="cmss8"/>
              </a:rPr>
              <a:t> </a:t>
            </a:r>
            <a:r>
              <a:rPr lang="en-US" i="1" dirty="0" smtClean="0">
                <a:solidFill>
                  <a:prstClr val="black"/>
                </a:solidFill>
                <a:latin typeface="Times New Roman"/>
                <a:cs typeface="Times New Roman"/>
              </a:rPr>
              <a:t>U</a:t>
            </a:r>
            <a:r>
              <a:rPr lang="en-US" i="1" baseline="-25000" dirty="0" smtClean="0">
                <a:solidFill>
                  <a:prstClr val="black"/>
                </a:solidFill>
                <a:latin typeface="Times New Roman"/>
                <a:cs typeface="Times New Roman"/>
              </a:rPr>
              <a:t>0</a:t>
            </a:r>
            <a:r>
              <a:rPr lang="en-US" dirty="0" smtClean="0">
                <a:solidFill>
                  <a:prstClr val="black"/>
                </a:solidFill>
                <a:latin typeface="cmss8"/>
                <a:cs typeface="cmss8"/>
              </a:rPr>
              <a:t>  </a:t>
            </a:r>
            <a:r>
              <a:rPr lang="en-US" b="1" dirty="0" smtClean="0">
                <a:solidFill>
                  <a:prstClr val="black"/>
                </a:solidFill>
                <a:latin typeface="cmss8"/>
                <a:cs typeface="cmss8"/>
              </a:rPr>
              <a:t>:</a:t>
            </a:r>
            <a:r>
              <a:rPr lang="en-US" b="1" dirty="0" err="1" smtClean="0">
                <a:solidFill>
                  <a:prstClr val="black"/>
                </a:solidFill>
                <a:latin typeface="cmss8"/>
                <a:cs typeface="cmss8"/>
              </a:rPr>
              <a:t>defineByEquat</a:t>
            </a:r>
            <a:r>
              <a:rPr lang="en-US" b="1" dirty="0" err="1" smtClean="0">
                <a:latin typeface="cmss8"/>
                <a:cs typeface="cmss8"/>
              </a:rPr>
              <a:t>ion</a:t>
            </a:r>
            <a:r>
              <a:rPr lang="en-US" b="1" dirty="0" smtClean="0">
                <a:latin typeface="cmss8"/>
                <a:cs typeface="cmss8"/>
              </a:rPr>
              <a:t> </a:t>
            </a:r>
            <a:r>
              <a:rPr lang="en-US" dirty="0" smtClean="0">
                <a:latin typeface="cmss8"/>
                <a:cs typeface="cmss8"/>
              </a:rPr>
              <a:t>“</a:t>
            </a:r>
            <a:r>
              <a:rPr lang="en-US" i="1" dirty="0" smtClean="0">
                <a:latin typeface="Times New Roman"/>
                <a:cs typeface="Times New Roman"/>
              </a:rPr>
              <a:t>f(U1,…U</a:t>
            </a:r>
            <a:r>
              <a:rPr lang="en-US" i="1" baseline="-25000" dirty="0" smtClean="0">
                <a:latin typeface="Times New Roman"/>
                <a:cs typeface="Times New Roman"/>
              </a:rPr>
              <a:t>n</a:t>
            </a:r>
            <a:r>
              <a:rPr lang="en-US" i="1" dirty="0" smtClean="0">
                <a:latin typeface="Times New Roman"/>
                <a:cs typeface="Times New Roman"/>
              </a:rPr>
              <a:t>)</a:t>
            </a:r>
            <a:r>
              <a:rPr lang="en-US" dirty="0" smtClean="0">
                <a:latin typeface="cmss8"/>
                <a:cs typeface="cmss8"/>
              </a:rPr>
              <a:t>” . </a:t>
            </a:r>
          </a:p>
          <a:p>
            <a:pPr lvl="2">
              <a:buNone/>
            </a:pPr>
            <a:r>
              <a:rPr lang="en-US" dirty="0" smtClean="0"/>
              <a:t>is satisfied in</a:t>
            </a:r>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1"/>
            <a:r>
              <a:rPr lang="en-US" dirty="0" smtClean="0"/>
              <a:t> An interpretation     is a </a:t>
            </a:r>
            <a:r>
              <a:rPr lang="en-US" smtClean="0"/>
              <a:t>model if it </a:t>
            </a:r>
            <a:r>
              <a:rPr lang="en-US" dirty="0" smtClean="0"/>
              <a:t>satisfies </a:t>
            </a:r>
          </a:p>
          <a:p>
            <a:pPr lvl="2"/>
            <a:r>
              <a:rPr lang="en-US" dirty="0" smtClean="0"/>
              <a:t>all inclusion axioms</a:t>
            </a:r>
          </a:p>
          <a:p>
            <a:pPr lvl="2"/>
            <a:r>
              <a:rPr lang="en-US" b="1" i="1" dirty="0" smtClean="0"/>
              <a:t>all variants of </a:t>
            </a:r>
            <a:r>
              <a:rPr lang="en-US" dirty="0" smtClean="0"/>
              <a:t>all equation axioms</a:t>
            </a:r>
            <a:endParaRPr lang="en-US" b="1" i="1" dirty="0" smtClean="0">
              <a:solidFill>
                <a:prstClr val="black"/>
              </a:solidFill>
              <a:latin typeface="cmss8"/>
              <a:cs typeface="cmss8"/>
            </a:endParaRPr>
          </a:p>
          <a:p>
            <a:pPr lvl="2">
              <a:buNone/>
            </a:pPr>
            <a:endParaRPr lang="en-US" dirty="0" smtClean="0"/>
          </a:p>
        </p:txBody>
      </p:sp>
      <p:sp>
        <p:nvSpPr>
          <p:cNvPr id="11" name="TextBox 10"/>
          <p:cNvSpPr txBox="1"/>
          <p:nvPr/>
        </p:nvSpPr>
        <p:spPr>
          <a:xfrm>
            <a:off x="9067800" y="127000"/>
            <a:ext cx="270251" cy="276999"/>
          </a:xfrm>
          <a:prstGeom prst="rect">
            <a:avLst/>
          </a:prstGeom>
          <a:noFill/>
        </p:spPr>
        <p:txBody>
          <a:bodyPr wrap="none" rtlCol="0">
            <a:spAutoFit/>
          </a:bodyPr>
          <a:lstStyle/>
          <a:p>
            <a:pPr fontAlgn="base">
              <a:spcBef>
                <a:spcPct val="0"/>
              </a:spcBef>
              <a:spcAft>
                <a:spcPct val="0"/>
              </a:spcAft>
            </a:pPr>
            <a:r>
              <a:rPr lang="en-US" baseline="-25000" dirty="0" smtClean="0">
                <a:solidFill>
                  <a:prstClr val="black"/>
                </a:solidFill>
                <a:latin typeface="Arial" charset="0"/>
              </a:rPr>
              <a:t>0</a:t>
            </a:r>
            <a:endParaRPr lang="en-US" baseline="-25000" dirty="0">
              <a:solidFill>
                <a:prstClr val="black"/>
              </a:solidFill>
              <a:latin typeface="Arial" charset="0"/>
            </a:endParaRPr>
          </a:p>
        </p:txBody>
      </p:sp>
      <p:pic>
        <p:nvPicPr>
          <p:cNvPr id="21" name="Picture 20" descr="Screen Shot 2013-07-29 at 18.09.31.png"/>
          <p:cNvPicPr>
            <a:picLocks noChangeAspect="1"/>
          </p:cNvPicPr>
          <p:nvPr/>
        </p:nvPicPr>
        <p:blipFill>
          <a:blip r:embed="rId2"/>
          <a:srcRect l="44966"/>
          <a:stretch>
            <a:fillRect/>
          </a:stretch>
        </p:blipFill>
        <p:spPr>
          <a:xfrm>
            <a:off x="2767993" y="3048000"/>
            <a:ext cx="1218018" cy="292100"/>
          </a:xfrm>
          <a:prstGeom prst="rect">
            <a:avLst/>
          </a:prstGeom>
        </p:spPr>
      </p:pic>
      <p:sp>
        <p:nvSpPr>
          <p:cNvPr id="15" name="Rounded Rectangle 14"/>
          <p:cNvSpPr/>
          <p:nvPr/>
        </p:nvSpPr>
        <p:spPr>
          <a:xfrm>
            <a:off x="1471411" y="2804400"/>
            <a:ext cx="2590800" cy="241200"/>
          </a:xfrm>
          <a:prstGeom prst="round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i="1">
              <a:solidFill>
                <a:prstClr val="white"/>
              </a:solidFill>
              <a:latin typeface="Times New Roman"/>
              <a:cs typeface="Times New Roman"/>
            </a:endParaRPr>
          </a:p>
        </p:txBody>
      </p:sp>
      <p:pic>
        <p:nvPicPr>
          <p:cNvPr id="17" name="Picture 16" descr="Screen Shot 2013-07-29 at 18.09.31.png"/>
          <p:cNvPicPr>
            <a:picLocks noChangeAspect="1"/>
          </p:cNvPicPr>
          <p:nvPr/>
        </p:nvPicPr>
        <p:blipFill>
          <a:blip r:embed="rId2"/>
          <a:srcRect r="57556"/>
          <a:stretch>
            <a:fillRect/>
          </a:stretch>
        </p:blipFill>
        <p:spPr>
          <a:xfrm>
            <a:off x="4290811" y="2743200"/>
            <a:ext cx="939385" cy="292100"/>
          </a:xfrm>
          <a:prstGeom prst="rect">
            <a:avLst/>
          </a:prstGeom>
        </p:spPr>
      </p:pic>
      <p:pic>
        <p:nvPicPr>
          <p:cNvPr id="19" name="Picture 4"/>
          <p:cNvPicPr>
            <a:picLocks noChangeAspect="1" noChangeArrowheads="1"/>
          </p:cNvPicPr>
          <p:nvPr/>
        </p:nvPicPr>
        <p:blipFill>
          <a:blip r:embed="rId3"/>
          <a:srcRect/>
          <a:stretch>
            <a:fillRect/>
          </a:stretch>
        </p:blipFill>
        <p:spPr bwMode="auto">
          <a:xfrm>
            <a:off x="2538211" y="3098800"/>
            <a:ext cx="177800" cy="177800"/>
          </a:xfrm>
          <a:prstGeom prst="rect">
            <a:avLst/>
          </a:prstGeom>
          <a:noFill/>
          <a:ln w="12700" cap="flat">
            <a:noFill/>
            <a:miter lim="800000"/>
            <a:headEnd/>
            <a:tailEnd/>
          </a:ln>
        </p:spPr>
      </p:pic>
      <p:grpSp>
        <p:nvGrpSpPr>
          <p:cNvPr id="30" name="Group 29"/>
          <p:cNvGrpSpPr/>
          <p:nvPr/>
        </p:nvGrpSpPr>
        <p:grpSpPr>
          <a:xfrm>
            <a:off x="979487" y="4046400"/>
            <a:ext cx="7513346" cy="1516200"/>
            <a:chOff x="1066800" y="4427400"/>
            <a:chExt cx="7513346" cy="1516200"/>
          </a:xfrm>
        </p:grpSpPr>
        <p:pic>
          <p:nvPicPr>
            <p:cNvPr id="10" name="Picture 3"/>
            <p:cNvPicPr>
              <a:picLocks noChangeAspect="1" noChangeArrowheads="1"/>
            </p:cNvPicPr>
            <p:nvPr/>
          </p:nvPicPr>
          <p:blipFill>
            <a:blip r:embed="rId4"/>
            <a:srcRect t="25309"/>
            <a:stretch>
              <a:fillRect/>
            </a:stretch>
          </p:blipFill>
          <p:spPr bwMode="auto">
            <a:xfrm>
              <a:off x="1066800" y="4800496"/>
              <a:ext cx="7315200" cy="1143104"/>
            </a:xfrm>
            <a:prstGeom prst="rect">
              <a:avLst/>
            </a:prstGeom>
            <a:noFill/>
            <a:ln w="12700" cap="flat">
              <a:noFill/>
              <a:miter lim="800000"/>
              <a:headEnd/>
              <a:tailEnd/>
            </a:ln>
          </p:spPr>
        </p:pic>
        <p:sp>
          <p:nvSpPr>
            <p:cNvPr id="12" name="TextBox 11"/>
            <p:cNvSpPr txBox="1"/>
            <p:nvPr/>
          </p:nvSpPr>
          <p:spPr>
            <a:xfrm>
              <a:off x="8305800" y="4917000"/>
              <a:ext cx="274346" cy="415498"/>
            </a:xfrm>
            <a:prstGeom prst="rect">
              <a:avLst/>
            </a:prstGeom>
            <a:noFill/>
          </p:spPr>
          <p:txBody>
            <a:bodyPr wrap="none" rtlCol="0">
              <a:spAutoFit/>
            </a:bodyPr>
            <a:lstStyle/>
            <a:p>
              <a:pPr fontAlgn="base">
                <a:spcBef>
                  <a:spcPct val="0"/>
                </a:spcBef>
                <a:spcAft>
                  <a:spcPct val="0"/>
                </a:spcAft>
              </a:pPr>
              <a:r>
                <a:rPr lang="en-US" sz="2100" dirty="0" smtClean="0">
                  <a:solidFill>
                    <a:prstClr val="black"/>
                  </a:solidFill>
                  <a:latin typeface="cmss8"/>
                  <a:cs typeface="cmss8"/>
                </a:rPr>
                <a:t>)</a:t>
              </a:r>
              <a:endParaRPr lang="en-US" sz="2100" dirty="0">
                <a:solidFill>
                  <a:prstClr val="black"/>
                </a:solidFill>
                <a:latin typeface="cmss8"/>
                <a:cs typeface="cmss8"/>
              </a:endParaRPr>
            </a:p>
          </p:txBody>
        </p:sp>
        <p:sp>
          <p:nvSpPr>
            <p:cNvPr id="16" name="Rounded Rectangle 15"/>
            <p:cNvSpPr/>
            <p:nvPr/>
          </p:nvSpPr>
          <p:spPr>
            <a:xfrm>
              <a:off x="1558724" y="4427400"/>
              <a:ext cx="3505200" cy="241200"/>
            </a:xfrm>
            <a:prstGeom prst="round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i="1">
                <a:solidFill>
                  <a:prstClr val="white"/>
                </a:solidFill>
                <a:latin typeface="Times New Roman"/>
                <a:cs typeface="Times New Roman"/>
              </a:endParaRPr>
            </a:p>
          </p:txBody>
        </p:sp>
        <p:pic>
          <p:nvPicPr>
            <p:cNvPr id="22" name="Picture 4"/>
            <p:cNvPicPr>
              <a:picLocks noChangeAspect="1" noChangeArrowheads="1"/>
            </p:cNvPicPr>
            <p:nvPr/>
          </p:nvPicPr>
          <p:blipFill>
            <a:blip r:embed="rId3"/>
            <a:srcRect/>
            <a:stretch>
              <a:fillRect/>
            </a:stretch>
          </p:blipFill>
          <p:spPr bwMode="auto">
            <a:xfrm>
              <a:off x="2576513" y="4724400"/>
              <a:ext cx="177800" cy="177800"/>
            </a:xfrm>
            <a:prstGeom prst="rect">
              <a:avLst/>
            </a:prstGeom>
            <a:noFill/>
            <a:ln w="12700" cap="flat">
              <a:noFill/>
              <a:miter lim="800000"/>
              <a:headEnd/>
              <a:tailEnd/>
            </a:ln>
          </p:spPr>
        </p:pic>
      </p:grpSp>
      <p:sp>
        <p:nvSpPr>
          <p:cNvPr id="24" name="Content Placeholder 2"/>
          <p:cNvSpPr txBox="1">
            <a:spLocks/>
          </p:cNvSpPr>
          <p:nvPr/>
        </p:nvSpPr>
        <p:spPr bwMode="auto">
          <a:xfrm>
            <a:off x="381000" y="609600"/>
            <a:ext cx="8356600" cy="28273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790575" lvl="1" indent="-314325" eaLnBrk="0" fontAlgn="base" hangingPunct="0">
              <a:spcBef>
                <a:spcPct val="20000"/>
              </a:spcBef>
              <a:spcAft>
                <a:spcPct val="0"/>
              </a:spcAft>
              <a:buFontTx/>
              <a:buBlip>
                <a:blip r:embed="rId5"/>
              </a:buBlip>
              <a:defRPr/>
            </a:pPr>
            <a:endParaRPr lang="en-US" kern="0" dirty="0" smtClean="0">
              <a:solidFill>
                <a:prstClr val="black"/>
              </a:solidFill>
              <a:latin typeface="cmss8" pitchFamily="34" charset="0"/>
            </a:endParaRPr>
          </a:p>
          <a:p>
            <a:pPr marL="790575" lvl="1" indent="-314325" eaLnBrk="0" fontAlgn="base" hangingPunct="0">
              <a:spcBef>
                <a:spcPct val="20000"/>
              </a:spcBef>
              <a:spcAft>
                <a:spcPct val="0"/>
              </a:spcAft>
              <a:buFontTx/>
              <a:buBlip>
                <a:blip r:embed="rId5"/>
              </a:buBlip>
              <a:defRPr/>
            </a:pPr>
            <a:endParaRPr lang="en-US" sz="2100" kern="0" dirty="0" smtClean="0">
              <a:solidFill>
                <a:prstClr val="black"/>
              </a:solidFill>
              <a:latin typeface="cmss8" pitchFamily="34" charset="0"/>
            </a:endParaRPr>
          </a:p>
          <a:p>
            <a:pPr marL="790575" lvl="1" indent="-314325" eaLnBrk="0" fontAlgn="base" hangingPunct="0">
              <a:spcBef>
                <a:spcPct val="20000"/>
              </a:spcBef>
              <a:spcAft>
                <a:spcPct val="0"/>
              </a:spcAft>
              <a:buFontTx/>
              <a:buBlip>
                <a:blip r:embed="rId5"/>
              </a:buBlip>
              <a:defRPr/>
            </a:pPr>
            <a:r>
              <a:rPr lang="en-US" sz="1600" kern="0" dirty="0" smtClean="0">
                <a:solidFill>
                  <a:prstClr val="black"/>
                </a:solidFill>
                <a:latin typeface="cmss8" pitchFamily="34" charset="0"/>
              </a:rPr>
              <a:t>An Interpretation    </a:t>
            </a:r>
            <a:r>
              <a:rPr lang="en-US" sz="1600" kern="0" dirty="0" smtClean="0">
                <a:solidFill>
                  <a:prstClr val="black"/>
                </a:solidFill>
                <a:latin typeface="cmss8" pitchFamily="34" charset="0"/>
              </a:rPr>
              <a:t>interprets </a:t>
            </a:r>
            <a:r>
              <a:rPr lang="en-US" sz="1600" kern="0" dirty="0" err="1" smtClean="0">
                <a:solidFill>
                  <a:prstClr val="black"/>
                </a:solidFill>
                <a:latin typeface="cmss8" pitchFamily="34" charset="0"/>
              </a:rPr>
              <a:t>datatype</a:t>
            </a:r>
            <a:r>
              <a:rPr lang="en-US" sz="1600" kern="0" dirty="0" smtClean="0">
                <a:solidFill>
                  <a:prstClr val="black"/>
                </a:solidFill>
                <a:latin typeface="cmss8" pitchFamily="34" charset="0"/>
              </a:rPr>
              <a:t> properties </a:t>
            </a:r>
            <a:r>
              <a:rPr lang="en-US" sz="1600" i="1" kern="0" dirty="0" smtClean="0">
                <a:solidFill>
                  <a:prstClr val="black"/>
                </a:solidFill>
                <a:latin typeface="Times New Roman"/>
                <a:cs typeface="Times New Roman"/>
              </a:rPr>
              <a:t>U </a:t>
            </a:r>
            <a:r>
              <a:rPr lang="en-US" sz="1600" kern="0" dirty="0" smtClean="0">
                <a:solidFill>
                  <a:prstClr val="black"/>
                </a:solidFill>
                <a:latin typeface="cmss8" pitchFamily="34" charset="0"/>
              </a:rPr>
              <a:t>as binary relations between domain elements and Data-Values </a:t>
            </a:r>
            <a:r>
              <a:rPr lang="en-US" sz="1200" kern="0" dirty="0" smtClean="0">
                <a:solidFill>
                  <a:prstClr val="black"/>
                </a:solidFill>
                <a:latin typeface="cmss8" pitchFamily="34" charset="0"/>
              </a:rPr>
              <a:t>(for our simple equations rational numbers are sufficient): </a:t>
            </a:r>
            <a:endParaRPr lang="en-US" sz="1600" kern="0" dirty="0" smtClean="0">
              <a:solidFill>
                <a:prstClr val="black"/>
              </a:solidFill>
              <a:latin typeface="cmss8" pitchFamily="34" charset="0"/>
            </a:endParaRPr>
          </a:p>
        </p:txBody>
      </p:sp>
      <p:pic>
        <p:nvPicPr>
          <p:cNvPr id="26" name="Picture 25" descr="Screen Shot 2013-07-29 at 18.28.03.png"/>
          <p:cNvPicPr>
            <a:picLocks noChangeAspect="1"/>
          </p:cNvPicPr>
          <p:nvPr/>
        </p:nvPicPr>
        <p:blipFill>
          <a:blip r:embed="rId6"/>
          <a:stretch>
            <a:fillRect/>
          </a:stretch>
        </p:blipFill>
        <p:spPr>
          <a:xfrm>
            <a:off x="2195736" y="1752600"/>
            <a:ext cx="1524000" cy="325783"/>
          </a:xfrm>
          <a:prstGeom prst="rect">
            <a:avLst/>
          </a:prstGeom>
        </p:spPr>
      </p:pic>
      <p:pic>
        <p:nvPicPr>
          <p:cNvPr id="28" name="Picture 4"/>
          <p:cNvPicPr>
            <a:picLocks noChangeAspect="1" noChangeArrowheads="1"/>
          </p:cNvPicPr>
          <p:nvPr/>
        </p:nvPicPr>
        <p:blipFill>
          <a:blip r:embed="rId3"/>
          <a:srcRect/>
          <a:stretch>
            <a:fillRect/>
          </a:stretch>
        </p:blipFill>
        <p:spPr bwMode="auto">
          <a:xfrm>
            <a:off x="2717800" y="1346200"/>
            <a:ext cx="177800" cy="177800"/>
          </a:xfrm>
          <a:prstGeom prst="rect">
            <a:avLst/>
          </a:prstGeom>
          <a:noFill/>
          <a:ln w="12700" cap="flat">
            <a:noFill/>
            <a:miter lim="800000"/>
            <a:headEnd/>
            <a:tailEnd/>
          </a:ln>
        </p:spPr>
      </p:pic>
      <p:pic>
        <p:nvPicPr>
          <p:cNvPr id="33" name="Picture 4"/>
          <p:cNvPicPr>
            <a:picLocks noChangeAspect="1" noChangeArrowheads="1"/>
          </p:cNvPicPr>
          <p:nvPr/>
        </p:nvPicPr>
        <p:blipFill>
          <a:blip r:embed="rId3"/>
          <a:srcRect/>
          <a:stretch>
            <a:fillRect/>
          </a:stretch>
        </p:blipFill>
        <p:spPr bwMode="auto">
          <a:xfrm>
            <a:off x="2870200" y="5842000"/>
            <a:ext cx="177800" cy="177800"/>
          </a:xfrm>
          <a:prstGeom prst="rect">
            <a:avLst/>
          </a:prstGeom>
          <a:noFill/>
          <a:ln w="12700" cap="flat">
            <a:noFill/>
            <a:miter lim="800000"/>
            <a:headEnd/>
            <a:tailEnd/>
          </a:ln>
        </p:spPr>
      </p:pic>
      <p:sp>
        <p:nvSpPr>
          <p:cNvPr id="42" name="Oval 41"/>
          <p:cNvSpPr/>
          <p:nvPr/>
        </p:nvSpPr>
        <p:spPr>
          <a:xfrm>
            <a:off x="4876800" y="4495800"/>
            <a:ext cx="3886200" cy="518160"/>
          </a:xfrm>
          <a:prstGeom prst="ellipse">
            <a:avLst/>
          </a:prstGeom>
          <a:noFill/>
          <a:ln w="25400"/>
        </p:spPr>
        <p:style>
          <a:lnRef idx="1">
            <a:schemeClr val="accent1"/>
          </a:lnRef>
          <a:fillRef idx="3">
            <a:schemeClr val="accent1"/>
          </a:fillRef>
          <a:effectRef idx="2">
            <a:schemeClr val="accent1"/>
          </a:effectRef>
          <a:fontRef idx="minor">
            <a:schemeClr val="lt1"/>
          </a:fontRef>
        </p:style>
      </p:sp>
      <p:sp>
        <p:nvSpPr>
          <p:cNvPr id="43" name="Rounded Rectangular Callout 42"/>
          <p:cNvSpPr/>
          <p:nvPr/>
        </p:nvSpPr>
        <p:spPr>
          <a:xfrm>
            <a:off x="304800" y="3429000"/>
            <a:ext cx="7848600" cy="270000"/>
          </a:xfrm>
          <a:prstGeom prst="wedgeRoundRectCallout">
            <a:avLst>
              <a:gd name="adj1" fmla="val 6504"/>
              <a:gd name="adj2" fmla="val 83183"/>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nchor="ctr"/>
          <a:lstStyle/>
          <a:p>
            <a:pPr algn="ctr" fontAlgn="base">
              <a:spcBef>
                <a:spcPct val="0"/>
              </a:spcBef>
              <a:spcAft>
                <a:spcPct val="0"/>
              </a:spcAft>
            </a:pPr>
            <a:r>
              <a:rPr lang="en-US" sz="1600" dirty="0">
                <a:solidFill>
                  <a:srgbClr val="FFFFFF"/>
                </a:solidFill>
                <a:ea typeface="Gill Sans" pitchFamily="16" charset="0"/>
                <a:cs typeface="Gill Sans" pitchFamily="16" charset="0"/>
              </a:rPr>
              <a:t>:</a:t>
            </a:r>
            <a:r>
              <a:rPr lang="en-US" sz="1600" dirty="0" err="1">
                <a:solidFill>
                  <a:srgbClr val="FFFFFF"/>
                </a:solidFill>
                <a:ea typeface="Gill Sans" pitchFamily="16" charset="0"/>
                <a:cs typeface="Gill Sans" pitchFamily="16" charset="0"/>
              </a:rPr>
              <a:t>populationDensity</a:t>
            </a:r>
            <a:r>
              <a:rPr lang="en-US" sz="1600" dirty="0">
                <a:solidFill>
                  <a:srgbClr val="FFFFFF"/>
                </a:solidFill>
                <a:ea typeface="Gill Sans" pitchFamily="16" charset="0"/>
                <a:cs typeface="Gill Sans" pitchFamily="16" charset="0"/>
              </a:rPr>
              <a:t> :</a:t>
            </a:r>
            <a:r>
              <a:rPr lang="en-US" sz="1600" dirty="0" err="1">
                <a:solidFill>
                  <a:srgbClr val="FFFFFF"/>
                </a:solidFill>
                <a:ea typeface="Gill Sans" pitchFamily="16" charset="0"/>
                <a:cs typeface="Gill Sans" pitchFamily="16" charset="0"/>
              </a:rPr>
              <a:t>definedByEquation</a:t>
            </a:r>
            <a:r>
              <a:rPr lang="en-US" sz="1600" dirty="0">
                <a:solidFill>
                  <a:srgbClr val="FFFFFF"/>
                </a:solidFill>
                <a:ea typeface="Gill Sans" pitchFamily="16" charset="0"/>
                <a:cs typeface="Gill Sans" pitchFamily="16" charset="0"/>
              </a:rPr>
              <a:t> “:population / </a:t>
            </a:r>
            <a:r>
              <a:rPr lang="en-US" sz="1600" dirty="0" smtClean="0">
                <a:solidFill>
                  <a:srgbClr val="FFFFFF"/>
                </a:solidFill>
                <a:ea typeface="Gill Sans" pitchFamily="16" charset="0"/>
                <a:cs typeface="Gill Sans" pitchFamily="16" charset="0"/>
              </a:rPr>
              <a:t>:area</a:t>
            </a:r>
            <a:r>
              <a:rPr lang="en-US" sz="1600" dirty="0">
                <a:solidFill>
                  <a:srgbClr val="FFFFFF"/>
                </a:solidFill>
                <a:ea typeface="Gill Sans" pitchFamily="16" charset="0"/>
                <a:cs typeface="Gill Sans" pitchFamily="16" charset="0"/>
              </a:rPr>
              <a:t>” .</a:t>
            </a:r>
          </a:p>
        </p:txBody>
      </p:sp>
      <p:sp>
        <p:nvSpPr>
          <p:cNvPr id="44" name="Rounded Rectangular Callout 43"/>
          <p:cNvSpPr/>
          <p:nvPr/>
        </p:nvSpPr>
        <p:spPr>
          <a:xfrm>
            <a:off x="5029200" y="3886200"/>
            <a:ext cx="4191000" cy="609600"/>
          </a:xfrm>
          <a:prstGeom prst="wedgeRoundRectCallout">
            <a:avLst>
              <a:gd name="adj1" fmla="val -50005"/>
              <a:gd name="adj2" fmla="val 66572"/>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a:solidFill>
                  <a:srgbClr val="FFFFFF"/>
                </a:solidFill>
                <a:ea typeface="Gill Sans" pitchFamily="16" charset="0"/>
                <a:cs typeface="Gill Sans" pitchFamily="16" charset="0"/>
              </a:rPr>
              <a:t>dbr:Athens</a:t>
            </a:r>
            <a:r>
              <a:rPr lang="en-US" sz="1600" dirty="0">
                <a:solidFill>
                  <a:srgbClr val="FFFFFF"/>
                </a:solidFill>
                <a:ea typeface="Gill Sans" pitchFamily="16" charset="0"/>
                <a:cs typeface="Gill Sans" pitchFamily="16" charset="0"/>
              </a:rPr>
              <a:t> :population </a:t>
            </a:r>
            <a:r>
              <a:rPr lang="en-US" sz="1600" dirty="0"/>
              <a:t>664046</a:t>
            </a:r>
            <a:r>
              <a:rPr lang="en-US" sz="1600" dirty="0">
                <a:solidFill>
                  <a:prstClr val="white"/>
                </a:solidFill>
              </a:rPr>
              <a:t>.</a:t>
            </a:r>
          </a:p>
          <a:p>
            <a:pPr fontAlgn="base">
              <a:spcBef>
                <a:spcPct val="0"/>
              </a:spcBef>
              <a:spcAft>
                <a:spcPct val="0"/>
              </a:spcAft>
            </a:pPr>
            <a:r>
              <a:rPr lang="en-US" sz="1600" dirty="0" err="1">
                <a:solidFill>
                  <a:srgbClr val="FFFFFF"/>
                </a:solidFill>
                <a:ea typeface="Gill Sans" pitchFamily="16" charset="0"/>
                <a:cs typeface="Gill Sans" pitchFamily="16" charset="0"/>
              </a:rPr>
              <a:t>dbr:Athens</a:t>
            </a:r>
            <a:r>
              <a:rPr lang="en-US" sz="1600" dirty="0">
                <a:solidFill>
                  <a:srgbClr val="FFFFFF"/>
                </a:solidFill>
                <a:ea typeface="Gill Sans" pitchFamily="16" charset="0"/>
                <a:cs typeface="Gill Sans" pitchFamily="16" charset="0"/>
              </a:rPr>
              <a:t> :area </a:t>
            </a:r>
            <a:r>
              <a:rPr lang="en-US" sz="1600" dirty="0" smtClean="0">
                <a:solidFill>
                  <a:schemeClr val="accent1">
                    <a:lumMod val="60000"/>
                    <a:lumOff val="40000"/>
                  </a:schemeClr>
                </a:solidFill>
              </a:rPr>
              <a:t>0</a:t>
            </a:r>
            <a:r>
              <a:rPr lang="en-US" sz="1600" dirty="0" smtClean="0">
                <a:solidFill>
                  <a:srgbClr val="FFFFFF"/>
                </a:solidFill>
                <a:ea typeface="Gill Sans" pitchFamily="16" charset="0"/>
                <a:cs typeface="Gill Sans" pitchFamily="16" charset="0"/>
              </a:rPr>
              <a:t> </a:t>
            </a:r>
            <a:r>
              <a:rPr lang="en-US" sz="1600" dirty="0">
                <a:solidFill>
                  <a:srgbClr val="FFFFFF"/>
                </a:solidFill>
                <a:ea typeface="Gill Sans" pitchFamily="16" charset="0"/>
                <a:cs typeface="Gill Sans" pitchFamily="16" charset="0"/>
              </a:rPr>
              <a:t>.</a:t>
            </a:r>
          </a:p>
          <a:p>
            <a:pPr fontAlgn="base">
              <a:spcBef>
                <a:spcPct val="0"/>
              </a:spcBef>
              <a:spcAft>
                <a:spcPct val="0"/>
              </a:spcAft>
            </a:pPr>
            <a:endParaRPr lang="en-US" sz="1600" dirty="0" smtClean="0">
              <a:solidFill>
                <a:srgbClr val="FFFFFF"/>
              </a:solidFill>
              <a:latin typeface="Arial"/>
              <a:ea typeface="Gill Sans" pitchFamily="16" charset="0"/>
              <a:cs typeface="Gill Sans" pitchFamily="16" charset="0"/>
            </a:endParaRPr>
          </a:p>
        </p:txBody>
      </p:sp>
      <p:grpSp>
        <p:nvGrpSpPr>
          <p:cNvPr id="51" name="Group 50"/>
          <p:cNvGrpSpPr/>
          <p:nvPr/>
        </p:nvGrpSpPr>
        <p:grpSpPr>
          <a:xfrm>
            <a:off x="1066800" y="5257800"/>
            <a:ext cx="8077200" cy="1524000"/>
            <a:chOff x="1066800" y="5334000"/>
            <a:chExt cx="8077200" cy="1524000"/>
          </a:xfrm>
        </p:grpSpPr>
        <p:sp>
          <p:nvSpPr>
            <p:cNvPr id="49" name="Rounded Rectangular Callout 48"/>
            <p:cNvSpPr/>
            <p:nvPr/>
          </p:nvSpPr>
          <p:spPr>
            <a:xfrm>
              <a:off x="5562600" y="5334000"/>
              <a:ext cx="3581400" cy="457200"/>
            </a:xfrm>
            <a:prstGeom prst="wedgeRoundRectCallout">
              <a:avLst>
                <a:gd name="adj1" fmla="val -74678"/>
                <a:gd name="adj2" fmla="val 205406"/>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nchor="ctr"/>
            <a:lstStyle/>
            <a:p>
              <a:pPr algn="ctr" fontAlgn="base">
                <a:spcBef>
                  <a:spcPct val="0"/>
                </a:spcBef>
                <a:spcAft>
                  <a:spcPct val="0"/>
                </a:spcAft>
              </a:pPr>
              <a:endParaRPr lang="en-US" sz="1600" dirty="0" smtClean="0">
                <a:solidFill>
                  <a:srgbClr val="FFFFFF"/>
                </a:solidFill>
                <a:latin typeface="Arial"/>
                <a:ea typeface="Gill Sans" pitchFamily="16" charset="0"/>
                <a:cs typeface="Gill Sans" pitchFamily="16" charset="0"/>
              </a:endParaRPr>
            </a:p>
          </p:txBody>
        </p:sp>
        <p:sp>
          <p:nvSpPr>
            <p:cNvPr id="48" name="Rounded Rectangular Callout 47"/>
            <p:cNvSpPr/>
            <p:nvPr/>
          </p:nvSpPr>
          <p:spPr>
            <a:xfrm>
              <a:off x="1295400" y="5334000"/>
              <a:ext cx="7848600" cy="457200"/>
            </a:xfrm>
            <a:prstGeom prst="wedgeRoundRectCallout">
              <a:avLst>
                <a:gd name="adj1" fmla="val -30875"/>
                <a:gd name="adj2" fmla="val 52628"/>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tIns="0" anchor="ctr"/>
            <a:lstStyle/>
            <a:p>
              <a:pPr algn="ctr" fontAlgn="base">
                <a:spcBef>
                  <a:spcPct val="0"/>
                </a:spcBef>
                <a:spcAft>
                  <a:spcPct val="0"/>
                </a:spcAft>
              </a:pPr>
              <a:r>
                <a:rPr lang="en-US" sz="1600" dirty="0" smtClean="0">
                  <a:solidFill>
                    <a:srgbClr val="FFFFFF"/>
                  </a:solidFill>
                  <a:latin typeface="Arial"/>
                  <a:ea typeface="Gill Sans" pitchFamily="16" charset="0"/>
                  <a:cs typeface="Gill Sans" pitchFamily="16" charset="0"/>
                </a:rPr>
                <a:t>:population :</a:t>
              </a:r>
              <a:r>
                <a:rPr lang="en-US" sz="1600" dirty="0" err="1" smtClean="0">
                  <a:solidFill>
                    <a:srgbClr val="FFFFFF"/>
                  </a:solidFill>
                  <a:latin typeface="Arial"/>
                  <a:ea typeface="Gill Sans" pitchFamily="16" charset="0"/>
                  <a:cs typeface="Gill Sans" pitchFamily="16" charset="0"/>
                </a:rPr>
                <a:t>definedByEquation</a:t>
              </a:r>
              <a:r>
                <a:rPr lang="en-US" sz="1600" dirty="0" smtClean="0">
                  <a:solidFill>
                    <a:srgbClr val="FFFFFF"/>
                  </a:solidFill>
                  <a:latin typeface="Arial"/>
                  <a:ea typeface="Gill Sans" pitchFamily="16" charset="0"/>
                  <a:cs typeface="Gill Sans" pitchFamily="16" charset="0"/>
                </a:rPr>
                <a:t> “:</a:t>
              </a:r>
              <a:r>
                <a:rPr lang="en-US" sz="1600" dirty="0" err="1" smtClean="0">
                  <a:solidFill>
                    <a:srgbClr val="FFFFFF"/>
                  </a:solidFill>
                  <a:latin typeface="Arial"/>
                  <a:ea typeface="Gill Sans" pitchFamily="16" charset="0"/>
                  <a:cs typeface="Gill Sans" pitchFamily="16" charset="0"/>
                </a:rPr>
                <a:t>populationDensity</a:t>
              </a:r>
              <a:r>
                <a:rPr lang="en-US" sz="1600" dirty="0" smtClean="0">
                  <a:solidFill>
                    <a:srgbClr val="FFFFFF"/>
                  </a:solidFill>
                  <a:latin typeface="Arial"/>
                  <a:ea typeface="Gill Sans" pitchFamily="16" charset="0"/>
                  <a:cs typeface="Gill Sans" pitchFamily="16" charset="0"/>
                </a:rPr>
                <a:t> * :area”. </a:t>
              </a:r>
            </a:p>
            <a:p>
              <a:pPr algn="ctr" fontAlgn="base">
                <a:spcBef>
                  <a:spcPct val="0"/>
                </a:spcBef>
                <a:spcAft>
                  <a:spcPct val="0"/>
                </a:spcAft>
              </a:pPr>
              <a:r>
                <a:rPr lang="en-US" sz="1600" dirty="0" smtClean="0">
                  <a:solidFill>
                    <a:srgbClr val="FFFFFF"/>
                  </a:solidFill>
                  <a:latin typeface="Arial"/>
                  <a:ea typeface="Gill Sans" pitchFamily="16" charset="0"/>
                  <a:cs typeface="Gill Sans" pitchFamily="16" charset="0"/>
                </a:rPr>
                <a:t>:</a:t>
              </a:r>
              <a:r>
                <a:rPr lang="en-US" sz="1600" dirty="0" err="1" smtClean="0">
                  <a:solidFill>
                    <a:srgbClr val="FFFFFF"/>
                  </a:solidFill>
                  <a:latin typeface="Arial"/>
                  <a:ea typeface="Gill Sans" pitchFamily="16" charset="0"/>
                  <a:cs typeface="Gill Sans" pitchFamily="16" charset="0"/>
                </a:rPr>
                <a:t>area:definedByEquation</a:t>
              </a:r>
              <a:r>
                <a:rPr lang="en-US" sz="1600" dirty="0" smtClean="0">
                  <a:solidFill>
                    <a:srgbClr val="FFFFFF"/>
                  </a:solidFill>
                  <a:latin typeface="Arial"/>
                  <a:ea typeface="Gill Sans" pitchFamily="16" charset="0"/>
                  <a:cs typeface="Gill Sans" pitchFamily="16" charset="0"/>
                </a:rPr>
                <a:t> “:population / :</a:t>
              </a:r>
              <a:r>
                <a:rPr lang="en-US" sz="1600" dirty="0" err="1" smtClean="0">
                  <a:solidFill>
                    <a:srgbClr val="FFFFFF"/>
                  </a:solidFill>
                  <a:latin typeface="Arial"/>
                  <a:ea typeface="Gill Sans" pitchFamily="16" charset="0"/>
                  <a:cs typeface="Gill Sans" pitchFamily="16" charset="0"/>
                </a:rPr>
                <a:t>populationDensity</a:t>
              </a:r>
              <a:r>
                <a:rPr lang="en-US" sz="1600" dirty="0" smtClean="0">
                  <a:solidFill>
                    <a:srgbClr val="FFFFFF"/>
                  </a:solidFill>
                  <a:latin typeface="Arial"/>
                  <a:ea typeface="Gill Sans" pitchFamily="16" charset="0"/>
                  <a:cs typeface="Gill Sans" pitchFamily="16" charset="0"/>
                </a:rPr>
                <a:t>” .</a:t>
              </a:r>
            </a:p>
          </p:txBody>
        </p:sp>
        <p:sp>
          <p:nvSpPr>
            <p:cNvPr id="50" name="Oval 49"/>
            <p:cNvSpPr/>
            <p:nvPr/>
          </p:nvSpPr>
          <p:spPr>
            <a:xfrm>
              <a:off x="1066800" y="6400800"/>
              <a:ext cx="3886200" cy="457200"/>
            </a:xfrm>
            <a:prstGeom prst="ellipse">
              <a:avLst/>
            </a:prstGeom>
            <a:noFill/>
            <a:ln w="25400"/>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3079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Rule-based Materialization:</a:t>
            </a:r>
          </a:p>
        </p:txBody>
      </p:sp>
      <p:sp>
        <p:nvSpPr>
          <p:cNvPr id="21" name="Rounded Rectangular Callout 20"/>
          <p:cNvSpPr/>
          <p:nvPr/>
        </p:nvSpPr>
        <p:spPr>
          <a:xfrm>
            <a:off x="381000" y="2514600"/>
            <a:ext cx="4572000" cy="609600"/>
          </a:xfrm>
          <a:prstGeom prst="wedgeRoundRectCallout">
            <a:avLst>
              <a:gd name="adj1" fmla="val -48187"/>
              <a:gd name="adj2" fmla="val 49905"/>
              <a:gd name="adj3" fmla="val 16667"/>
            </a:avLst>
          </a:prstGeom>
          <a:solidFill>
            <a:srgbClr val="BCD0BA"/>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dbo:population</a:t>
            </a:r>
            <a:r>
              <a:rPr lang="en-US" sz="1600" dirty="0" smtClean="0">
                <a:solidFill>
                  <a:srgbClr val="000000"/>
                </a:solidFill>
                <a:latin typeface="Arial"/>
                <a:ea typeface="Gill Sans" pitchFamily="16" charset="0"/>
                <a:cs typeface="Gill Sans" pitchFamily="16" charset="0"/>
              </a:rPr>
              <a:t> </a:t>
            </a:r>
            <a:r>
              <a:rPr lang="en-US" sz="1600" dirty="0">
                <a:solidFill>
                  <a:srgbClr val="000000"/>
                </a:solidFill>
              </a:rPr>
              <a:t>664046.</a:t>
            </a:r>
            <a:endParaRPr lang="en-US" sz="1600" dirty="0" smtClean="0">
              <a:solidFill>
                <a:srgbClr val="000000"/>
              </a:solidFill>
              <a:latin typeface="Arial"/>
            </a:endParaRPr>
          </a:p>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dbo:area</a:t>
            </a:r>
            <a:r>
              <a:rPr lang="en-US" sz="1600" dirty="0" smtClean="0">
                <a:solidFill>
                  <a:srgbClr val="000000"/>
                </a:solidFill>
                <a:latin typeface="Arial"/>
                <a:ea typeface="Gill Sans" pitchFamily="16" charset="0"/>
                <a:cs typeface="Gill Sans" pitchFamily="16" charset="0"/>
              </a:rPr>
              <a:t> </a:t>
            </a:r>
            <a:r>
              <a:rPr lang="en-US" sz="1600" dirty="0">
                <a:solidFill>
                  <a:srgbClr val="000000"/>
                </a:solidFill>
                <a:ea typeface="Gill Sans" pitchFamily="16" charset="0"/>
                <a:cs typeface="Gill Sans" pitchFamily="16" charset="0"/>
              </a:rPr>
              <a:t>38.964 </a:t>
            </a:r>
            <a:r>
              <a:rPr lang="en-US" sz="1600" dirty="0" smtClean="0">
                <a:solidFill>
                  <a:srgbClr val="000000"/>
                </a:solidFill>
                <a:latin typeface="Arial"/>
                <a:ea typeface="Gill Sans" pitchFamily="16" charset="0"/>
                <a:cs typeface="Gill Sans" pitchFamily="16" charset="0"/>
              </a:rPr>
              <a:t>.</a:t>
            </a:r>
          </a:p>
          <a:p>
            <a:pPr fontAlgn="base">
              <a:spcBef>
                <a:spcPct val="0"/>
              </a:spcBef>
              <a:spcAft>
                <a:spcPct val="0"/>
              </a:spcAft>
            </a:pPr>
            <a:endParaRPr lang="en-US" sz="1600" dirty="0" smtClean="0">
              <a:solidFill>
                <a:srgbClr val="000000"/>
              </a:solidFill>
              <a:latin typeface="Arial"/>
              <a:ea typeface="Gill Sans" pitchFamily="16" charset="0"/>
              <a:cs typeface="Gill Sans" pitchFamily="16" charset="0"/>
            </a:endParaRPr>
          </a:p>
        </p:txBody>
      </p:sp>
      <p:sp>
        <p:nvSpPr>
          <p:cNvPr id="9" name="Rounded Rectangular Callout 8"/>
          <p:cNvSpPr/>
          <p:nvPr/>
        </p:nvSpPr>
        <p:spPr>
          <a:xfrm>
            <a:off x="381000" y="3581400"/>
            <a:ext cx="4572000" cy="381000"/>
          </a:xfrm>
          <a:prstGeom prst="wedgeRoundRectCallout">
            <a:avLst>
              <a:gd name="adj1" fmla="val -48187"/>
              <a:gd name="adj2" fmla="val 49905"/>
              <a:gd name="adj3" fmla="val 16667"/>
            </a:avLst>
          </a:prstGeom>
          <a:solidFill>
            <a:srgbClr val="BCD0BA"/>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dbo:area</a:t>
            </a:r>
            <a:r>
              <a:rPr lang="en-US" sz="1600" dirty="0" smtClean="0">
                <a:solidFill>
                  <a:srgbClr val="000000"/>
                </a:solidFill>
                <a:latin typeface="Arial"/>
                <a:ea typeface="Gill Sans" pitchFamily="16" charset="0"/>
                <a:cs typeface="Gill Sans" pitchFamily="16" charset="0"/>
              </a:rPr>
              <a:t> </a:t>
            </a:r>
            <a:r>
              <a:rPr lang="en-US" sz="1600" dirty="0" smtClean="0">
                <a:solidFill>
                  <a:srgbClr val="000000"/>
                </a:solidFill>
                <a:latin typeface="Arial"/>
              </a:rPr>
              <a:t>3.00000000003.</a:t>
            </a:r>
          </a:p>
        </p:txBody>
      </p:sp>
      <p:sp>
        <p:nvSpPr>
          <p:cNvPr id="8" name="Rounded Rectangular Callout 7"/>
          <p:cNvSpPr/>
          <p:nvPr/>
        </p:nvSpPr>
        <p:spPr>
          <a:xfrm>
            <a:off x="381000" y="3124200"/>
            <a:ext cx="4572000" cy="457200"/>
          </a:xfrm>
          <a:prstGeom prst="wedgeRoundRectCallout">
            <a:avLst>
              <a:gd name="adj1" fmla="val -48187"/>
              <a:gd name="adj2" fmla="val 49905"/>
              <a:gd name="adj3" fmla="val 16667"/>
            </a:avLst>
          </a:prstGeom>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dbo:popDensity</a:t>
            </a:r>
            <a:r>
              <a:rPr lang="en-US" sz="1600" dirty="0" smtClean="0">
                <a:solidFill>
                  <a:srgbClr val="000000"/>
                </a:solidFill>
                <a:latin typeface="Arial"/>
                <a:ea typeface="Gill Sans" pitchFamily="16" charset="0"/>
                <a:cs typeface="Gill Sans" pitchFamily="16" charset="0"/>
              </a:rPr>
              <a:t> </a:t>
            </a:r>
            <a:r>
              <a:rPr lang="en-US" sz="1600" dirty="0" smtClean="0">
                <a:solidFill>
                  <a:srgbClr val="000000"/>
                </a:solidFill>
                <a:latin typeface="Arial"/>
              </a:rPr>
              <a:t>0.66666666.</a:t>
            </a:r>
          </a:p>
        </p:txBody>
      </p:sp>
      <p:sp>
        <p:nvSpPr>
          <p:cNvPr id="4" name="Title 1"/>
          <p:cNvSpPr>
            <a:spLocks noGrp="1"/>
          </p:cNvSpPr>
          <p:nvPr>
            <p:ph type="title"/>
          </p:nvPr>
        </p:nvSpPr>
        <p:spPr>
          <a:xfrm>
            <a:off x="381001" y="203200"/>
            <a:ext cx="8686799" cy="561975"/>
          </a:xfrm>
        </p:spPr>
        <p:txBody>
          <a:bodyPr/>
          <a:lstStyle/>
          <a:p>
            <a:pPr marL="314325" lvl="0" indent="-314325">
              <a:spcBef>
                <a:spcPct val="20000"/>
              </a:spcBef>
            </a:pPr>
            <a:r>
              <a:rPr lang="en-US" sz="2400" i="1" dirty="0" smtClean="0">
                <a:solidFill>
                  <a:prstClr val="black"/>
                </a:solidFill>
              </a:rPr>
              <a:t>Can materialization and/or query rewriting be used?</a:t>
            </a:r>
          </a:p>
        </p:txBody>
      </p:sp>
      <p:pic>
        <p:nvPicPr>
          <p:cNvPr id="5" name="Picture 4" descr="latex-image-1.pdf"/>
          <p:cNvPicPr>
            <a:picLocks noChangeAspect="1"/>
          </p:cNvPicPr>
          <p:nvPr/>
        </p:nvPicPr>
        <p:blipFill>
          <a:blip r:embed="rId4"/>
          <a:stretch>
            <a:fillRect/>
          </a:stretch>
        </p:blipFill>
        <p:spPr>
          <a:xfrm>
            <a:off x="457200" y="1447800"/>
            <a:ext cx="8382000" cy="838200"/>
          </a:xfrm>
          <a:prstGeom prst="rect">
            <a:avLst/>
          </a:prstGeom>
        </p:spPr>
      </p:pic>
      <p:sp>
        <p:nvSpPr>
          <p:cNvPr id="7" name="Rounded Rectangular Callout 6"/>
          <p:cNvSpPr/>
          <p:nvPr/>
        </p:nvSpPr>
        <p:spPr>
          <a:xfrm>
            <a:off x="395536" y="2492896"/>
            <a:ext cx="4572000" cy="609600"/>
          </a:xfrm>
          <a:prstGeom prst="wedgeRoundRectCallout">
            <a:avLst>
              <a:gd name="adj1" fmla="val -48187"/>
              <a:gd name="adj2" fmla="val 49905"/>
              <a:gd name="adj3" fmla="val 16667"/>
            </a:avLst>
          </a:prstGeom>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dbo:population</a:t>
            </a:r>
            <a:r>
              <a:rPr lang="en-US" sz="1600" dirty="0" smtClean="0">
                <a:solidFill>
                  <a:srgbClr val="000000"/>
                </a:solidFill>
                <a:latin typeface="Arial"/>
                <a:ea typeface="Gill Sans" pitchFamily="16" charset="0"/>
                <a:cs typeface="Gill Sans" pitchFamily="16" charset="0"/>
              </a:rPr>
              <a:t> </a:t>
            </a:r>
            <a:r>
              <a:rPr lang="en-US" sz="1600" b="1" dirty="0" smtClean="0">
                <a:solidFill>
                  <a:srgbClr val="000000"/>
                </a:solidFill>
                <a:latin typeface="Arial"/>
              </a:rPr>
              <a:t>2</a:t>
            </a:r>
            <a:r>
              <a:rPr lang="en-US" sz="1600" dirty="0" smtClean="0">
                <a:solidFill>
                  <a:srgbClr val="000000"/>
                </a:solidFill>
                <a:latin typeface="Arial"/>
              </a:rPr>
              <a:t>.</a:t>
            </a:r>
          </a:p>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dbo:area</a:t>
            </a:r>
            <a:r>
              <a:rPr lang="en-US" sz="1600" dirty="0" smtClean="0">
                <a:solidFill>
                  <a:srgbClr val="000000"/>
                </a:solidFill>
                <a:latin typeface="Arial"/>
                <a:ea typeface="Gill Sans" pitchFamily="16" charset="0"/>
                <a:cs typeface="Gill Sans" pitchFamily="16" charset="0"/>
              </a:rPr>
              <a:t> </a:t>
            </a:r>
            <a:r>
              <a:rPr lang="en-US" sz="1600" b="1" dirty="0" smtClean="0">
                <a:solidFill>
                  <a:srgbClr val="000000"/>
                </a:solidFill>
                <a:latin typeface="Arial"/>
                <a:ea typeface="Gill Sans" pitchFamily="16" charset="0"/>
                <a:cs typeface="Gill Sans" pitchFamily="16" charset="0"/>
              </a:rPr>
              <a:t>3</a:t>
            </a:r>
            <a:r>
              <a:rPr lang="en-US" sz="1600" dirty="0" smtClean="0">
                <a:solidFill>
                  <a:srgbClr val="000000"/>
                </a:solidFill>
                <a:latin typeface="Arial"/>
                <a:ea typeface="Gill Sans" pitchFamily="16" charset="0"/>
                <a:cs typeface="Gill Sans" pitchFamily="16" charset="0"/>
              </a:rPr>
              <a:t>.</a:t>
            </a:r>
          </a:p>
          <a:p>
            <a:pPr fontAlgn="base">
              <a:spcBef>
                <a:spcPct val="0"/>
              </a:spcBef>
              <a:spcAft>
                <a:spcPct val="0"/>
              </a:spcAft>
            </a:pPr>
            <a:endParaRPr lang="en-US" sz="1600" dirty="0" smtClean="0">
              <a:solidFill>
                <a:srgbClr val="000000"/>
              </a:solidFill>
              <a:latin typeface="Arial"/>
              <a:ea typeface="Gill Sans" pitchFamily="16" charset="0"/>
              <a:cs typeface="Gill Sans" pitchFamily="16" charset="0"/>
            </a:endParaRPr>
          </a:p>
        </p:txBody>
      </p:sp>
      <p:pic>
        <p:nvPicPr>
          <p:cNvPr id="10"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752600" y="8242300"/>
            <a:ext cx="508000" cy="508000"/>
          </a:xfrm>
          <a:prstGeom prst="rect">
            <a:avLst/>
          </a:prstGeom>
          <a:noFill/>
        </p:spPr>
      </p:pic>
      <p:pic>
        <p:nvPicPr>
          <p:cNvPr id="11"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905000" y="8394700"/>
            <a:ext cx="508000" cy="508000"/>
          </a:xfrm>
          <a:prstGeom prst="rect">
            <a:avLst/>
          </a:prstGeom>
          <a:noFill/>
        </p:spPr>
      </p:pic>
      <p:pic>
        <p:nvPicPr>
          <p:cNvPr id="12"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057400" y="8547100"/>
            <a:ext cx="508000" cy="508000"/>
          </a:xfrm>
          <a:prstGeom prst="rect">
            <a:avLst/>
          </a:prstGeom>
          <a:noFill/>
        </p:spPr>
      </p:pic>
      <p:sp>
        <p:nvSpPr>
          <p:cNvPr id="13" name="TextBox 12"/>
          <p:cNvSpPr txBox="1"/>
          <p:nvPr/>
        </p:nvSpPr>
        <p:spPr>
          <a:xfrm>
            <a:off x="609600" y="4495800"/>
            <a:ext cx="498334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 potentially infinite values by rounding errors.</a:t>
            </a:r>
            <a:endParaRPr lang="en-US" dirty="0">
              <a:solidFill>
                <a:prstClr val="black"/>
              </a:solidFill>
              <a:latin typeface="Arial" charset="0"/>
            </a:endParaRPr>
          </a:p>
        </p:txBody>
      </p:sp>
      <p:sp>
        <p:nvSpPr>
          <p:cNvPr id="14" name="Rectangle 13"/>
          <p:cNvSpPr/>
          <p:nvPr/>
        </p:nvSpPr>
        <p:spPr>
          <a:xfrm>
            <a:off x="874888" y="4953000"/>
            <a:ext cx="7545042" cy="369332"/>
          </a:xfrm>
          <a:prstGeom prst="rect">
            <a:avLst/>
          </a:prstGeom>
        </p:spPr>
        <p:txBody>
          <a:bodyPr wrap="none">
            <a:spAutoFit/>
          </a:bodyPr>
          <a:lstStyle/>
          <a:p>
            <a:pPr fontAlgn="base">
              <a:spcBef>
                <a:spcPct val="0"/>
              </a:spcBef>
              <a:spcAft>
                <a:spcPct val="0"/>
              </a:spcAft>
            </a:pPr>
            <a:r>
              <a:rPr lang="en-US" dirty="0" smtClean="0">
                <a:solidFill>
                  <a:prstClr val="black"/>
                </a:solidFill>
                <a:latin typeface="Arial" charset="0"/>
              </a:rPr>
              <a:t>Similarly, for ambiguous values (assume 2 population values for Athens)</a:t>
            </a:r>
            <a:endParaRPr lang="en-US" dirty="0">
              <a:solidFill>
                <a:prstClr val="black"/>
              </a:solidFill>
              <a:latin typeface="Arial" charset="0"/>
            </a:endParaRPr>
          </a:p>
        </p:txBody>
      </p:sp>
      <p:sp>
        <p:nvSpPr>
          <p:cNvPr id="15" name="Rounded Rectangle 14"/>
          <p:cNvSpPr/>
          <p:nvPr/>
        </p:nvSpPr>
        <p:spPr>
          <a:xfrm>
            <a:off x="381000" y="1447800"/>
            <a:ext cx="8458200" cy="2880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16" name="Rounded Rectangular Callout 15"/>
          <p:cNvSpPr/>
          <p:nvPr/>
        </p:nvSpPr>
        <p:spPr>
          <a:xfrm>
            <a:off x="381000" y="3962400"/>
            <a:ext cx="4572000" cy="381000"/>
          </a:xfrm>
          <a:prstGeom prst="wedgeRoundRectCallout">
            <a:avLst>
              <a:gd name="adj1" fmla="val -48187"/>
              <a:gd name="adj2" fmla="val 49905"/>
              <a:gd name="adj3" fmla="val 16667"/>
            </a:avLst>
          </a:prstGeom>
          <a:solidFill>
            <a:srgbClr val="BCD0BA"/>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dbo:population</a:t>
            </a:r>
            <a:r>
              <a:rPr lang="en-US" sz="1600" dirty="0" smtClean="0">
                <a:solidFill>
                  <a:srgbClr val="000000"/>
                </a:solidFill>
                <a:latin typeface="Arial"/>
                <a:ea typeface="Gill Sans" pitchFamily="16" charset="0"/>
                <a:cs typeface="Gill Sans" pitchFamily="16" charset="0"/>
              </a:rPr>
              <a:t>  </a:t>
            </a:r>
            <a:r>
              <a:rPr lang="en-US" sz="1600" dirty="0" smtClean="0">
                <a:solidFill>
                  <a:srgbClr val="000000"/>
                </a:solidFill>
                <a:latin typeface="Arial"/>
              </a:rPr>
              <a:t>1.99999998002.</a:t>
            </a:r>
          </a:p>
        </p:txBody>
      </p:sp>
      <p:sp>
        <p:nvSpPr>
          <p:cNvPr id="18" name="Rounded Rectangle 17"/>
          <p:cNvSpPr/>
          <p:nvPr/>
        </p:nvSpPr>
        <p:spPr>
          <a:xfrm>
            <a:off x="381000" y="1752600"/>
            <a:ext cx="8458200" cy="3048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19" name="Rounded Rectangle 18"/>
          <p:cNvSpPr/>
          <p:nvPr/>
        </p:nvSpPr>
        <p:spPr>
          <a:xfrm>
            <a:off x="381000" y="2057400"/>
            <a:ext cx="8458200" cy="3048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pic>
        <p:nvPicPr>
          <p:cNvPr id="20" name="Picture 19"/>
          <p:cNvPicPr>
            <a:picLocks noChangeAspect="1"/>
          </p:cNvPicPr>
          <p:nvPr/>
        </p:nvPicPr>
        <p:blipFill>
          <a:blip r:embed="rId6"/>
          <a:stretch>
            <a:fillRect/>
          </a:stretch>
        </p:blipFill>
        <p:spPr>
          <a:xfrm rot="20401283" flipH="1">
            <a:off x="5419726" y="4407483"/>
            <a:ext cx="478349" cy="586068"/>
          </a:xfrm>
          <a:prstGeom prst="rect">
            <a:avLst/>
          </a:prstGeom>
        </p:spPr>
      </p:pic>
    </p:spTree>
    <p:extLst>
      <p:ext uri="{BB962C8B-B14F-4D97-AF65-F5344CB8AC3E}">
        <p14:creationId xmlns:p14="http://schemas.microsoft.com/office/powerpoint/2010/main" val="2914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p:cMediaNode>
                <p:cTn id="52" repeatCount="indefinite" fill="hold" display="0">
                  <p:stCondLst>
                    <p:cond delay="indefinite"/>
                  </p:stCondLst>
                  <p:endCondLst>
                    <p:cond evt="onPrev" delay="0">
                      <p:tgtEl>
                        <p:sldTgt/>
                      </p:tgtEl>
                    </p:cond>
                  </p:endCondLst>
                </p:cTn>
                <p:tgtEl>
                  <p:spTgt spid="10"/>
                </p:tgtEl>
              </p:cMediaNode>
            </p:vide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1"/>
                                        </p:tgtEl>
                                      </p:cBhvr>
                                    </p:cmd>
                                  </p:childTnLst>
                                </p:cTn>
                              </p:par>
                            </p:childTnLst>
                          </p:cTn>
                        </p:par>
                      </p:childTnLst>
                    </p:cTn>
                  </p:par>
                </p:childTnLst>
              </p:cTn>
              <p:nextCondLst>
                <p:cond evt="onClick" delay="0">
                  <p:tgtEl>
                    <p:spTgt spid="11"/>
                  </p:tgtEl>
                </p:cond>
              </p:nextCondLst>
            </p:seq>
            <p:video>
              <p:cMediaNode>
                <p:cTn id="58" repeatCount="indefinite" fill="hold" display="0">
                  <p:stCondLst>
                    <p:cond delay="indefinite"/>
                  </p:stCondLst>
                  <p:endCondLst>
                    <p:cond evt="onPrev" delay="0">
                      <p:tgtEl>
                        <p:sldTgt/>
                      </p:tgtEl>
                    </p:cond>
                  </p:endCondLst>
                </p:cTn>
                <p:tgtEl>
                  <p:spTgt spid="11"/>
                </p:tgtEl>
              </p:cMediaNode>
            </p:video>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12"/>
                                        </p:tgtEl>
                                      </p:cBhvr>
                                    </p:cmd>
                                  </p:childTnLst>
                                </p:cTn>
                              </p:par>
                            </p:childTnLst>
                          </p:cTn>
                        </p:par>
                      </p:childTnLst>
                    </p:cTn>
                  </p:par>
                </p:childTnLst>
              </p:cTn>
              <p:nextCondLst>
                <p:cond evt="onClick" delay="0">
                  <p:tgtEl>
                    <p:spTgt spid="12"/>
                  </p:tgtEl>
                </p:cond>
              </p:nextCondLst>
            </p:seq>
            <p:video>
              <p:cMediaNode>
                <p:cTn id="64" repeatCount="indefinite" fill="hold" display="0">
                  <p:stCondLst>
                    <p:cond delay="indefinite"/>
                  </p:stCondLst>
                  <p:endCondLst>
                    <p:cond evt="onPrev" delay="0">
                      <p:tgtEl>
                        <p:sldTgt/>
                      </p:tgtEl>
                    </p:cond>
                  </p:endCondLst>
                </p:cTn>
                <p:tgtEl>
                  <p:spTgt spid="12"/>
                </p:tgtEl>
              </p:cMediaNode>
            </p:video>
          </p:childTnLst>
        </p:cTn>
      </p:par>
    </p:tnLst>
    <p:bldLst>
      <p:bldP spid="21" grpId="0" animBg="1"/>
      <p:bldP spid="9" grpId="0" animBg="1"/>
      <p:bldP spid="8" grpId="0" animBg="1"/>
      <p:bldP spid="7" grpId="0" animBg="1"/>
      <p:bldP spid="13" grpId="0"/>
      <p:bldP spid="14" grpId="0"/>
      <p:bldP spid="15" grpId="0" animBg="1"/>
      <p:bldP spid="15" grpId="1" animBg="1"/>
      <p:bldP spid="16" grpId="0" animBg="1"/>
      <p:bldP spid="18" grpId="0" animBg="1"/>
      <p:bldP spid="18" grpId="1"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latex-image-1.pdf"/>
          <p:cNvPicPr>
            <a:picLocks noChangeAspect="1"/>
          </p:cNvPicPr>
          <p:nvPr/>
        </p:nvPicPr>
        <p:blipFill>
          <a:blip r:embed="rId4"/>
          <a:stretch>
            <a:fillRect/>
          </a:stretch>
        </p:blipFill>
        <p:spPr>
          <a:xfrm>
            <a:off x="374998" y="4343400"/>
            <a:ext cx="7397402" cy="228600"/>
          </a:xfrm>
          <a:prstGeom prst="rect">
            <a:avLst/>
          </a:prstGeom>
        </p:spPr>
      </p:pic>
      <p:pic>
        <p:nvPicPr>
          <p:cNvPr id="31" name="Picture 30" descr="latex-image-1.pdf"/>
          <p:cNvPicPr>
            <a:picLocks noChangeAspect="1"/>
          </p:cNvPicPr>
          <p:nvPr/>
        </p:nvPicPr>
        <p:blipFill>
          <a:blip r:embed="rId5"/>
          <a:stretch>
            <a:fillRect/>
          </a:stretch>
        </p:blipFill>
        <p:spPr>
          <a:xfrm>
            <a:off x="457200" y="1447800"/>
            <a:ext cx="8382000" cy="838200"/>
          </a:xfrm>
          <a:prstGeom prst="rect">
            <a:avLst/>
          </a:prstGeom>
        </p:spPr>
      </p:pic>
      <p:sp>
        <p:nvSpPr>
          <p:cNvPr id="3" name="Content Placeholder 2"/>
          <p:cNvSpPr>
            <a:spLocks noGrp="1"/>
          </p:cNvSpPr>
          <p:nvPr>
            <p:ph idx="1"/>
          </p:nvPr>
        </p:nvSpPr>
        <p:spPr/>
        <p:txBody>
          <a:bodyPr/>
          <a:lstStyle/>
          <a:p>
            <a:r>
              <a:rPr lang="en-US" dirty="0" smtClean="0"/>
              <a:t>Rewriting? Again consider clausal form of all variants of equations:</a:t>
            </a:r>
          </a:p>
        </p:txBody>
      </p:sp>
      <p:sp>
        <p:nvSpPr>
          <p:cNvPr id="4" name="Title 1"/>
          <p:cNvSpPr>
            <a:spLocks noGrp="1"/>
          </p:cNvSpPr>
          <p:nvPr>
            <p:ph type="title"/>
          </p:nvPr>
        </p:nvSpPr>
        <p:spPr>
          <a:xfrm>
            <a:off x="381001" y="203200"/>
            <a:ext cx="8686799" cy="561975"/>
          </a:xfrm>
        </p:spPr>
        <p:txBody>
          <a:bodyPr/>
          <a:lstStyle/>
          <a:p>
            <a:pPr marL="314325" lvl="0" indent="-314325">
              <a:spcBef>
                <a:spcPct val="20000"/>
              </a:spcBef>
            </a:pPr>
            <a:r>
              <a:rPr lang="en-US" sz="2400" i="1" dirty="0" smtClean="0">
                <a:solidFill>
                  <a:prstClr val="black"/>
                </a:solidFill>
              </a:rPr>
              <a:t>Can materialization and/or query rewriting be used?</a:t>
            </a:r>
          </a:p>
        </p:txBody>
      </p:sp>
      <p:sp>
        <p:nvSpPr>
          <p:cNvPr id="7" name="Rounded Rectangular Callout 6"/>
          <p:cNvSpPr/>
          <p:nvPr/>
        </p:nvSpPr>
        <p:spPr>
          <a:xfrm>
            <a:off x="381000" y="2514600"/>
            <a:ext cx="4191000" cy="609600"/>
          </a:xfrm>
          <a:prstGeom prst="wedgeRoundRectCallout">
            <a:avLst>
              <a:gd name="adj1" fmla="val -48187"/>
              <a:gd name="adj2" fmla="val 49905"/>
              <a:gd name="adj3" fmla="val 16667"/>
            </a:avLst>
          </a:prstGeom>
          <a:solidFill>
            <a:srgbClr val="BCD0BA"/>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dbo:Athens</a:t>
            </a:r>
            <a:r>
              <a:rPr lang="en-US" sz="1600" dirty="0" smtClean="0">
                <a:solidFill>
                  <a:srgbClr val="000000"/>
                </a:solidFill>
                <a:latin typeface="Arial"/>
                <a:ea typeface="Gill Sans" pitchFamily="16" charset="0"/>
                <a:cs typeface="Gill Sans" pitchFamily="16" charset="0"/>
              </a:rPr>
              <a:t> </a:t>
            </a:r>
            <a:r>
              <a:rPr lang="en-US" sz="1600" dirty="0">
                <a:solidFill>
                  <a:srgbClr val="000000"/>
                </a:solidFill>
              </a:rPr>
              <a:t>664046.</a:t>
            </a:r>
            <a:endParaRPr lang="en-US" sz="1600" dirty="0" smtClean="0">
              <a:solidFill>
                <a:srgbClr val="000000"/>
              </a:solidFill>
              <a:latin typeface="Arial"/>
            </a:endParaRPr>
          </a:p>
          <a:p>
            <a:pPr fontAlgn="base">
              <a:spcBef>
                <a:spcPct val="0"/>
              </a:spcBef>
              <a:spcAft>
                <a:spcPct val="0"/>
              </a:spcAft>
            </a:pPr>
            <a:r>
              <a:rPr lang="en-US" sz="1600" dirty="0" err="1" smtClean="0">
                <a:solidFill>
                  <a:srgbClr val="000000"/>
                </a:solidFill>
                <a:latin typeface="Arial"/>
                <a:ea typeface="Gill Sans" pitchFamily="16" charset="0"/>
                <a:cs typeface="Gill Sans" pitchFamily="16" charset="0"/>
              </a:rPr>
              <a:t>dbr:Athens</a:t>
            </a:r>
            <a:r>
              <a:rPr lang="en-US" sz="1600" dirty="0" smtClean="0">
                <a:solidFill>
                  <a:srgbClr val="000000"/>
                </a:solidFill>
                <a:latin typeface="Arial"/>
                <a:ea typeface="Gill Sans" pitchFamily="16" charset="0"/>
                <a:cs typeface="Gill Sans" pitchFamily="16" charset="0"/>
              </a:rPr>
              <a:t> </a:t>
            </a:r>
            <a:r>
              <a:rPr lang="en-US" sz="1600" dirty="0" err="1" smtClean="0">
                <a:solidFill>
                  <a:srgbClr val="000000"/>
                </a:solidFill>
                <a:latin typeface="Arial"/>
                <a:ea typeface="Gill Sans" pitchFamily="16" charset="0"/>
                <a:cs typeface="Gill Sans" pitchFamily="16" charset="0"/>
              </a:rPr>
              <a:t>dbo:area</a:t>
            </a:r>
            <a:r>
              <a:rPr lang="en-US" sz="1600" dirty="0" smtClean="0">
                <a:solidFill>
                  <a:srgbClr val="000000"/>
                </a:solidFill>
                <a:latin typeface="Arial"/>
                <a:ea typeface="Gill Sans" pitchFamily="16" charset="0"/>
                <a:cs typeface="Gill Sans" pitchFamily="16" charset="0"/>
              </a:rPr>
              <a:t> </a:t>
            </a:r>
            <a:r>
              <a:rPr lang="en-US" sz="1600" dirty="0">
                <a:solidFill>
                  <a:srgbClr val="000000"/>
                </a:solidFill>
                <a:ea typeface="Gill Sans" pitchFamily="16" charset="0"/>
                <a:cs typeface="Gill Sans" pitchFamily="16" charset="0"/>
              </a:rPr>
              <a:t>38.964 </a:t>
            </a:r>
            <a:r>
              <a:rPr lang="en-US" sz="1600" dirty="0" smtClean="0">
                <a:solidFill>
                  <a:srgbClr val="000000"/>
                </a:solidFill>
                <a:latin typeface="Arial"/>
                <a:ea typeface="Gill Sans" pitchFamily="16" charset="0"/>
                <a:cs typeface="Gill Sans" pitchFamily="16" charset="0"/>
              </a:rPr>
              <a:t>.</a:t>
            </a:r>
          </a:p>
          <a:p>
            <a:pPr fontAlgn="base">
              <a:spcBef>
                <a:spcPct val="0"/>
              </a:spcBef>
              <a:spcAft>
                <a:spcPct val="0"/>
              </a:spcAft>
            </a:pPr>
            <a:endParaRPr lang="en-US" sz="1600" dirty="0" smtClean="0">
              <a:solidFill>
                <a:srgbClr val="000000"/>
              </a:solidFill>
              <a:latin typeface="Arial"/>
              <a:ea typeface="Gill Sans" pitchFamily="16" charset="0"/>
              <a:cs typeface="Gill Sans" pitchFamily="16" charset="0"/>
            </a:endParaRPr>
          </a:p>
        </p:txBody>
      </p:sp>
      <p:pic>
        <p:nvPicPr>
          <p:cNvPr id="10"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1752600" y="8242300"/>
            <a:ext cx="508000" cy="508000"/>
          </a:xfrm>
          <a:prstGeom prst="rect">
            <a:avLst/>
          </a:prstGeom>
          <a:noFill/>
        </p:spPr>
      </p:pic>
      <p:pic>
        <p:nvPicPr>
          <p:cNvPr id="11"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1905000" y="8394700"/>
            <a:ext cx="508000" cy="508000"/>
          </a:xfrm>
          <a:prstGeom prst="rect">
            <a:avLst/>
          </a:prstGeom>
          <a:noFill/>
        </p:spPr>
      </p:pic>
      <p:pic>
        <p:nvPicPr>
          <p:cNvPr id="12"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2057400" y="8547100"/>
            <a:ext cx="508000" cy="508000"/>
          </a:xfrm>
          <a:prstGeom prst="rect">
            <a:avLst/>
          </a:prstGeom>
          <a:noFill/>
        </p:spPr>
      </p:pic>
      <p:sp>
        <p:nvSpPr>
          <p:cNvPr id="20" name="Rectangle 19"/>
          <p:cNvSpPr/>
          <p:nvPr/>
        </p:nvSpPr>
        <p:spPr>
          <a:xfrm>
            <a:off x="381000" y="3429000"/>
            <a:ext cx="8458200" cy="338554"/>
          </a:xfrm>
          <a:prstGeom prst="rect">
            <a:avLst/>
          </a:prstGeom>
          <a:solidFill>
            <a:srgbClr val="A7CCDF"/>
          </a:solidFill>
          <a:ln>
            <a:solidFill>
              <a:srgbClr val="1F497D">
                <a:lumMod val="60000"/>
                <a:lumOff val="40000"/>
              </a:srgbClr>
            </a:solidFill>
          </a:ln>
        </p:spPr>
        <p:txBody>
          <a:bodyPr wrap="square">
            <a:spAutoFit/>
          </a:bodyPr>
          <a:lstStyle/>
          <a:p>
            <a:pPr marL="0" lvl="1" defTabSz="457200">
              <a:defRPr/>
            </a:pPr>
            <a:r>
              <a:rPr lang="en-US" sz="1600" kern="0" dirty="0" smtClean="0">
                <a:solidFill>
                  <a:prstClr val="black"/>
                </a:solidFill>
                <a:latin typeface="Courier"/>
                <a:cs typeface="Courier"/>
              </a:rPr>
              <a:t>SELECT ?PD WHERE { :Athens </a:t>
            </a:r>
            <a:r>
              <a:rPr lang="en-US" sz="1600" kern="0" dirty="0" err="1" smtClean="0">
                <a:solidFill>
                  <a:prstClr val="black"/>
                </a:solidFill>
                <a:latin typeface="Courier"/>
                <a:cs typeface="Courier"/>
              </a:rPr>
              <a:t>dbo:popDensity</a:t>
            </a:r>
            <a:r>
              <a:rPr lang="en-US" sz="1600" kern="0" dirty="0" smtClean="0">
                <a:solidFill>
                  <a:prstClr val="black"/>
                </a:solidFill>
                <a:latin typeface="Courier"/>
                <a:cs typeface="Courier"/>
              </a:rPr>
              <a:t> ?PD}</a:t>
            </a:r>
          </a:p>
        </p:txBody>
      </p:sp>
      <p:pic>
        <p:nvPicPr>
          <p:cNvPr id="26" name="Picture 25" descr="latex-image-1.pdf"/>
          <p:cNvPicPr>
            <a:picLocks noChangeAspect="1"/>
          </p:cNvPicPr>
          <p:nvPr/>
        </p:nvPicPr>
        <p:blipFill>
          <a:blip r:embed="rId7"/>
          <a:stretch>
            <a:fillRect/>
          </a:stretch>
        </p:blipFill>
        <p:spPr>
          <a:xfrm>
            <a:off x="381000" y="3886200"/>
            <a:ext cx="2628900" cy="215900"/>
          </a:xfrm>
          <a:prstGeom prst="rect">
            <a:avLst/>
          </a:prstGeom>
        </p:spPr>
      </p:pic>
      <p:pic>
        <p:nvPicPr>
          <p:cNvPr id="27" name="Picture 26" descr="latex-image-1.pdf"/>
          <p:cNvPicPr>
            <a:picLocks noChangeAspect="1"/>
          </p:cNvPicPr>
          <p:nvPr/>
        </p:nvPicPr>
        <p:blipFill>
          <a:blip r:embed="rId8"/>
          <a:stretch>
            <a:fillRect/>
          </a:stretch>
        </p:blipFill>
        <p:spPr>
          <a:xfrm>
            <a:off x="381000" y="4114800"/>
            <a:ext cx="4610100" cy="215900"/>
          </a:xfrm>
          <a:prstGeom prst="rect">
            <a:avLst/>
          </a:prstGeom>
        </p:spPr>
      </p:pic>
      <p:sp>
        <p:nvSpPr>
          <p:cNvPr id="32" name="Rectangle 31"/>
          <p:cNvSpPr/>
          <p:nvPr/>
        </p:nvSpPr>
        <p:spPr>
          <a:xfrm>
            <a:off x="7543800" y="1371600"/>
            <a:ext cx="1066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33" name="Rectangle 32"/>
          <p:cNvSpPr/>
          <p:nvPr/>
        </p:nvSpPr>
        <p:spPr>
          <a:xfrm>
            <a:off x="7848600" y="1676400"/>
            <a:ext cx="990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34" name="Rectangle 33"/>
          <p:cNvSpPr/>
          <p:nvPr/>
        </p:nvSpPr>
        <p:spPr>
          <a:xfrm>
            <a:off x="7772400" y="1981200"/>
            <a:ext cx="990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37" name="Rounded Rectangle 36"/>
          <p:cNvSpPr/>
          <p:nvPr/>
        </p:nvSpPr>
        <p:spPr>
          <a:xfrm>
            <a:off x="381000" y="1447800"/>
            <a:ext cx="8458200" cy="2880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38" name="Rounded Rectangle 37"/>
          <p:cNvSpPr/>
          <p:nvPr/>
        </p:nvSpPr>
        <p:spPr>
          <a:xfrm>
            <a:off x="381000" y="1981200"/>
            <a:ext cx="8458200" cy="3048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40" name="TextBox 39"/>
          <p:cNvSpPr txBox="1"/>
          <p:nvPr/>
        </p:nvSpPr>
        <p:spPr>
          <a:xfrm>
            <a:off x="381000" y="4659868"/>
            <a:ext cx="6190028"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 infinite expansion even if only 1 equation is considered.</a:t>
            </a:r>
            <a:endParaRPr lang="en-US" dirty="0">
              <a:solidFill>
                <a:prstClr val="black"/>
              </a:solidFill>
              <a:latin typeface="Arial" charset="0"/>
            </a:endParaRPr>
          </a:p>
        </p:txBody>
      </p:sp>
      <p:sp>
        <p:nvSpPr>
          <p:cNvPr id="41" name="TextBox 40"/>
          <p:cNvSpPr txBox="1"/>
          <p:nvPr/>
        </p:nvSpPr>
        <p:spPr>
          <a:xfrm>
            <a:off x="381000" y="5029200"/>
            <a:ext cx="844797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Solution: “</a:t>
            </a:r>
            <a:r>
              <a:rPr lang="en-US" dirty="0" smtClean="0">
                <a:solidFill>
                  <a:srgbClr val="FF0000"/>
                </a:solidFill>
                <a:latin typeface="Arial" charset="0"/>
              </a:rPr>
              <a:t>blocking</a:t>
            </a:r>
            <a:r>
              <a:rPr lang="en-US" dirty="0" smtClean="0">
                <a:solidFill>
                  <a:prstClr val="black"/>
                </a:solidFill>
                <a:latin typeface="Arial" charset="0"/>
              </a:rPr>
              <a:t>” recursive expansion of the same equation for the same value.</a:t>
            </a:r>
            <a:endParaRPr lang="en-US" dirty="0">
              <a:solidFill>
                <a:prstClr val="black"/>
              </a:solidFill>
              <a:latin typeface="Arial" charset="0"/>
            </a:endParaRPr>
          </a:p>
        </p:txBody>
      </p:sp>
      <p:cxnSp>
        <p:nvCxnSpPr>
          <p:cNvPr id="43" name="Straight Connector 42"/>
          <p:cNvCxnSpPr/>
          <p:nvPr/>
        </p:nvCxnSpPr>
        <p:spPr>
          <a:xfrm>
            <a:off x="304800" y="4456800"/>
            <a:ext cx="8153400" cy="1588"/>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381000" y="3886200"/>
            <a:ext cx="8458200" cy="2847439"/>
            <a:chOff x="381000" y="3886200"/>
            <a:chExt cx="8458200" cy="2847439"/>
          </a:xfrm>
        </p:grpSpPr>
        <p:sp>
          <p:nvSpPr>
            <p:cNvPr id="47" name="Rectangle 46"/>
            <p:cNvSpPr/>
            <p:nvPr/>
          </p:nvSpPr>
          <p:spPr>
            <a:xfrm>
              <a:off x="381000" y="5410200"/>
              <a:ext cx="8458200" cy="1323439"/>
            </a:xfrm>
            <a:prstGeom prst="rect">
              <a:avLst/>
            </a:prstGeom>
            <a:solidFill>
              <a:srgbClr val="A7CCDF"/>
            </a:solidFill>
            <a:ln>
              <a:solidFill>
                <a:srgbClr val="1F497D">
                  <a:lumMod val="60000"/>
                  <a:lumOff val="40000"/>
                </a:srgbClr>
              </a:solidFill>
            </a:ln>
          </p:spPr>
          <p:txBody>
            <a:bodyPr wrap="square">
              <a:spAutoFit/>
            </a:bodyPr>
            <a:lstStyle/>
            <a:p>
              <a:pPr marL="0" lvl="1" defTabSz="457200">
                <a:defRPr/>
              </a:pPr>
              <a:r>
                <a:rPr lang="en-US" sz="1600" kern="0" dirty="0" smtClean="0">
                  <a:solidFill>
                    <a:prstClr val="black"/>
                  </a:solidFill>
                  <a:latin typeface="Courier"/>
                  <a:cs typeface="Courier"/>
                </a:rPr>
                <a:t>SELECT ?PD WHERE { {:Athens </a:t>
              </a:r>
              <a:r>
                <a:rPr lang="en-US" sz="1600" kern="0" dirty="0" err="1" smtClean="0">
                  <a:solidFill>
                    <a:prstClr val="black"/>
                  </a:solidFill>
                  <a:latin typeface="Courier"/>
                  <a:cs typeface="Courier"/>
                </a:rPr>
                <a:t>dbo:popDensity</a:t>
              </a:r>
              <a:r>
                <a:rPr lang="en-US" sz="1600" kern="0" dirty="0" smtClean="0">
                  <a:solidFill>
                    <a:prstClr val="black"/>
                  </a:solidFill>
                  <a:latin typeface="Courier"/>
                  <a:cs typeface="Courier"/>
                </a:rPr>
                <a:t> ?PD }</a:t>
              </a:r>
            </a:p>
            <a:p>
              <a:pPr marL="0" lvl="1" defTabSz="457200">
                <a:defRPr/>
              </a:pPr>
              <a:r>
                <a:rPr lang="en-US" sz="1600" kern="0" dirty="0" smtClean="0">
                  <a:solidFill>
                    <a:prstClr val="black"/>
                  </a:solidFill>
                  <a:latin typeface="Courier"/>
                  <a:cs typeface="Courier"/>
                </a:rPr>
                <a:t>                   UNION</a:t>
              </a:r>
            </a:p>
            <a:p>
              <a:pPr marL="0" lvl="1" defTabSz="457200">
                <a:defRPr/>
              </a:pPr>
              <a:r>
                <a:rPr lang="en-US" sz="1600" kern="0" dirty="0" smtClean="0">
                  <a:solidFill>
                    <a:prstClr val="black"/>
                  </a:solidFill>
                  <a:latin typeface="Courier"/>
                  <a:cs typeface="Courier"/>
                </a:rPr>
                <a:t>                   { :Athens </a:t>
              </a:r>
              <a:r>
                <a:rPr lang="en-US" sz="1600" kern="0" dirty="0" err="1" smtClean="0">
                  <a:solidFill>
                    <a:prstClr val="black"/>
                  </a:solidFill>
                  <a:latin typeface="Courier"/>
                  <a:cs typeface="Courier"/>
                </a:rPr>
                <a:t>dbo:population</a:t>
              </a:r>
              <a:r>
                <a:rPr lang="en-US" sz="1600" kern="0" dirty="0" smtClean="0">
                  <a:solidFill>
                    <a:prstClr val="black"/>
                  </a:solidFill>
                  <a:latin typeface="Courier"/>
                  <a:cs typeface="Courier"/>
                </a:rPr>
                <a:t> ?P ; </a:t>
              </a:r>
              <a:r>
                <a:rPr lang="en-US" sz="1600" kern="0" dirty="0" err="1" smtClean="0">
                  <a:solidFill>
                    <a:prstClr val="black"/>
                  </a:solidFill>
                  <a:latin typeface="Courier"/>
                  <a:cs typeface="Courier"/>
                </a:rPr>
                <a:t>dbo:area</a:t>
              </a:r>
              <a:r>
                <a:rPr lang="en-US" sz="1600" kern="0" dirty="0" smtClean="0">
                  <a:solidFill>
                    <a:prstClr val="black"/>
                  </a:solidFill>
                  <a:latin typeface="Courier"/>
                  <a:cs typeface="Courier"/>
                </a:rPr>
                <a:t> ?A .</a:t>
              </a:r>
            </a:p>
            <a:p>
              <a:pPr marL="0" lvl="1" defTabSz="457200">
                <a:defRPr/>
              </a:pPr>
              <a:r>
                <a:rPr lang="en-US" sz="1600" kern="0" dirty="0" smtClean="0">
                  <a:solidFill>
                    <a:prstClr val="black"/>
                  </a:solidFill>
                  <a:latin typeface="Courier"/>
                  <a:cs typeface="Courier"/>
                </a:rPr>
                <a:t>                     BIND (?P/?A AS ?PD )}</a:t>
              </a:r>
            </a:p>
            <a:p>
              <a:pPr marL="0" lvl="1" defTabSz="457200">
                <a:defRPr/>
              </a:pPr>
              <a:r>
                <a:rPr lang="en-US" sz="1600" kern="0" dirty="0" smtClean="0">
                  <a:solidFill>
                    <a:prstClr val="black"/>
                  </a:solidFill>
                  <a:latin typeface="Courier"/>
                  <a:cs typeface="Courier"/>
                </a:rPr>
                <a:t>                 }</a:t>
              </a:r>
            </a:p>
          </p:txBody>
        </p:sp>
        <p:sp>
          <p:nvSpPr>
            <p:cNvPr id="48" name="Oval 47"/>
            <p:cNvSpPr/>
            <p:nvPr/>
          </p:nvSpPr>
          <p:spPr>
            <a:xfrm>
              <a:off x="2514600" y="6019800"/>
              <a:ext cx="3276600" cy="621568"/>
            </a:xfrm>
            <a:prstGeom prst="ellipse">
              <a:avLst/>
            </a:prstGeom>
            <a:solidFill>
              <a:schemeClr val="accent2">
                <a:alpha val="20000"/>
              </a:schemeClr>
            </a:solidFill>
            <a:ln/>
            <a:effectLst>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3733800" y="3886200"/>
              <a:ext cx="1524000" cy="621568"/>
            </a:xfrm>
            <a:prstGeom prst="ellipse">
              <a:avLst/>
            </a:prstGeom>
            <a:solidFill>
              <a:schemeClr val="accent2">
                <a:alpha val="20000"/>
              </a:schemeClr>
            </a:solidFill>
            <a:ln/>
            <a:effectLst>
              <a:outerShdw blurRad="40000" dist="23000" dir="5400000" rotWithShape="0">
                <a:srgbClr val="000000">
                  <a:alpha val="35000"/>
                </a:srgbClr>
              </a:outerShdw>
              <a:softEdge rad="152400"/>
            </a:effectLst>
          </p:spPr>
          <p:style>
            <a:lnRef idx="1">
              <a:schemeClr val="accent1"/>
            </a:lnRef>
            <a:fillRef idx="3">
              <a:schemeClr val="accent1"/>
            </a:fillRef>
            <a:effectRef idx="2">
              <a:schemeClr val="accent1"/>
            </a:effectRef>
            <a:fontRef idx="minor">
              <a:schemeClr val="lt1"/>
            </a:fontRef>
          </p:style>
        </p:sp>
      </p:grpSp>
      <p:sp>
        <p:nvSpPr>
          <p:cNvPr id="54" name="Rounded Rectangle 53"/>
          <p:cNvSpPr/>
          <p:nvPr/>
        </p:nvSpPr>
        <p:spPr>
          <a:xfrm>
            <a:off x="1295400" y="3886200"/>
            <a:ext cx="1752600" cy="2286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55" name="Rounded Rectangle 54"/>
          <p:cNvSpPr/>
          <p:nvPr/>
        </p:nvSpPr>
        <p:spPr>
          <a:xfrm>
            <a:off x="1295400" y="4114800"/>
            <a:ext cx="1524000" cy="2286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sp>
        <p:nvSpPr>
          <p:cNvPr id="56" name="Rounded Rectangle 55"/>
          <p:cNvSpPr/>
          <p:nvPr/>
        </p:nvSpPr>
        <p:spPr>
          <a:xfrm>
            <a:off x="1295400" y="4343400"/>
            <a:ext cx="1828800" cy="228600"/>
          </a:xfrm>
          <a:prstGeom prst="roundRect">
            <a:avLst/>
          </a:prstGeom>
          <a:solidFill>
            <a:srgbClr val="0000FF">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Arial"/>
            </a:endParaRPr>
          </a:p>
        </p:txBody>
      </p:sp>
      <p:pic>
        <p:nvPicPr>
          <p:cNvPr id="58" name="Picture 57"/>
          <p:cNvPicPr>
            <a:picLocks noChangeAspect="1"/>
          </p:cNvPicPr>
          <p:nvPr/>
        </p:nvPicPr>
        <p:blipFill>
          <a:blip r:embed="rId9"/>
          <a:stretch>
            <a:fillRect/>
          </a:stretch>
        </p:blipFill>
        <p:spPr>
          <a:xfrm rot="20401283" flipH="1">
            <a:off x="207916" y="4684371"/>
            <a:ext cx="309772" cy="379529"/>
          </a:xfrm>
          <a:prstGeom prst="rect">
            <a:avLst/>
          </a:prstGeom>
        </p:spPr>
      </p:pic>
      <p:sp>
        <p:nvSpPr>
          <p:cNvPr id="59" name="Rounded Rectangle 58"/>
          <p:cNvSpPr/>
          <p:nvPr/>
        </p:nvSpPr>
        <p:spPr>
          <a:xfrm>
            <a:off x="350520" y="3810000"/>
            <a:ext cx="5059680" cy="533400"/>
          </a:xfrm>
          <a:prstGeom prst="roundRect">
            <a:avLst/>
          </a:prstGeom>
          <a:noFill/>
          <a:ln/>
        </p:spPr>
        <p:style>
          <a:lnRef idx="1">
            <a:schemeClr val="accent1"/>
          </a:lnRef>
          <a:fillRef idx="3">
            <a:schemeClr val="accent1"/>
          </a:fillRef>
          <a:effectRef idx="2">
            <a:schemeClr val="accent1"/>
          </a:effectRef>
          <a:fontRef idx="minor">
            <a:schemeClr val="lt1"/>
          </a:fontRef>
        </p:style>
      </p:sp>
      <p:sp>
        <p:nvSpPr>
          <p:cNvPr id="61" name="Rounded Rectangular Callout 60"/>
          <p:cNvSpPr/>
          <p:nvPr/>
        </p:nvSpPr>
        <p:spPr>
          <a:xfrm>
            <a:off x="8458200" y="2895600"/>
            <a:ext cx="457200" cy="457200"/>
          </a:xfrm>
          <a:prstGeom prst="wedgeRoundRectCallout">
            <a:avLst>
              <a:gd name="adj1" fmla="val -743136"/>
              <a:gd name="adj2" fmla="val 695268"/>
              <a:gd name="adj3" fmla="val 16667"/>
            </a:avLst>
          </a:prstGeom>
          <a:gradFill>
            <a:gsLst>
              <a:gs pos="0">
                <a:schemeClr val="accent2">
                  <a:lumMod val="60000"/>
                  <a:lumOff val="40000"/>
                </a:schemeClr>
              </a:gs>
              <a:gs pos="80000">
                <a:schemeClr val="accent2">
                  <a:lumMod val="40000"/>
                  <a:lumOff val="60000"/>
                </a:schemeClr>
              </a:gs>
              <a:gs pos="100000">
                <a:schemeClr val="accent2">
                  <a:lumMod val="20000"/>
                  <a:lumOff val="80000"/>
                </a:schemeClr>
              </a:gs>
            </a:gsLst>
          </a:gra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endParaRPr lang="en-US" sz="1200" i="1" dirty="0">
              <a:solidFill>
                <a:srgbClr val="8CADAE">
                  <a:lumMod val="50000"/>
                </a:srgbClr>
              </a:solidFill>
              <a:latin typeface="Arial"/>
            </a:endParaRPr>
          </a:p>
        </p:txBody>
      </p:sp>
      <p:sp>
        <p:nvSpPr>
          <p:cNvPr id="51" name="Rounded Rectangular Callout 50"/>
          <p:cNvSpPr/>
          <p:nvPr/>
        </p:nvSpPr>
        <p:spPr>
          <a:xfrm>
            <a:off x="5791200" y="2514600"/>
            <a:ext cx="3276600" cy="838200"/>
          </a:xfrm>
          <a:prstGeom prst="wedgeRoundRectCallout">
            <a:avLst>
              <a:gd name="adj1" fmla="val -22838"/>
              <a:gd name="adj2" fmla="val 50065"/>
              <a:gd name="adj3" fmla="val 16667"/>
            </a:avLst>
          </a:prstGeom>
          <a:gradFill>
            <a:gsLst>
              <a:gs pos="0">
                <a:schemeClr val="accent2">
                  <a:lumMod val="60000"/>
                  <a:lumOff val="40000"/>
                </a:schemeClr>
              </a:gs>
              <a:gs pos="80000">
                <a:schemeClr val="accent2">
                  <a:lumMod val="40000"/>
                  <a:lumOff val="60000"/>
                </a:schemeClr>
              </a:gs>
              <a:gs pos="100000">
                <a:schemeClr val="accent2">
                  <a:lumMod val="20000"/>
                  <a:lumOff val="80000"/>
                </a:schemeClr>
              </a:gs>
            </a:gsLst>
          </a:gra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kern="0" dirty="0" smtClean="0">
                <a:solidFill>
                  <a:prstClr val="black"/>
                </a:solidFill>
                <a:latin typeface="cmss8" pitchFamily="34" charset="0"/>
              </a:rPr>
              <a:t>Finally, the resulting </a:t>
            </a:r>
            <a:r>
              <a:rPr lang="en-US" sz="1600" kern="0" dirty="0" err="1" smtClean="0">
                <a:solidFill>
                  <a:prstClr val="black"/>
                </a:solidFill>
                <a:latin typeface="cmss8" pitchFamily="34" charset="0"/>
              </a:rPr>
              <a:t>UCQs</a:t>
            </a:r>
            <a:r>
              <a:rPr lang="en-US" sz="1600" kern="0" dirty="0" smtClean="0">
                <a:solidFill>
                  <a:prstClr val="black"/>
                </a:solidFill>
                <a:latin typeface="cmss8" pitchFamily="34" charset="0"/>
              </a:rPr>
              <a:t> with assignments can be rewritten back to SPARQL using BIND</a:t>
            </a:r>
          </a:p>
          <a:p>
            <a:pPr fontAlgn="base">
              <a:spcBef>
                <a:spcPct val="0"/>
              </a:spcBef>
              <a:spcAft>
                <a:spcPct val="0"/>
              </a:spcAft>
            </a:pPr>
            <a:endParaRPr lang="en-US" sz="1200" i="1" dirty="0">
              <a:solidFill>
                <a:srgbClr val="8CADAE">
                  <a:lumMod val="50000"/>
                </a:srgbClr>
              </a:solidFill>
              <a:latin typeface="Arial"/>
            </a:endParaRPr>
          </a:p>
        </p:txBody>
      </p:sp>
    </p:spTree>
    <p:extLst>
      <p:ext uri="{BB962C8B-B14F-4D97-AF65-F5344CB8AC3E}">
        <p14:creationId xmlns:p14="http://schemas.microsoft.com/office/powerpoint/2010/main" val="29297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0"/>
                                        </p:tgtEl>
                                      </p:cBhvr>
                                    </p:cmd>
                                  </p:childTnLst>
                                </p:cTn>
                              </p:par>
                            </p:childTnLst>
                          </p:cTn>
                        </p:par>
                      </p:childTnLst>
                    </p:cTn>
                  </p:par>
                </p:childTnLst>
              </p:cTn>
              <p:nextCondLst>
                <p:cond evt="onClick" delay="0">
                  <p:tgtEl>
                    <p:spTgt spid="10"/>
                  </p:tgtEl>
                </p:cond>
              </p:nextCondLst>
            </p:seq>
            <p:video>
              <p:cMediaNode>
                <p:cTn id="74" repeatCount="indefinite" fill="hold" display="0">
                  <p:stCondLst>
                    <p:cond delay="indefinite"/>
                  </p:stCondLst>
                  <p:endCondLst>
                    <p:cond evt="onPrev" delay="0">
                      <p:tgtEl>
                        <p:sldTgt/>
                      </p:tgtEl>
                    </p:cond>
                  </p:endCondLst>
                </p:cTn>
                <p:tgtEl>
                  <p:spTgt spid="10"/>
                </p:tgtEl>
              </p:cMediaNode>
            </p:video>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11"/>
                                        </p:tgtEl>
                                      </p:cBhvr>
                                    </p:cmd>
                                  </p:childTnLst>
                                </p:cTn>
                              </p:par>
                            </p:childTnLst>
                          </p:cTn>
                        </p:par>
                      </p:childTnLst>
                    </p:cTn>
                  </p:par>
                </p:childTnLst>
              </p:cTn>
              <p:nextCondLst>
                <p:cond evt="onClick" delay="0">
                  <p:tgtEl>
                    <p:spTgt spid="11"/>
                  </p:tgtEl>
                </p:cond>
              </p:nextCondLst>
            </p:seq>
            <p:video>
              <p:cMediaNode>
                <p:cTn id="80" repeatCount="indefinite" fill="hold" display="0">
                  <p:stCondLst>
                    <p:cond delay="indefinite"/>
                  </p:stCondLst>
                  <p:endCondLst>
                    <p:cond evt="onPrev" delay="0">
                      <p:tgtEl>
                        <p:sldTgt/>
                      </p:tgtEl>
                    </p:cond>
                  </p:endCondLst>
                </p:cTn>
                <p:tgtEl>
                  <p:spTgt spid="11"/>
                </p:tgtEl>
              </p:cMediaNode>
            </p:video>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12"/>
                                        </p:tgtEl>
                                      </p:cBhvr>
                                    </p:cmd>
                                  </p:childTnLst>
                                </p:cTn>
                              </p:par>
                            </p:childTnLst>
                          </p:cTn>
                        </p:par>
                      </p:childTnLst>
                    </p:cTn>
                  </p:par>
                </p:childTnLst>
              </p:cTn>
              <p:nextCondLst>
                <p:cond evt="onClick" delay="0">
                  <p:tgtEl>
                    <p:spTgt spid="12"/>
                  </p:tgtEl>
                </p:cond>
              </p:nextCondLst>
            </p:seq>
            <p:video>
              <p:cMediaNode>
                <p:cTn id="86" repeatCount="indefinite" fill="hold" display="0">
                  <p:stCondLst>
                    <p:cond delay="indefinite"/>
                  </p:stCondLst>
                  <p:endCondLst>
                    <p:cond evt="onPrev" delay="0">
                      <p:tgtEl>
                        <p:sldTgt/>
                      </p:tgtEl>
                    </p:cond>
                  </p:endCondLst>
                </p:cTn>
                <p:tgtEl>
                  <p:spTgt spid="12"/>
                </p:tgtEl>
              </p:cMediaNode>
            </p:video>
          </p:childTnLst>
        </p:cTn>
      </p:par>
    </p:tnLst>
    <p:bldLst>
      <p:bldP spid="37" grpId="0" animBg="1"/>
      <p:bldP spid="37" grpId="1" animBg="1"/>
      <p:bldP spid="37" grpId="2" animBg="1"/>
      <p:bldP spid="40" grpId="0"/>
      <p:bldP spid="41" grpId="0"/>
      <p:bldP spid="54" grpId="0" animBg="1"/>
      <p:bldP spid="54" grpId="1" animBg="1"/>
      <p:bldP spid="55" grpId="0" animBg="1"/>
      <p:bldP spid="56" grpId="0" animBg="1"/>
      <p:bldP spid="56" grpId="1" animBg="1"/>
      <p:bldP spid="61"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a:t>
            </a:r>
            <a:endParaRPr lang="en-US" dirty="0"/>
          </a:p>
        </p:txBody>
      </p:sp>
      <p:sp>
        <p:nvSpPr>
          <p:cNvPr id="3" name="Content Placeholder 2"/>
          <p:cNvSpPr>
            <a:spLocks noGrp="1"/>
          </p:cNvSpPr>
          <p:nvPr>
            <p:ph idx="1"/>
          </p:nvPr>
        </p:nvSpPr>
        <p:spPr/>
        <p:txBody>
          <a:bodyPr/>
          <a:lstStyle/>
          <a:p>
            <a:r>
              <a:rPr lang="en-US" dirty="0" smtClean="0"/>
              <a:t>“Down-stripped” version of </a:t>
            </a:r>
            <a:r>
              <a:rPr lang="en-US" dirty="0" err="1" smtClean="0"/>
              <a:t>PerfectRef</a:t>
            </a:r>
            <a:r>
              <a:rPr lang="en-US" dirty="0" smtClean="0"/>
              <a:t> [</a:t>
            </a:r>
            <a:r>
              <a:rPr lang="en-US" dirty="0" err="1" smtClean="0"/>
              <a:t>Calvanese</a:t>
            </a:r>
            <a:r>
              <a:rPr lang="en-US" dirty="0" smtClean="0"/>
              <a:t>, 2007] which handles equations by keeping “adornments” of attributes during rewriting:</a:t>
            </a:r>
            <a:endParaRPr lang="en-US" dirty="0"/>
          </a:p>
        </p:txBody>
      </p:sp>
      <p:pic>
        <p:nvPicPr>
          <p:cNvPr id="5" name="Picture 4" descr="Screen Shot 2013-07-29 at 22.53.00.png"/>
          <p:cNvPicPr>
            <a:picLocks noChangeAspect="1"/>
          </p:cNvPicPr>
          <p:nvPr/>
        </p:nvPicPr>
        <p:blipFill>
          <a:blip r:embed="rId2"/>
          <a:stretch>
            <a:fillRect/>
          </a:stretch>
        </p:blipFill>
        <p:spPr>
          <a:xfrm>
            <a:off x="1143000" y="2209800"/>
            <a:ext cx="6680200" cy="3874516"/>
          </a:xfrm>
          <a:prstGeom prst="rect">
            <a:avLst/>
          </a:prstGeom>
        </p:spPr>
      </p:pic>
      <p:sp>
        <p:nvSpPr>
          <p:cNvPr id="6" name="Rounded Rectangle 5"/>
          <p:cNvSpPr/>
          <p:nvPr/>
        </p:nvSpPr>
        <p:spPr>
          <a:xfrm>
            <a:off x="2209800" y="4648200"/>
            <a:ext cx="4343400" cy="914400"/>
          </a:xfrm>
          <a:prstGeom prst="roundRect">
            <a:avLst/>
          </a:prstGeom>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74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Rule-based Materialization:</a:t>
            </a:r>
          </a:p>
        </p:txBody>
      </p:sp>
      <p:sp>
        <p:nvSpPr>
          <p:cNvPr id="4" name="Title 1"/>
          <p:cNvSpPr>
            <a:spLocks noGrp="1"/>
          </p:cNvSpPr>
          <p:nvPr>
            <p:ph type="title"/>
          </p:nvPr>
        </p:nvSpPr>
        <p:spPr>
          <a:xfrm>
            <a:off x="381001" y="203200"/>
            <a:ext cx="8686799" cy="561975"/>
          </a:xfrm>
        </p:spPr>
        <p:txBody>
          <a:bodyPr/>
          <a:lstStyle/>
          <a:p>
            <a:pPr marL="314325" lvl="0" indent="-314325">
              <a:spcBef>
                <a:spcPct val="20000"/>
              </a:spcBef>
            </a:pPr>
            <a:r>
              <a:rPr lang="en-US" sz="2400" i="1" dirty="0" smtClean="0">
                <a:solidFill>
                  <a:prstClr val="black"/>
                </a:solidFill>
              </a:rPr>
              <a:t>Can materialization and/or query rewriting be used?</a:t>
            </a:r>
          </a:p>
        </p:txBody>
      </p:sp>
      <p:pic>
        <p:nvPicPr>
          <p:cNvPr id="5" name="Picture 4" descr="latex-image-1.pdf"/>
          <p:cNvPicPr>
            <a:picLocks noChangeAspect="1"/>
          </p:cNvPicPr>
          <p:nvPr/>
        </p:nvPicPr>
        <p:blipFill>
          <a:blip r:embed="rId4"/>
          <a:stretch>
            <a:fillRect/>
          </a:stretch>
        </p:blipFill>
        <p:spPr>
          <a:xfrm>
            <a:off x="457200" y="1447800"/>
            <a:ext cx="8382000" cy="838200"/>
          </a:xfrm>
          <a:prstGeom prst="rect">
            <a:avLst/>
          </a:prstGeom>
        </p:spPr>
      </p:pic>
      <p:sp>
        <p:nvSpPr>
          <p:cNvPr id="7" name="Rounded Rectangular Callout 6"/>
          <p:cNvSpPr/>
          <p:nvPr/>
        </p:nvSpPr>
        <p:spPr>
          <a:xfrm>
            <a:off x="381000" y="2514600"/>
            <a:ext cx="4191000" cy="609600"/>
          </a:xfrm>
          <a:prstGeom prst="wedgeRoundRectCallout">
            <a:avLst>
              <a:gd name="adj1" fmla="val -48187"/>
              <a:gd name="adj2" fmla="val 49905"/>
              <a:gd name="adj3" fmla="val 16667"/>
            </a:avLst>
          </a:prstGeom>
          <a:solidFill>
            <a:srgbClr val="000090"/>
          </a:solidFill>
          <a:ln/>
        </p:spPr>
        <p:style>
          <a:lnRef idx="1">
            <a:schemeClr val="accent1"/>
          </a:lnRef>
          <a:fillRef idx="3">
            <a:schemeClr val="accent1"/>
          </a:fillRef>
          <a:effectRef idx="2">
            <a:schemeClr val="accent1"/>
          </a:effectRef>
          <a:fontRef idx="minor">
            <a:schemeClr val="lt1"/>
          </a:fontRef>
        </p:style>
        <p:txBody>
          <a:bodyPr/>
          <a:lstStyle/>
          <a:p>
            <a:pPr fontAlgn="base">
              <a:spcBef>
                <a:spcPct val="0"/>
              </a:spcBef>
              <a:spcAft>
                <a:spcPct val="0"/>
              </a:spcAft>
            </a:pPr>
            <a:r>
              <a:rPr lang="en-US" sz="1600" dirty="0" err="1" smtClean="0">
                <a:solidFill>
                  <a:prstClr val="white"/>
                </a:solidFill>
                <a:latin typeface="Arial"/>
                <a:ea typeface="Gill Sans" pitchFamily="16" charset="0"/>
                <a:cs typeface="Gill Sans" pitchFamily="16" charset="0"/>
              </a:rPr>
              <a:t>dbr:Athens</a:t>
            </a:r>
            <a:r>
              <a:rPr lang="en-US" sz="1600" dirty="0" smtClean="0">
                <a:solidFill>
                  <a:prstClr val="white"/>
                </a:solidFill>
                <a:latin typeface="Arial"/>
                <a:ea typeface="Gill Sans" pitchFamily="16" charset="0"/>
                <a:cs typeface="Gill Sans" pitchFamily="16" charset="0"/>
              </a:rPr>
              <a:t> </a:t>
            </a:r>
            <a:r>
              <a:rPr lang="en-US" sz="1600" dirty="0" err="1" smtClean="0">
                <a:solidFill>
                  <a:prstClr val="white"/>
                </a:solidFill>
                <a:latin typeface="Arial"/>
                <a:ea typeface="Gill Sans" pitchFamily="16" charset="0"/>
                <a:cs typeface="Gill Sans" pitchFamily="16" charset="0"/>
              </a:rPr>
              <a:t>dbo:population</a:t>
            </a:r>
            <a:r>
              <a:rPr lang="en-US" sz="1600" dirty="0" smtClean="0">
                <a:solidFill>
                  <a:prstClr val="white"/>
                </a:solidFill>
                <a:latin typeface="Arial"/>
                <a:ea typeface="Gill Sans" pitchFamily="16" charset="0"/>
                <a:cs typeface="Gill Sans" pitchFamily="16" charset="0"/>
              </a:rPr>
              <a:t> </a:t>
            </a:r>
            <a:r>
              <a:rPr lang="en-US" sz="1600" dirty="0" smtClean="0">
                <a:solidFill>
                  <a:prstClr val="white"/>
                </a:solidFill>
                <a:latin typeface="Arial"/>
              </a:rPr>
              <a:t>2.</a:t>
            </a:r>
          </a:p>
          <a:p>
            <a:pPr fontAlgn="base">
              <a:spcBef>
                <a:spcPct val="0"/>
              </a:spcBef>
              <a:spcAft>
                <a:spcPct val="0"/>
              </a:spcAft>
            </a:pPr>
            <a:r>
              <a:rPr lang="en-US" sz="1600" dirty="0" err="1" smtClean="0">
                <a:solidFill>
                  <a:prstClr val="white"/>
                </a:solidFill>
                <a:latin typeface="Arial"/>
                <a:ea typeface="Gill Sans" pitchFamily="16" charset="0"/>
                <a:cs typeface="Gill Sans" pitchFamily="16" charset="0"/>
              </a:rPr>
              <a:t>dbr:Athens</a:t>
            </a:r>
            <a:r>
              <a:rPr lang="en-US" sz="1600" dirty="0" smtClean="0">
                <a:solidFill>
                  <a:prstClr val="white"/>
                </a:solidFill>
                <a:latin typeface="Arial"/>
                <a:ea typeface="Gill Sans" pitchFamily="16" charset="0"/>
                <a:cs typeface="Gill Sans" pitchFamily="16" charset="0"/>
              </a:rPr>
              <a:t> </a:t>
            </a:r>
            <a:r>
              <a:rPr lang="en-US" sz="1600" dirty="0" err="1" smtClean="0">
                <a:solidFill>
                  <a:prstClr val="white"/>
                </a:solidFill>
                <a:latin typeface="Arial"/>
                <a:ea typeface="Gill Sans" pitchFamily="16" charset="0"/>
                <a:cs typeface="Gill Sans" pitchFamily="16" charset="0"/>
              </a:rPr>
              <a:t>dbo:area</a:t>
            </a:r>
            <a:r>
              <a:rPr lang="en-US" sz="1600" dirty="0" smtClean="0">
                <a:solidFill>
                  <a:prstClr val="white"/>
                </a:solidFill>
                <a:latin typeface="Arial"/>
                <a:ea typeface="Gill Sans" pitchFamily="16" charset="0"/>
                <a:cs typeface="Gill Sans" pitchFamily="16" charset="0"/>
              </a:rPr>
              <a:t> 3.</a:t>
            </a:r>
          </a:p>
          <a:p>
            <a:pPr fontAlgn="base">
              <a:spcBef>
                <a:spcPct val="0"/>
              </a:spcBef>
              <a:spcAft>
                <a:spcPct val="0"/>
              </a:spcAft>
            </a:pPr>
            <a:endParaRPr lang="en-US" sz="1600" dirty="0" smtClean="0">
              <a:solidFill>
                <a:prstClr val="white"/>
              </a:solidFill>
              <a:latin typeface="Arial"/>
              <a:ea typeface="Gill Sans" pitchFamily="16" charset="0"/>
              <a:cs typeface="Gill Sans" pitchFamily="16" charset="0"/>
            </a:endParaRPr>
          </a:p>
        </p:txBody>
      </p:sp>
      <p:pic>
        <p:nvPicPr>
          <p:cNvPr id="10"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752600" y="8242300"/>
            <a:ext cx="508000" cy="508000"/>
          </a:xfrm>
          <a:prstGeom prst="rect">
            <a:avLst/>
          </a:prstGeom>
          <a:noFill/>
        </p:spPr>
      </p:pic>
      <p:pic>
        <p:nvPicPr>
          <p:cNvPr id="11"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905000" y="8394700"/>
            <a:ext cx="508000" cy="508000"/>
          </a:xfrm>
          <a:prstGeom prst="rect">
            <a:avLst/>
          </a:prstGeom>
          <a:noFill/>
        </p:spPr>
      </p:pic>
      <p:pic>
        <p:nvPicPr>
          <p:cNvPr id="12" name="Picture 4" descr="/Users/axepol/Documents/projects/papers/rw2013/slides/eswc13/RDFSEquations.ppt_media/Wait-16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057400" y="8547100"/>
            <a:ext cx="508000" cy="508000"/>
          </a:xfrm>
          <a:prstGeom prst="rect">
            <a:avLst/>
          </a:prstGeom>
          <a:noFill/>
        </p:spPr>
      </p:pic>
      <p:sp>
        <p:nvSpPr>
          <p:cNvPr id="21" name="Rectangle 20"/>
          <p:cNvSpPr/>
          <p:nvPr/>
        </p:nvSpPr>
        <p:spPr>
          <a:xfrm>
            <a:off x="533400" y="3276600"/>
            <a:ext cx="6934200" cy="3139321"/>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charset="0"/>
              </a:rPr>
              <a:t> Similar “</a:t>
            </a:r>
            <a:r>
              <a:rPr lang="en-US" b="1" i="1" dirty="0" smtClean="0">
                <a:solidFill>
                  <a:prstClr val="black"/>
                </a:solidFill>
                <a:latin typeface="Arial" charset="0"/>
              </a:rPr>
              <a:t>blocking</a:t>
            </a:r>
            <a:r>
              <a:rPr lang="en-US" dirty="0" smtClean="0">
                <a:solidFill>
                  <a:prstClr val="black"/>
                </a:solidFill>
                <a:latin typeface="Arial" charset="0"/>
              </a:rPr>
              <a:t>” possible in some rule systems, e.g. Jena Rules:</a:t>
            </a: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a:p>
            <a:pPr fontAlgn="base">
              <a:spcBef>
                <a:spcPct val="0"/>
              </a:spcBef>
              <a:spcAft>
                <a:spcPct val="0"/>
              </a:spcAft>
            </a:pPr>
            <a:endParaRPr lang="en-US" dirty="0" smtClean="0">
              <a:solidFill>
                <a:prstClr val="black"/>
              </a:solidFill>
              <a:latin typeface="Arial" charset="0"/>
            </a:endParaRPr>
          </a:p>
        </p:txBody>
      </p:sp>
      <p:sp>
        <p:nvSpPr>
          <p:cNvPr id="22" name="Rectangle 21"/>
          <p:cNvSpPr/>
          <p:nvPr/>
        </p:nvSpPr>
        <p:spPr>
          <a:xfrm>
            <a:off x="609600" y="3657600"/>
            <a:ext cx="8382000" cy="2246769"/>
          </a:xfrm>
          <a:prstGeom prst="rect">
            <a:avLst/>
          </a:prstGeom>
          <a:solidFill>
            <a:schemeClr val="accent2">
              <a:lumMod val="40000"/>
              <a:lumOff val="60000"/>
            </a:schemeClr>
          </a:solidFill>
        </p:spPr>
        <p:txBody>
          <a:bodyPr wrap="square">
            <a:spAutoFit/>
          </a:bodyPr>
          <a:lstStyle/>
          <a:p>
            <a:pPr fontAlgn="base">
              <a:spcBef>
                <a:spcPct val="0"/>
              </a:spcBef>
              <a:spcAft>
                <a:spcPct val="0"/>
              </a:spcAft>
            </a:pPr>
            <a:r>
              <a:rPr lang="en-US" sz="1400" dirty="0" smtClean="0">
                <a:solidFill>
                  <a:prstClr val="black"/>
                </a:solidFill>
                <a:latin typeface="Courier"/>
              </a:rPr>
              <a:t>[ (?C :area ?A) (?C :population ?P)  </a:t>
            </a:r>
          </a:p>
          <a:p>
            <a:pPr fontAlgn="base">
              <a:spcBef>
                <a:spcPct val="0"/>
              </a:spcBef>
              <a:spcAft>
                <a:spcPct val="0"/>
              </a:spcAft>
            </a:pPr>
            <a:r>
              <a:rPr lang="en-US" sz="1400" dirty="0" smtClean="0">
                <a:solidFill>
                  <a:prstClr val="black"/>
                </a:solidFill>
                <a:latin typeface="Courier"/>
              </a:rPr>
              <a:t>  </a:t>
            </a:r>
            <a:r>
              <a:rPr lang="en-US" sz="1400" dirty="0" err="1" smtClean="0">
                <a:solidFill>
                  <a:prstClr val="black"/>
                </a:solidFill>
                <a:latin typeface="Courier"/>
              </a:rPr>
              <a:t>notEqual(?A</a:t>
            </a:r>
            <a:r>
              <a:rPr lang="en-US" sz="1400" dirty="0" smtClean="0">
                <a:solidFill>
                  <a:prstClr val="black"/>
                </a:solidFill>
                <a:latin typeface="Courier"/>
              </a:rPr>
              <a:t>, 0) </a:t>
            </a:r>
            <a:r>
              <a:rPr lang="en-US" sz="1400" dirty="0" err="1" smtClean="0">
                <a:solidFill>
                  <a:prstClr val="black"/>
                </a:solidFill>
                <a:latin typeface="Courier"/>
              </a:rPr>
              <a:t>quotient(?P</a:t>
            </a:r>
            <a:r>
              <a:rPr lang="en-US" sz="1400" dirty="0" smtClean="0">
                <a:solidFill>
                  <a:prstClr val="black"/>
                </a:solidFill>
                <a:latin typeface="Courier"/>
              </a:rPr>
              <a:t>, ?A, ?PD)  </a:t>
            </a:r>
          </a:p>
          <a:p>
            <a:pPr fontAlgn="base">
              <a:spcBef>
                <a:spcPct val="0"/>
              </a:spcBef>
              <a:spcAft>
                <a:spcPct val="0"/>
              </a:spcAft>
            </a:pPr>
            <a:r>
              <a:rPr lang="en-US" sz="1400" dirty="0" smtClean="0">
                <a:solidFill>
                  <a:prstClr val="black"/>
                </a:solidFill>
                <a:latin typeface="Courier"/>
              </a:rPr>
              <a:t>  </a:t>
            </a:r>
            <a:r>
              <a:rPr lang="en-US" sz="1400" b="1" dirty="0" err="1" smtClean="0">
                <a:solidFill>
                  <a:srgbClr val="FF0000"/>
                </a:solidFill>
                <a:latin typeface="Courier"/>
              </a:rPr>
              <a:t>noValue(?C</a:t>
            </a:r>
            <a:r>
              <a:rPr lang="en-US" sz="1400" b="1" dirty="0" smtClean="0">
                <a:solidFill>
                  <a:srgbClr val="FF0000"/>
                </a:solidFill>
                <a:latin typeface="Courier"/>
              </a:rPr>
              <a:t>, :</a:t>
            </a:r>
            <a:r>
              <a:rPr lang="en-US" sz="1400" b="1" dirty="0" err="1" smtClean="0">
                <a:solidFill>
                  <a:srgbClr val="FF0000"/>
                </a:solidFill>
                <a:latin typeface="Courier"/>
              </a:rPr>
              <a:t>populationDensity</a:t>
            </a:r>
            <a:r>
              <a:rPr lang="en-US" sz="1400" b="1" dirty="0" smtClean="0">
                <a:solidFill>
                  <a:srgbClr val="FF0000"/>
                </a:solidFill>
                <a:latin typeface="Courier"/>
              </a:rPr>
              <a:t>)</a:t>
            </a:r>
            <a:r>
              <a:rPr lang="en-US" sz="1400" dirty="0" smtClean="0">
                <a:solidFill>
                  <a:prstClr val="black"/>
                </a:solidFill>
                <a:latin typeface="Courier"/>
              </a:rPr>
              <a:t>  -&gt; (?C :</a:t>
            </a:r>
            <a:r>
              <a:rPr lang="en-US" sz="1400" dirty="0" err="1" smtClean="0">
                <a:solidFill>
                  <a:prstClr val="black"/>
                </a:solidFill>
                <a:latin typeface="Courier"/>
              </a:rPr>
              <a:t>populationDensity</a:t>
            </a:r>
            <a:r>
              <a:rPr lang="en-US" sz="1400" dirty="0" smtClean="0">
                <a:solidFill>
                  <a:prstClr val="black"/>
                </a:solidFill>
                <a:latin typeface="Courier"/>
              </a:rPr>
              <a:t> ?D)]</a:t>
            </a:r>
          </a:p>
          <a:p>
            <a:pPr fontAlgn="base">
              <a:spcBef>
                <a:spcPct val="0"/>
              </a:spcBef>
              <a:spcAft>
                <a:spcPct val="0"/>
              </a:spcAft>
            </a:pPr>
            <a:endParaRPr lang="en-US" sz="1400" dirty="0" smtClean="0">
              <a:solidFill>
                <a:prstClr val="black"/>
              </a:solidFill>
              <a:latin typeface="Courier"/>
            </a:endParaRPr>
          </a:p>
          <a:p>
            <a:pPr fontAlgn="base">
              <a:spcBef>
                <a:spcPct val="0"/>
              </a:spcBef>
              <a:spcAft>
                <a:spcPct val="0"/>
              </a:spcAft>
            </a:pPr>
            <a:r>
              <a:rPr lang="en-US" sz="1400" dirty="0" smtClean="0">
                <a:solidFill>
                  <a:prstClr val="black"/>
                </a:solidFill>
                <a:latin typeface="Courier"/>
              </a:rPr>
              <a:t>[ (?C :</a:t>
            </a:r>
            <a:r>
              <a:rPr lang="en-US" sz="1400" dirty="0" err="1" smtClean="0">
                <a:solidFill>
                  <a:prstClr val="black"/>
                </a:solidFill>
                <a:latin typeface="Courier"/>
              </a:rPr>
              <a:t>populationDensity</a:t>
            </a:r>
            <a:r>
              <a:rPr lang="en-US" sz="1400" dirty="0" smtClean="0">
                <a:solidFill>
                  <a:prstClr val="black"/>
                </a:solidFill>
                <a:latin typeface="Courier"/>
              </a:rPr>
              <a:t> ?PD) (?city :population ?P)  </a:t>
            </a:r>
          </a:p>
          <a:p>
            <a:pPr fontAlgn="base">
              <a:spcBef>
                <a:spcPct val="0"/>
              </a:spcBef>
              <a:spcAft>
                <a:spcPct val="0"/>
              </a:spcAft>
            </a:pPr>
            <a:r>
              <a:rPr lang="en-US" sz="1400" dirty="0" smtClean="0">
                <a:solidFill>
                  <a:prstClr val="black"/>
                </a:solidFill>
                <a:latin typeface="Courier"/>
              </a:rPr>
              <a:t>  </a:t>
            </a:r>
            <a:r>
              <a:rPr lang="en-US" sz="1400" dirty="0" err="1" smtClean="0">
                <a:solidFill>
                  <a:prstClr val="black"/>
                </a:solidFill>
                <a:latin typeface="Courier"/>
              </a:rPr>
              <a:t>notEqual(?PD</a:t>
            </a:r>
            <a:r>
              <a:rPr lang="en-US" sz="1400" dirty="0" smtClean="0">
                <a:solidFill>
                  <a:prstClr val="black"/>
                </a:solidFill>
                <a:latin typeface="Courier"/>
              </a:rPr>
              <a:t>, 0) </a:t>
            </a:r>
            <a:r>
              <a:rPr lang="en-US" sz="1400" dirty="0" err="1" smtClean="0">
                <a:solidFill>
                  <a:prstClr val="black"/>
                </a:solidFill>
                <a:latin typeface="Courier"/>
              </a:rPr>
              <a:t>quotient(?P</a:t>
            </a:r>
            <a:r>
              <a:rPr lang="en-US" sz="1400" dirty="0" smtClean="0">
                <a:solidFill>
                  <a:prstClr val="black"/>
                </a:solidFill>
                <a:latin typeface="Courier"/>
              </a:rPr>
              <a:t>, ?PD, ?A)   </a:t>
            </a:r>
          </a:p>
          <a:p>
            <a:pPr fontAlgn="base">
              <a:spcBef>
                <a:spcPct val="0"/>
              </a:spcBef>
              <a:spcAft>
                <a:spcPct val="0"/>
              </a:spcAft>
            </a:pPr>
            <a:r>
              <a:rPr lang="en-US" sz="1400" dirty="0" smtClean="0">
                <a:solidFill>
                  <a:prstClr val="black"/>
                </a:solidFill>
                <a:latin typeface="Courier"/>
              </a:rPr>
              <a:t>  </a:t>
            </a:r>
            <a:r>
              <a:rPr lang="en-US" sz="1400" b="1" dirty="0" err="1" smtClean="0">
                <a:solidFill>
                  <a:srgbClr val="FF0000"/>
                </a:solidFill>
                <a:latin typeface="Courier"/>
              </a:rPr>
              <a:t>noValue(?C</a:t>
            </a:r>
            <a:r>
              <a:rPr lang="en-US" sz="1400" b="1" dirty="0" smtClean="0">
                <a:solidFill>
                  <a:srgbClr val="FF0000"/>
                </a:solidFill>
                <a:latin typeface="Courier"/>
              </a:rPr>
              <a:t>, :area)</a:t>
            </a:r>
            <a:r>
              <a:rPr lang="en-US" sz="1400" dirty="0" smtClean="0">
                <a:solidFill>
                  <a:prstClr val="black"/>
                </a:solidFill>
                <a:latin typeface="Courier"/>
              </a:rPr>
              <a:t>  -&gt; (?city :area ?A)]</a:t>
            </a:r>
          </a:p>
          <a:p>
            <a:pPr fontAlgn="base">
              <a:spcBef>
                <a:spcPct val="0"/>
              </a:spcBef>
              <a:spcAft>
                <a:spcPct val="0"/>
              </a:spcAft>
            </a:pPr>
            <a:endParaRPr lang="en-US" sz="1400" dirty="0" smtClean="0">
              <a:solidFill>
                <a:prstClr val="black"/>
              </a:solidFill>
              <a:latin typeface="Courier"/>
            </a:endParaRPr>
          </a:p>
          <a:p>
            <a:pPr fontAlgn="base">
              <a:spcBef>
                <a:spcPct val="0"/>
              </a:spcBef>
              <a:spcAft>
                <a:spcPct val="0"/>
              </a:spcAft>
            </a:pPr>
            <a:r>
              <a:rPr lang="en-US" sz="1400" dirty="0" smtClean="0">
                <a:solidFill>
                  <a:prstClr val="black"/>
                </a:solidFill>
                <a:latin typeface="Courier"/>
              </a:rPr>
              <a:t>[ (?C :area ?A) (?C :</a:t>
            </a:r>
            <a:r>
              <a:rPr lang="en-US" sz="1400" dirty="0" err="1" smtClean="0">
                <a:solidFill>
                  <a:prstClr val="black"/>
                </a:solidFill>
                <a:latin typeface="Courier"/>
              </a:rPr>
              <a:t>populationDensity</a:t>
            </a:r>
            <a:r>
              <a:rPr lang="en-US" sz="1400" dirty="0" smtClean="0">
                <a:solidFill>
                  <a:prstClr val="black"/>
                </a:solidFill>
                <a:latin typeface="Courier"/>
              </a:rPr>
              <a:t> ?P)  </a:t>
            </a:r>
            <a:r>
              <a:rPr lang="en-US" sz="1400" dirty="0" err="1" smtClean="0">
                <a:solidFill>
                  <a:prstClr val="black"/>
                </a:solidFill>
                <a:latin typeface="Courier"/>
              </a:rPr>
              <a:t>product(?A</a:t>
            </a:r>
            <a:r>
              <a:rPr lang="en-US" sz="1400" dirty="0" smtClean="0">
                <a:solidFill>
                  <a:prstClr val="black"/>
                </a:solidFill>
                <a:latin typeface="Courier"/>
              </a:rPr>
              <a:t>, ?PD, ?P)     </a:t>
            </a:r>
          </a:p>
          <a:p>
            <a:pPr fontAlgn="base">
              <a:spcBef>
                <a:spcPct val="0"/>
              </a:spcBef>
              <a:spcAft>
                <a:spcPct val="0"/>
              </a:spcAft>
            </a:pPr>
            <a:r>
              <a:rPr lang="en-US" sz="1400" dirty="0" smtClean="0">
                <a:solidFill>
                  <a:prstClr val="black"/>
                </a:solidFill>
                <a:latin typeface="Courier"/>
              </a:rPr>
              <a:t>  </a:t>
            </a:r>
            <a:r>
              <a:rPr lang="en-US" sz="1400" b="1" dirty="0" err="1" smtClean="0">
                <a:solidFill>
                  <a:srgbClr val="FF0000"/>
                </a:solidFill>
                <a:latin typeface="Courier"/>
              </a:rPr>
              <a:t>noValue(?city</a:t>
            </a:r>
            <a:r>
              <a:rPr lang="en-US" sz="1400" b="1" dirty="0" smtClean="0">
                <a:solidFill>
                  <a:srgbClr val="FF0000"/>
                </a:solidFill>
                <a:latin typeface="Courier"/>
              </a:rPr>
              <a:t>, :population)  </a:t>
            </a:r>
            <a:r>
              <a:rPr lang="en-US" sz="1400" dirty="0" smtClean="0">
                <a:solidFill>
                  <a:prstClr val="black"/>
                </a:solidFill>
                <a:latin typeface="Courier"/>
              </a:rPr>
              <a:t>-&gt; (?city :population ?P)]</a:t>
            </a:r>
            <a:endParaRPr lang="en-US" sz="1400" dirty="0">
              <a:solidFill>
                <a:prstClr val="black"/>
              </a:solidFill>
              <a:latin typeface="Arial" charset="0"/>
            </a:endParaRPr>
          </a:p>
        </p:txBody>
      </p:sp>
      <p:sp>
        <p:nvSpPr>
          <p:cNvPr id="23" name="Rectangle 22"/>
          <p:cNvSpPr/>
          <p:nvPr/>
        </p:nvSpPr>
        <p:spPr>
          <a:xfrm>
            <a:off x="533400" y="6019800"/>
            <a:ext cx="8382000" cy="369332"/>
          </a:xfrm>
          <a:prstGeom prst="rect">
            <a:avLst/>
          </a:prstGeom>
        </p:spPr>
        <p:txBody>
          <a:bodyPr wrap="square">
            <a:spAutoFit/>
          </a:bodyPr>
          <a:lstStyle/>
          <a:p>
            <a:pPr fontAlgn="base">
              <a:spcBef>
                <a:spcPct val="0"/>
              </a:spcBef>
              <a:spcAft>
                <a:spcPct val="0"/>
              </a:spcAft>
            </a:pPr>
            <a:r>
              <a:rPr lang="en-US" dirty="0" smtClean="0">
                <a:solidFill>
                  <a:prstClr val="black"/>
                </a:solidFill>
                <a:latin typeface="Arial" charset="0"/>
              </a:rPr>
              <a:t>Side remark: Experiments in our ESWC2013 paper favor rewriting approach.</a:t>
            </a:r>
          </a:p>
        </p:txBody>
      </p:sp>
    </p:spTree>
    <p:extLst>
      <p:ext uri="{BB962C8B-B14F-4D97-AF65-F5344CB8AC3E}">
        <p14:creationId xmlns:p14="http://schemas.microsoft.com/office/powerpoint/2010/main" val="4211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repeatCount="indefinite" fill="hold" display="0">
                  <p:stCondLst>
                    <p:cond delay="indefinite"/>
                  </p:stCondLst>
                  <p:endCondLst>
                    <p:cond evt="onPrev" delay="0">
                      <p:tgtEl>
                        <p:sldTgt/>
                      </p:tgtEl>
                    </p:cond>
                  </p:endCondLst>
                </p:cTn>
                <p:tgtEl>
                  <p:spTgt spid="10"/>
                </p:tgtEl>
              </p:cMediaNode>
            </p:video>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video>
              <p:cMediaNode>
                <p:cTn id="18" repeatCount="indefinite" fill="hold" display="0">
                  <p:stCondLst>
                    <p:cond delay="indefinite"/>
                  </p:stCondLst>
                  <p:endCondLst>
                    <p:cond evt="onPrev" delay="0">
                      <p:tgtEl>
                        <p:sldTgt/>
                      </p:tgtEl>
                    </p:cond>
                  </p:endCondLst>
                </p:cTn>
                <p:tgtEl>
                  <p:spTgt spid="11"/>
                </p:tgtEl>
              </p:cMediaNode>
            </p:video>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nextCondLst>
                <p:cond evt="onClick" delay="0">
                  <p:tgtEl>
                    <p:spTgt spid="12"/>
                  </p:tgtEl>
                </p:cond>
              </p:nextCondLst>
            </p:seq>
            <p:video>
              <p:cMediaNode>
                <p:cTn id="24" repeatCount="indefinite" fill="hold" display="0">
                  <p:stCondLst>
                    <p:cond delay="indefinite"/>
                  </p:stCondLst>
                  <p:endCondLst>
                    <p:cond evt="onPrev" delay="0">
                      <p:tgtEl>
                        <p:sldTgt/>
                      </p:tgtEl>
                    </p:cond>
                  </p:endCondLst>
                </p:cTn>
                <p:tgtEl>
                  <p:spTgt spid="12"/>
                </p:tgtEl>
              </p:cMediaNode>
            </p:video>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solidFill>
                  <a:srgbClr val="000000"/>
                </a:solidFill>
                <a:latin typeface="Verdana"/>
              </a:rPr>
              <a:t>City Data Model: extensible </a:t>
            </a:r>
            <a:r>
              <a:rPr lang="de-DE" dirty="0" smtClean="0">
                <a:solidFill>
                  <a:srgbClr val="000000"/>
                </a:solidFill>
                <a:latin typeface="Apple Chancery"/>
                <a:cs typeface="Apple Chancery"/>
              </a:rPr>
              <a:t>AL</a:t>
            </a:r>
            <a:r>
              <a:rPr lang="de-DE" dirty="0" smtClean="0">
                <a:solidFill>
                  <a:srgbClr val="FF0000"/>
                </a:solidFill>
                <a:latin typeface="Apple Chancery"/>
                <a:cs typeface="Apple Chancery"/>
              </a:rPr>
              <a:t>H</a:t>
            </a:r>
            <a:r>
              <a:rPr lang="de-DE" dirty="0" smtClean="0">
                <a:solidFill>
                  <a:srgbClr val="000000"/>
                </a:solidFill>
                <a:latin typeface="Verdana"/>
              </a:rPr>
              <a:t>(</a:t>
            </a:r>
            <a:r>
              <a:rPr lang="de-DE" b="1" dirty="0" smtClean="0">
                <a:solidFill>
                  <a:srgbClr val="000000"/>
                </a:solidFill>
                <a:latin typeface="Verdana"/>
              </a:rPr>
              <a:t>D</a:t>
            </a:r>
            <a:r>
              <a:rPr lang="de-DE" dirty="0" smtClean="0">
                <a:solidFill>
                  <a:srgbClr val="000000"/>
                </a:solidFill>
                <a:latin typeface="Verdana"/>
              </a:rPr>
              <a:t>) </a:t>
            </a:r>
            <a:r>
              <a:rPr lang="de-DE" dirty="0" err="1" smtClean="0">
                <a:solidFill>
                  <a:srgbClr val="000000"/>
                </a:solidFill>
                <a:latin typeface="Verdana"/>
              </a:rPr>
              <a:t>ontology</a:t>
            </a:r>
            <a:r>
              <a:rPr lang="de-DE" dirty="0">
                <a:solidFill>
                  <a:srgbClr val="000000"/>
                </a:solidFill>
                <a:latin typeface="Verdana"/>
              </a:rPr>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latin typeface="Verdana"/>
              </a:rPr>
              <a:t>Provenance</a:t>
            </a: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a:solidFill>
                <a:srgbClr val="FF0000"/>
              </a:solidFill>
              <a:latin typeface="Verdana"/>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smtClean="0">
                <a:solidFill>
                  <a:srgbClr val="FF0000"/>
                </a:solidFill>
                <a:latin typeface="Verdana"/>
              </a:rPr>
              <a:t>Temporal </a:t>
            </a:r>
            <a:r>
              <a:rPr lang="de-DE" dirty="0" err="1" smtClean="0">
                <a:solidFill>
                  <a:srgbClr val="FF0000"/>
                </a:solidFill>
                <a:latin typeface="Verdana"/>
              </a:rPr>
              <a:t>information</a:t>
            </a:r>
            <a:endParaRPr lang="de-DE" dirty="0">
              <a:solidFill>
                <a:srgbClr val="FF0000"/>
              </a:solidFill>
              <a:latin typeface="Verdana"/>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err="1" smtClean="0">
                <a:solidFill>
                  <a:srgbClr val="FF0000"/>
                </a:solidFill>
                <a:latin typeface="Verdana"/>
              </a:rPr>
              <a:t>Spatial</a:t>
            </a:r>
            <a:r>
              <a:rPr lang="de-DE" dirty="0" smtClean="0">
                <a:solidFill>
                  <a:srgbClr val="FF0000"/>
                </a:solidFill>
                <a:latin typeface="Verdana"/>
              </a:rPr>
              <a:t> </a:t>
            </a:r>
            <a:r>
              <a:rPr lang="de-DE" dirty="0" err="1" smtClean="0">
                <a:solidFill>
                  <a:srgbClr val="FF0000"/>
                </a:solidFill>
                <a:latin typeface="Verdana"/>
              </a:rPr>
              <a:t>context</a:t>
            </a:r>
            <a:endParaRPr lang="de-DE" dirty="0">
              <a:solidFill>
                <a:srgbClr val="FF0000"/>
              </a:solidFill>
              <a:latin typeface="Verdana"/>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latin typeface="Verdana"/>
              </a:rPr>
              <a:t>Indicators</a:t>
            </a:r>
            <a:r>
              <a:rPr lang="de-DE" dirty="0">
                <a:solidFill>
                  <a:srgbClr val="FF0000"/>
                </a:solidFill>
                <a:latin typeface="Verdana"/>
              </a:rPr>
              <a:t>, </a:t>
            </a:r>
            <a:r>
              <a:rPr lang="de-DE" sz="1100" dirty="0">
                <a:solidFill>
                  <a:srgbClr val="FF0000"/>
                </a:solidFill>
                <a:latin typeface="Verdana"/>
              </a:rPr>
              <a:t>e.g. </a:t>
            </a:r>
            <a:r>
              <a:rPr lang="de-DE" sz="1100" dirty="0" err="1">
                <a:solidFill>
                  <a:srgbClr val="FF0000"/>
                </a:solidFill>
                <a:latin typeface="Verdana"/>
              </a:rPr>
              <a:t>area</a:t>
            </a:r>
            <a:r>
              <a:rPr lang="de-DE" sz="1100" dirty="0">
                <a:solidFill>
                  <a:srgbClr val="FF0000"/>
                </a:solidFill>
                <a:latin typeface="Verdana"/>
              </a:rPr>
              <a:t> in km2, </a:t>
            </a:r>
            <a:r>
              <a:rPr lang="de-DE" sz="1100" dirty="0" err="1">
                <a:solidFill>
                  <a:srgbClr val="FF0000"/>
                </a:solidFill>
                <a:latin typeface="Verdana"/>
              </a:rPr>
              <a:t>tons</a:t>
            </a:r>
            <a:r>
              <a:rPr lang="de-DE" sz="1100" dirty="0">
                <a:solidFill>
                  <a:srgbClr val="FF0000"/>
                </a:solidFill>
                <a:latin typeface="Verdana"/>
              </a:rPr>
              <a:t> CO2/</a:t>
            </a:r>
            <a:r>
              <a:rPr lang="de-DE" sz="1100" dirty="0" err="1" smtClean="0">
                <a:solidFill>
                  <a:srgbClr val="FF0000"/>
                </a:solidFill>
                <a:latin typeface="Verdana"/>
              </a:rPr>
              <a:t>capita</a:t>
            </a:r>
            <a:endParaRPr lang="de-DE" sz="1100" dirty="0" smtClean="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p:txBody>
      </p:sp>
      <p:sp>
        <p:nvSpPr>
          <p:cNvPr id="16" name="Abgerundete rechteckige Legende 15"/>
          <p:cNvSpPr/>
          <p:nvPr/>
        </p:nvSpPr>
        <p:spPr>
          <a:xfrm>
            <a:off x="611560" y="3933056"/>
            <a:ext cx="3312368" cy="792088"/>
          </a:xfrm>
          <a:prstGeom prst="wedgeRoundRectCallout">
            <a:avLst>
              <a:gd name="adj1" fmla="val -45589"/>
              <a:gd name="adj2" fmla="val 13051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prstClr val="white"/>
                </a:solidFill>
                <a:latin typeface="Verdana"/>
              </a:rPr>
              <a:t>Ok, so </a:t>
            </a:r>
            <a:r>
              <a:rPr lang="de-DE" dirty="0" err="1" smtClean="0">
                <a:solidFill>
                  <a:prstClr val="white"/>
                </a:solidFill>
                <a:latin typeface="Verdana"/>
              </a:rPr>
              <a:t>where</a:t>
            </a:r>
            <a:r>
              <a:rPr lang="de-DE" dirty="0" smtClean="0">
                <a:solidFill>
                  <a:prstClr val="white"/>
                </a:solidFill>
                <a:latin typeface="Verdana"/>
              </a:rPr>
              <a:t> do I find </a:t>
            </a:r>
            <a:r>
              <a:rPr lang="de-DE" dirty="0" err="1" smtClean="0">
                <a:solidFill>
                  <a:prstClr val="white"/>
                </a:solidFill>
                <a:latin typeface="Verdana"/>
              </a:rPr>
              <a:t>these</a:t>
            </a:r>
            <a:r>
              <a:rPr lang="de-DE" dirty="0" smtClean="0">
                <a:solidFill>
                  <a:prstClr val="white"/>
                </a:solidFill>
                <a:latin typeface="Verdana"/>
              </a:rPr>
              <a:t> </a:t>
            </a:r>
            <a:r>
              <a:rPr lang="de-DE" dirty="0" err="1" smtClean="0">
                <a:solidFill>
                  <a:prstClr val="white"/>
                </a:solidFill>
                <a:latin typeface="Verdana"/>
              </a:rPr>
              <a:t>equations</a:t>
            </a:r>
            <a:r>
              <a:rPr lang="de-DE" dirty="0" smtClean="0">
                <a:solidFill>
                  <a:prstClr val="white"/>
                </a:solidFill>
                <a:latin typeface="Verdana"/>
              </a:rPr>
              <a:t>? </a:t>
            </a:r>
            <a:r>
              <a:rPr lang="de-DE" dirty="0" err="1" smtClean="0">
                <a:solidFill>
                  <a:prstClr val="white"/>
                </a:solidFill>
                <a:latin typeface="Verdana"/>
              </a:rPr>
              <a:t>Is</a:t>
            </a:r>
            <a:r>
              <a:rPr lang="de-DE" dirty="0" smtClean="0">
                <a:solidFill>
                  <a:prstClr val="white"/>
                </a:solidFill>
                <a:latin typeface="Verdana"/>
              </a:rPr>
              <a:t> </a:t>
            </a:r>
            <a:r>
              <a:rPr lang="de-DE" dirty="0" err="1" smtClean="0">
                <a:solidFill>
                  <a:prstClr val="white"/>
                </a:solidFill>
                <a:latin typeface="Verdana"/>
              </a:rPr>
              <a:t>there</a:t>
            </a:r>
            <a:r>
              <a:rPr lang="de-DE" dirty="0" smtClean="0">
                <a:solidFill>
                  <a:prstClr val="white"/>
                </a:solidFill>
                <a:latin typeface="Verdana"/>
              </a:rPr>
              <a:t> an </a:t>
            </a:r>
            <a:r>
              <a:rPr lang="de-DE" dirty="0" err="1" smtClean="0">
                <a:solidFill>
                  <a:prstClr val="white"/>
                </a:solidFill>
                <a:latin typeface="Verdana"/>
              </a:rPr>
              <a:t>ontology</a:t>
            </a:r>
            <a:r>
              <a:rPr lang="de-DE" dirty="0" smtClean="0">
                <a:solidFill>
                  <a:prstClr val="white"/>
                </a:solidFill>
                <a:latin typeface="Verdana"/>
              </a:rPr>
              <a:t>?</a:t>
            </a:r>
            <a:endParaRPr lang="de-DE" dirty="0">
              <a:solidFill>
                <a:prstClr val="white"/>
              </a:solidFill>
              <a:latin typeface="Verdana"/>
            </a:endParaRPr>
          </a:p>
        </p:txBody>
      </p:sp>
      <p:grpSp>
        <p:nvGrpSpPr>
          <p:cNvPr id="24" name="Gruppierung 23"/>
          <p:cNvGrpSpPr/>
          <p:nvPr/>
        </p:nvGrpSpPr>
        <p:grpSpPr>
          <a:xfrm>
            <a:off x="5868144" y="1844824"/>
            <a:ext cx="3256773" cy="369332"/>
            <a:chOff x="5574385" y="3491716"/>
            <a:chExt cx="3256773" cy="369332"/>
          </a:xfrm>
        </p:grpSpPr>
        <p:sp>
          <p:nvSpPr>
            <p:cNvPr id="25" name="Textfeld 24"/>
            <p:cNvSpPr txBox="1"/>
            <p:nvPr/>
          </p:nvSpPr>
          <p:spPr>
            <a:xfrm>
              <a:off x="5574385" y="3491716"/>
              <a:ext cx="2259453" cy="369332"/>
            </a:xfrm>
            <a:prstGeom prst="rect">
              <a:avLst/>
            </a:prstGeom>
            <a:noFill/>
          </p:spPr>
          <p:txBody>
            <a:bodyPr wrap="none" rtlCol="0">
              <a:spAutoFit/>
            </a:bodyPr>
            <a:lstStyle/>
            <a:p>
              <a:r>
                <a:rPr lang="de-DE" dirty="0" smtClean="0">
                  <a:solidFill>
                    <a:srgbClr val="000000"/>
                  </a:solidFill>
                  <a:latin typeface="Verdana"/>
                </a:rPr>
                <a:t>Dbpedia:areakm2 </a:t>
              </a:r>
              <a:endParaRPr lang="de-DE" dirty="0">
                <a:solidFill>
                  <a:srgbClr val="000000"/>
                </a:solidFill>
                <a:latin typeface="Verdana"/>
              </a:endParaRPr>
            </a:p>
          </p:txBody>
        </p:sp>
        <p:pic>
          <p:nvPicPr>
            <p:cNvPr id="26" name="Bild 25"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02774"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grpSp>
      <p:grpSp>
        <p:nvGrpSpPr>
          <p:cNvPr id="28" name="Gruppierung 27"/>
          <p:cNvGrpSpPr/>
          <p:nvPr/>
        </p:nvGrpSpPr>
        <p:grpSpPr>
          <a:xfrm>
            <a:off x="6180986" y="2348880"/>
            <a:ext cx="2963014" cy="369332"/>
            <a:chOff x="5868144" y="4077072"/>
            <a:chExt cx="2963014" cy="369332"/>
          </a:xfrm>
        </p:grpSpPr>
        <p:sp>
          <p:nvSpPr>
            <p:cNvPr id="29" name="Textfeld 28"/>
            <p:cNvSpPr txBox="1"/>
            <p:nvPr/>
          </p:nvSpPr>
          <p:spPr>
            <a:xfrm>
              <a:off x="5868144" y="4077072"/>
              <a:ext cx="1765778" cy="369332"/>
            </a:xfrm>
            <a:prstGeom prst="rect">
              <a:avLst/>
            </a:prstGeom>
            <a:noFill/>
          </p:spPr>
          <p:txBody>
            <a:bodyPr wrap="none" rtlCol="0">
              <a:spAutoFit/>
            </a:bodyPr>
            <a:lstStyle/>
            <a:p>
              <a:r>
                <a:rPr lang="de-DE" dirty="0" err="1">
                  <a:solidFill>
                    <a:srgbClr val="000000"/>
                  </a:solidFill>
                  <a:latin typeface="Verdana"/>
                </a:rPr>
                <a:t>e</a:t>
              </a:r>
              <a:r>
                <a:rPr lang="de-DE" dirty="0" err="1" smtClean="0">
                  <a:solidFill>
                    <a:srgbClr val="000000"/>
                  </a:solidFill>
                  <a:latin typeface="Verdana"/>
                </a:rPr>
                <a:t>urostat:area</a:t>
              </a:r>
              <a:r>
                <a:rPr lang="de-DE" dirty="0" smtClean="0">
                  <a:solidFill>
                    <a:srgbClr val="000000"/>
                  </a:solidFill>
                  <a:latin typeface="Verdana"/>
                </a:rPr>
                <a:t> </a:t>
              </a:r>
              <a:endParaRPr lang="de-DE" dirty="0">
                <a:solidFill>
                  <a:srgbClr val="000000"/>
                </a:solidFill>
                <a:latin typeface="Verdana"/>
              </a:endParaRPr>
            </a:p>
          </p:txBody>
        </p:sp>
        <p:pic>
          <p:nvPicPr>
            <p:cNvPr id="30" name="Bild 2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02774"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grpSp>
      <p:grpSp>
        <p:nvGrpSpPr>
          <p:cNvPr id="11" name="Gruppierung 10"/>
          <p:cNvGrpSpPr/>
          <p:nvPr/>
        </p:nvGrpSpPr>
        <p:grpSpPr>
          <a:xfrm>
            <a:off x="3923928" y="3429000"/>
            <a:ext cx="5276516" cy="1008112"/>
            <a:chOff x="3923928" y="3429000"/>
            <a:chExt cx="5276516"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endParaRPr lang="de-DE" sz="4400" b="1" dirty="0">
                <a:solidFill>
                  <a:srgbClr val="FF0000"/>
                </a:solidFill>
                <a:latin typeface="Verdana"/>
              </a:endParaRPr>
            </a:p>
          </p:txBody>
        </p:sp>
        <p:sp>
          <p:nvSpPr>
            <p:cNvPr id="9" name="Textfeld 8"/>
            <p:cNvSpPr txBox="1"/>
            <p:nvPr/>
          </p:nvSpPr>
          <p:spPr>
            <a:xfrm>
              <a:off x="4427984" y="3573016"/>
              <a:ext cx="4772460"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populationDensity</a:t>
              </a:r>
              <a:r>
                <a:rPr lang="de-DE" dirty="0" smtClean="0">
                  <a:solidFill>
                    <a:srgbClr val="000000"/>
                  </a:solidFill>
                  <a:latin typeface="Verdana"/>
                </a:rPr>
                <a:t> = :</a:t>
              </a:r>
              <a:r>
                <a:rPr lang="de-DE" dirty="0" err="1" smtClean="0">
                  <a:solidFill>
                    <a:srgbClr val="000000"/>
                  </a:solidFill>
                  <a:latin typeface="Verdana"/>
                </a:rPr>
                <a:t>population</a:t>
              </a:r>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sp>
          <p:nvSpPr>
            <p:cNvPr id="32" name="Textfeld 31"/>
            <p:cNvSpPr txBox="1"/>
            <p:nvPr/>
          </p:nvSpPr>
          <p:spPr>
            <a:xfrm>
              <a:off x="4449995" y="3861048"/>
              <a:ext cx="4658509"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r>
                <a:rPr lang="de-DE" dirty="0" smtClean="0">
                  <a:solidFill>
                    <a:srgbClr val="000000"/>
                  </a:solidFill>
                  <a:latin typeface="Verdana"/>
                </a:rPr>
                <a:t> </a:t>
              </a:r>
              <a:r>
                <a:rPr lang="de-DE" dirty="0">
                  <a:solidFill>
                    <a:srgbClr val="000000"/>
                  </a:solidFill>
                  <a:latin typeface="Verdana"/>
                </a:rPr>
                <a:t>= </a:t>
              </a:r>
              <a:r>
                <a:rPr lang="de-DE" dirty="0" smtClean="0">
                  <a:solidFill>
                    <a:srgbClr val="000000"/>
                  </a:solidFill>
                  <a:latin typeface="Verdana"/>
                </a:rPr>
                <a:t>0,386102 * dbpedia:areaMi2</a:t>
              </a:r>
              <a:endParaRPr lang="de-DE" dirty="0">
                <a:solidFill>
                  <a:srgbClr val="000000"/>
                </a:solidFill>
                <a:latin typeface="Verdana"/>
              </a:endParaRPr>
            </a:p>
          </p:txBody>
        </p:sp>
      </p:grpSp>
      <p:sp>
        <p:nvSpPr>
          <p:cNvPr id="33" name="Rechteck 32"/>
          <p:cNvSpPr/>
          <p:nvPr/>
        </p:nvSpPr>
        <p:spPr>
          <a:xfrm>
            <a:off x="3942184" y="1633150"/>
            <a:ext cx="5201816" cy="3524042"/>
          </a:xfrm>
          <a:prstGeom prst="rect">
            <a:avLst/>
          </a:prstGeom>
          <a:solidFill>
            <a:srgbClr val="FFFFFF"/>
          </a:solidFill>
        </p:spPr>
        <p:txBody>
          <a:bodyPr wrap="square">
            <a:spAutoFit/>
          </a:bodyPr>
          <a:lstStyle/>
          <a:p>
            <a:pPr marL="265113" lvl="0" indent="-265113">
              <a:spcAft>
                <a:spcPts val="600"/>
              </a:spcAft>
              <a:buClr>
                <a:srgbClr val="532481"/>
              </a:buClr>
            </a:pPr>
            <a:endParaRPr lang="de-DE" sz="2400" dirty="0">
              <a:solidFill>
                <a:srgbClr val="000000"/>
              </a:solidFill>
            </a:endParaRPr>
          </a:p>
          <a:p>
            <a:pPr marL="265113" lvl="0" indent="-265113">
              <a:spcAft>
                <a:spcPts val="600"/>
              </a:spcAft>
              <a:buClr>
                <a:srgbClr val="532481"/>
              </a:buClr>
            </a:pPr>
            <a:r>
              <a:rPr lang="de-DE" sz="2400" dirty="0">
                <a:solidFill>
                  <a:srgbClr val="000000"/>
                </a:solidFill>
              </a:rPr>
              <a:t> </a:t>
            </a:r>
            <a:r>
              <a:rPr lang="de-DE" sz="2400" dirty="0">
                <a:solidFill>
                  <a:schemeClr val="accent2">
                    <a:lumMod val="75000"/>
                    <a:lumOff val="25000"/>
                  </a:schemeClr>
                </a:solidFill>
              </a:rPr>
              <a:t>In </a:t>
            </a:r>
            <a:r>
              <a:rPr lang="de-DE" sz="2400" dirty="0" err="1">
                <a:solidFill>
                  <a:schemeClr val="accent2">
                    <a:lumMod val="75000"/>
                    <a:lumOff val="25000"/>
                  </a:schemeClr>
                </a:solidFill>
              </a:rPr>
              <a:t>more</a:t>
            </a:r>
            <a:r>
              <a:rPr lang="de-DE" sz="2400" dirty="0">
                <a:solidFill>
                  <a:schemeClr val="accent2">
                    <a:lumMod val="75000"/>
                    <a:lumOff val="25000"/>
                  </a:schemeClr>
                </a:solidFill>
              </a:rPr>
              <a:t> </a:t>
            </a:r>
            <a:r>
              <a:rPr lang="de-DE" sz="2400" dirty="0" err="1">
                <a:solidFill>
                  <a:schemeClr val="accent2">
                    <a:lumMod val="75000"/>
                    <a:lumOff val="25000"/>
                  </a:schemeClr>
                </a:solidFill>
              </a:rPr>
              <a:t>detail</a:t>
            </a:r>
            <a:r>
              <a:rPr lang="de-DE" sz="2400" dirty="0">
                <a:solidFill>
                  <a:schemeClr val="accent2">
                    <a:lumMod val="75000"/>
                    <a:lumOff val="25000"/>
                  </a:schemeClr>
                </a:solidFill>
              </a:rPr>
              <a:t>:   </a:t>
            </a:r>
          </a:p>
          <a:p>
            <a:pPr marL="619125" lvl="1" indent="-342900">
              <a:spcAft>
                <a:spcPts val="600"/>
              </a:spcAft>
              <a:buClr>
                <a:srgbClr val="002E60"/>
              </a:buClr>
              <a:buSzPct val="100000"/>
              <a:buFont typeface="Arial"/>
              <a:buChar char="•"/>
            </a:pPr>
            <a:r>
              <a:rPr lang="de-DE" sz="2000" dirty="0" err="1">
                <a:solidFill>
                  <a:schemeClr val="accent2">
                    <a:lumMod val="75000"/>
                    <a:lumOff val="25000"/>
                  </a:schemeClr>
                </a:solidFill>
              </a:rPr>
              <a:t>Is</a:t>
            </a:r>
            <a:r>
              <a:rPr lang="de-DE" sz="2000" dirty="0">
                <a:solidFill>
                  <a:schemeClr val="accent2">
                    <a:lumMod val="75000"/>
                    <a:lumOff val="25000"/>
                  </a:schemeClr>
                </a:solidFill>
              </a:rPr>
              <a:t> Open Data </a:t>
            </a:r>
            <a:r>
              <a:rPr lang="de-DE" sz="2000" dirty="0" err="1">
                <a:solidFill>
                  <a:schemeClr val="accent2">
                    <a:lumMod val="75000"/>
                    <a:lumOff val="25000"/>
                  </a:schemeClr>
                </a:solidFill>
              </a:rPr>
              <a:t>useful</a:t>
            </a:r>
            <a:r>
              <a:rPr lang="de-DE" sz="2000" dirty="0">
                <a:solidFill>
                  <a:schemeClr val="accent2">
                    <a:lumMod val="75000"/>
                    <a:lumOff val="25000"/>
                  </a:schemeClr>
                </a:solidFill>
              </a:rPr>
              <a:t> </a:t>
            </a:r>
            <a:r>
              <a:rPr lang="de-DE" sz="2000" dirty="0" err="1">
                <a:solidFill>
                  <a:schemeClr val="accent2">
                    <a:lumMod val="75000"/>
                    <a:lumOff val="25000"/>
                  </a:schemeClr>
                </a:solidFill>
              </a:rPr>
              <a:t>at</a:t>
            </a:r>
            <a:r>
              <a:rPr lang="de-DE" sz="2000"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smtClean="0">
                <a:solidFill>
                  <a:schemeClr val="accent2">
                    <a:lumMod val="75000"/>
                    <a:lumOff val="25000"/>
                  </a:schemeClr>
                </a:solidFill>
              </a:rPr>
              <a:t>Are </a:t>
            </a:r>
            <a:r>
              <a:rPr lang="de-DE" sz="2000" dirty="0" err="1">
                <a:solidFill>
                  <a:schemeClr val="accent2">
                    <a:lumMod val="75000"/>
                    <a:lumOff val="25000"/>
                  </a:schemeClr>
                </a:solidFill>
              </a:rPr>
              <a:t>ontology</a:t>
            </a:r>
            <a:r>
              <a:rPr lang="de-DE" sz="2000" dirty="0">
                <a:solidFill>
                  <a:schemeClr val="accent2">
                    <a:lumMod val="75000"/>
                    <a:lumOff val="25000"/>
                  </a:schemeClr>
                </a:solidFill>
              </a:rPr>
              <a:t> </a:t>
            </a:r>
            <a:r>
              <a:rPr lang="de-DE" sz="2000" dirty="0" err="1">
                <a:solidFill>
                  <a:schemeClr val="accent2">
                    <a:lumMod val="75000"/>
                    <a:lumOff val="25000"/>
                  </a:schemeClr>
                </a:solidFill>
              </a:rPr>
              <a:t>languages</a:t>
            </a:r>
            <a:r>
              <a:rPr lang="de-DE" sz="2000" dirty="0">
                <a:solidFill>
                  <a:schemeClr val="accent2">
                    <a:lumMod val="75000"/>
                    <a:lumOff val="25000"/>
                  </a:schemeClr>
                </a:solidFill>
              </a:rPr>
              <a:t> expressive </a:t>
            </a:r>
            <a:r>
              <a:rPr lang="de-DE" sz="2000" dirty="0" err="1" smtClean="0">
                <a:solidFill>
                  <a:schemeClr val="accent2">
                    <a:lumMod val="75000"/>
                    <a:lumOff val="25000"/>
                  </a:schemeClr>
                </a:solidFill>
              </a:rPr>
              <a:t>enough</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b="1" dirty="0" err="1">
                <a:solidFill>
                  <a:schemeClr val="accent2">
                    <a:lumMod val="75000"/>
                    <a:lumOff val="25000"/>
                  </a:schemeClr>
                </a:solidFill>
              </a:rPr>
              <a:t>Which</a:t>
            </a:r>
            <a:r>
              <a:rPr lang="de-DE" sz="2000" b="1" dirty="0">
                <a:solidFill>
                  <a:schemeClr val="accent2">
                    <a:lumMod val="75000"/>
                    <a:lumOff val="25000"/>
                  </a:schemeClr>
                </a:solidFill>
              </a:rPr>
              <a:t> </a:t>
            </a:r>
            <a:r>
              <a:rPr lang="de-DE" sz="2000" b="1" dirty="0" err="1">
                <a:solidFill>
                  <a:schemeClr val="accent2">
                    <a:lumMod val="75000"/>
                    <a:lumOff val="25000"/>
                  </a:schemeClr>
                </a:solidFill>
              </a:rPr>
              <a:t>ontologies</a:t>
            </a:r>
            <a:r>
              <a:rPr lang="de-DE" sz="2000" b="1" dirty="0">
                <a:solidFill>
                  <a:schemeClr val="accent2">
                    <a:lumMod val="75000"/>
                    <a:lumOff val="25000"/>
                  </a:schemeClr>
                </a:solidFill>
              </a:rPr>
              <a:t> </a:t>
            </a:r>
            <a:r>
              <a:rPr lang="de-DE" sz="2000" b="1" dirty="0" err="1">
                <a:solidFill>
                  <a:schemeClr val="accent2">
                    <a:lumMod val="75000"/>
                    <a:lumOff val="25000"/>
                  </a:schemeClr>
                </a:solidFill>
              </a:rPr>
              <a:t>could</a:t>
            </a:r>
            <a:r>
              <a:rPr lang="de-DE" sz="2000" b="1" dirty="0">
                <a:solidFill>
                  <a:schemeClr val="accent2">
                    <a:lumMod val="75000"/>
                    <a:lumOff val="25000"/>
                  </a:schemeClr>
                </a:solidFill>
              </a:rPr>
              <a:t> I </a:t>
            </a:r>
            <a:r>
              <a:rPr lang="de-DE" sz="2000" b="1" dirty="0" err="1">
                <a:solidFill>
                  <a:schemeClr val="accent2">
                    <a:lumMod val="75000"/>
                    <a:lumOff val="25000"/>
                  </a:schemeClr>
                </a:solidFill>
              </a:rPr>
              <a:t>use</a:t>
            </a:r>
            <a:r>
              <a:rPr lang="de-DE" sz="2000" b="1"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Is</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there</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enough</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data</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at</a:t>
            </a:r>
            <a:r>
              <a:rPr lang="de-DE" sz="2000" dirty="0" smtClean="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err="1" smtClean="0">
                <a:solidFill>
                  <a:srgbClr val="0060C8"/>
                </a:solidFill>
              </a:rPr>
              <a:t>How</a:t>
            </a:r>
            <a:r>
              <a:rPr lang="de-DE" sz="2000" dirty="0" smtClean="0">
                <a:solidFill>
                  <a:srgbClr val="0060C8"/>
                </a:solidFill>
              </a:rPr>
              <a:t> </a:t>
            </a:r>
            <a:r>
              <a:rPr lang="de-DE" sz="2000" dirty="0" err="1">
                <a:solidFill>
                  <a:srgbClr val="0060C8"/>
                </a:solidFill>
              </a:rPr>
              <a:t>to</a:t>
            </a:r>
            <a:r>
              <a:rPr lang="de-DE" sz="2000" dirty="0">
                <a:solidFill>
                  <a:srgbClr val="0060C8"/>
                </a:solidFill>
              </a:rPr>
              <a:t> </a:t>
            </a:r>
            <a:r>
              <a:rPr lang="de-DE" sz="2000" dirty="0" err="1">
                <a:solidFill>
                  <a:srgbClr val="0060C8"/>
                </a:solidFill>
              </a:rPr>
              <a:t>tackle</a:t>
            </a:r>
            <a:r>
              <a:rPr lang="de-DE" sz="2000" dirty="0">
                <a:solidFill>
                  <a:srgbClr val="0060C8"/>
                </a:solidFill>
              </a:rPr>
              <a:t> </a:t>
            </a:r>
            <a:r>
              <a:rPr lang="de-DE" sz="2000" dirty="0" err="1">
                <a:solidFill>
                  <a:srgbClr val="0060C8"/>
                </a:solidFill>
              </a:rPr>
              <a:t>inconsistencies</a:t>
            </a:r>
            <a:r>
              <a:rPr lang="de-DE" sz="2000" dirty="0" smtClean="0">
                <a:solidFill>
                  <a:srgbClr val="0060C8"/>
                </a:solidFill>
              </a:rPr>
              <a:t>?</a:t>
            </a:r>
            <a:endParaRPr lang="de-DE" sz="2000"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Where</a:t>
            </a:r>
            <a:r>
              <a:rPr lang="de-DE" sz="2000" dirty="0" smtClean="0">
                <a:solidFill>
                  <a:schemeClr val="accent2">
                    <a:lumMod val="75000"/>
                    <a:lumOff val="25000"/>
                  </a:schemeClr>
                </a:solidFill>
              </a:rPr>
              <a:t> </a:t>
            </a:r>
            <a:r>
              <a:rPr lang="de-DE" sz="2000" dirty="0" err="1">
                <a:solidFill>
                  <a:schemeClr val="accent2">
                    <a:lumMod val="75000"/>
                    <a:lumOff val="25000"/>
                  </a:schemeClr>
                </a:solidFill>
              </a:rPr>
              <a:t>to</a:t>
            </a:r>
            <a:r>
              <a:rPr lang="de-DE" sz="2000" dirty="0">
                <a:solidFill>
                  <a:schemeClr val="accent2">
                    <a:lumMod val="75000"/>
                    <a:lumOff val="25000"/>
                  </a:schemeClr>
                </a:solidFill>
              </a:rPr>
              <a:t> find </a:t>
            </a:r>
            <a:r>
              <a:rPr lang="de-DE" sz="2000" dirty="0" err="1">
                <a:solidFill>
                  <a:schemeClr val="accent2">
                    <a:lumMod val="75000"/>
                    <a:lumOff val="25000"/>
                  </a:schemeClr>
                </a:solidFill>
              </a:rPr>
              <a:t>the</a:t>
            </a:r>
            <a:r>
              <a:rPr lang="de-DE" sz="2000" dirty="0">
                <a:solidFill>
                  <a:schemeClr val="accent2">
                    <a:lumMod val="75000"/>
                    <a:lumOff val="25000"/>
                  </a:schemeClr>
                </a:solidFill>
              </a:rPr>
              <a:t> </a:t>
            </a:r>
            <a:r>
              <a:rPr lang="de-DE" sz="2000" dirty="0" err="1">
                <a:solidFill>
                  <a:schemeClr val="accent2">
                    <a:lumMod val="75000"/>
                    <a:lumOff val="25000"/>
                  </a:schemeClr>
                </a:solidFill>
              </a:rPr>
              <a:t>right</a:t>
            </a:r>
            <a:r>
              <a:rPr lang="de-DE" sz="2000" dirty="0">
                <a:solidFill>
                  <a:schemeClr val="accent2">
                    <a:lumMod val="75000"/>
                    <a:lumOff val="25000"/>
                  </a:schemeClr>
                </a:solidFill>
              </a:rPr>
              <a:t> </a:t>
            </a:r>
            <a:r>
              <a:rPr lang="de-DE" sz="2000" dirty="0" err="1">
                <a:solidFill>
                  <a:schemeClr val="accent2">
                    <a:lumMod val="75000"/>
                    <a:lumOff val="25000"/>
                  </a:schemeClr>
                </a:solidFill>
              </a:rPr>
              <a:t>data</a:t>
            </a:r>
            <a:r>
              <a:rPr lang="de-DE" sz="2000" dirty="0" smtClean="0">
                <a:solidFill>
                  <a:schemeClr val="accent2">
                    <a:lumMod val="75000"/>
                    <a:lumOff val="25000"/>
                  </a:schemeClr>
                </a:solidFill>
              </a:rPr>
              <a:t>?</a:t>
            </a:r>
            <a:endParaRPr lang="de-DE" sz="2000" dirty="0">
              <a:solidFill>
                <a:schemeClr val="accent2">
                  <a:lumMod val="75000"/>
                  <a:lumOff val="25000"/>
                </a:schemeClr>
              </a:solidFill>
            </a:endParaRPr>
          </a:p>
        </p:txBody>
      </p:sp>
    </p:spTree>
    <p:extLst>
      <p:ext uri="{BB962C8B-B14F-4D97-AF65-F5344CB8AC3E}">
        <p14:creationId xmlns:p14="http://schemas.microsoft.com/office/powerpoint/2010/main" val="3727217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Equational</a:t>
            </a:r>
            <a:r>
              <a:rPr lang="de-DE" dirty="0" smtClean="0"/>
              <a:t> </a:t>
            </a:r>
            <a:r>
              <a:rPr lang="de-DE" dirty="0" err="1" smtClean="0"/>
              <a:t>knowledge</a:t>
            </a:r>
            <a:r>
              <a:rPr lang="de-DE" dirty="0" smtClean="0"/>
              <a:t>:</a:t>
            </a:r>
            <a:endParaRPr lang="de-DE" dirty="0"/>
          </a:p>
        </p:txBody>
      </p:sp>
      <p:sp>
        <p:nvSpPr>
          <p:cNvPr id="3" name="Inhaltsplatzhalter 2"/>
          <p:cNvSpPr>
            <a:spLocks noGrp="1"/>
          </p:cNvSpPr>
          <p:nvPr>
            <p:ph idx="1"/>
          </p:nvPr>
        </p:nvSpPr>
        <p:spPr/>
        <p:txBody>
          <a:bodyPr/>
          <a:lstStyle/>
          <a:p>
            <a:r>
              <a:rPr lang="de-DE" dirty="0" err="1" smtClean="0"/>
              <a:t>Eurostat</a:t>
            </a:r>
            <a:r>
              <a:rPr lang="de-DE" dirty="0" smtClean="0"/>
              <a:t>/Urbanaudit:</a:t>
            </a:r>
          </a:p>
          <a:p>
            <a:pPr lvl="1"/>
            <a:r>
              <a:rPr lang="de-DE" dirty="0">
                <a:hlinkClick r:id="rId3"/>
              </a:rPr>
              <a:t>http://ec.europa.eu/regional_policy/archive/urban2/urban/audit/ftp/vol3.</a:t>
            </a:r>
            <a:r>
              <a:rPr lang="de-DE" dirty="0" smtClean="0">
                <a:hlinkClick r:id="rId3"/>
              </a:rPr>
              <a:t>pdf</a:t>
            </a:r>
            <a:r>
              <a:rPr lang="de-DE" dirty="0" smtClean="0"/>
              <a:t> </a:t>
            </a:r>
          </a:p>
          <a:p>
            <a:pPr lvl="1"/>
            <a:endParaRPr lang="de-DE" dirty="0"/>
          </a:p>
          <a:p>
            <a:pPr lvl="1"/>
            <a:endParaRPr lang="de-DE" dirty="0" smtClean="0"/>
          </a:p>
          <a:p>
            <a:pPr lvl="1"/>
            <a:endParaRPr lang="de-DE" dirty="0"/>
          </a:p>
        </p:txBody>
      </p:sp>
      <p:pic>
        <p:nvPicPr>
          <p:cNvPr id="4" name="Bild 3" descr="Screen Shot 2015-06-07 at 22.39.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8960"/>
            <a:ext cx="9144000" cy="1828800"/>
          </a:xfrm>
          <a:prstGeom prst="rect">
            <a:avLst/>
          </a:prstGeom>
        </p:spPr>
      </p:pic>
    </p:spTree>
    <p:extLst>
      <p:ext uri="{BB962C8B-B14F-4D97-AF65-F5344CB8AC3E}">
        <p14:creationId xmlns:p14="http://schemas.microsoft.com/office/powerpoint/2010/main" val="36811317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Equational</a:t>
            </a:r>
            <a:r>
              <a:rPr lang="de-DE" dirty="0" smtClean="0"/>
              <a:t> </a:t>
            </a:r>
            <a:r>
              <a:rPr lang="de-DE" dirty="0" err="1" smtClean="0"/>
              <a:t>knowledge</a:t>
            </a:r>
            <a:r>
              <a:rPr lang="de-DE" dirty="0" smtClean="0"/>
              <a:t>:</a:t>
            </a:r>
            <a:br>
              <a:rPr lang="de-DE" dirty="0" smtClean="0"/>
            </a:br>
            <a:r>
              <a:rPr lang="de-DE" dirty="0" smtClean="0"/>
              <a:t>Unit </a:t>
            </a:r>
            <a:r>
              <a:rPr lang="de-DE" dirty="0" err="1" smtClean="0"/>
              <a:t>conversion</a:t>
            </a:r>
            <a:endParaRPr lang="de-DE" dirty="0"/>
          </a:p>
        </p:txBody>
      </p:sp>
      <p:sp>
        <p:nvSpPr>
          <p:cNvPr id="6" name="Rechteck 5"/>
          <p:cNvSpPr/>
          <p:nvPr/>
        </p:nvSpPr>
        <p:spPr>
          <a:xfrm>
            <a:off x="4067944" y="2420888"/>
            <a:ext cx="4932040" cy="338554"/>
          </a:xfrm>
          <a:prstGeom prst="rect">
            <a:avLst/>
          </a:prstGeom>
        </p:spPr>
        <p:txBody>
          <a:bodyPr wrap="square">
            <a:spAutoFit/>
          </a:bodyPr>
          <a:lstStyle/>
          <a:p>
            <a:r>
              <a:rPr lang="de-DE" sz="1600" dirty="0">
                <a:hlinkClick r:id="rId3"/>
              </a:rPr>
              <a:t>http://www.wurvoc.org/vocabularies/om-1.8</a:t>
            </a:r>
            <a:r>
              <a:rPr lang="de-DE" sz="1600" dirty="0" smtClean="0">
                <a:hlinkClick r:id="rId3"/>
              </a:rPr>
              <a:t>/</a:t>
            </a:r>
            <a:r>
              <a:rPr lang="de-DE" sz="1600" dirty="0" smtClean="0"/>
              <a:t> </a:t>
            </a:r>
            <a:endParaRPr lang="de-DE" sz="1600" dirty="0"/>
          </a:p>
        </p:txBody>
      </p:sp>
      <p:pic>
        <p:nvPicPr>
          <p:cNvPr id="7" name="Bild 6" descr="Screen Shot 2015-06-07 at 22.46.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56" y="3068960"/>
            <a:ext cx="4855444" cy="3247628"/>
          </a:xfrm>
          <a:prstGeom prst="rect">
            <a:avLst/>
          </a:prstGeom>
          <a:ln>
            <a:solidFill>
              <a:srgbClr val="0096D3"/>
            </a:solidFill>
          </a:ln>
        </p:spPr>
      </p:pic>
      <p:sp>
        <p:nvSpPr>
          <p:cNvPr id="8" name="Rechteck 7"/>
          <p:cNvSpPr/>
          <p:nvPr/>
        </p:nvSpPr>
        <p:spPr>
          <a:xfrm>
            <a:off x="467544" y="2420888"/>
            <a:ext cx="2069797" cy="369332"/>
          </a:xfrm>
          <a:prstGeom prst="rect">
            <a:avLst/>
          </a:prstGeom>
        </p:spPr>
        <p:txBody>
          <a:bodyPr wrap="none">
            <a:spAutoFit/>
          </a:bodyPr>
          <a:lstStyle/>
          <a:p>
            <a:r>
              <a:rPr lang="de-DE" dirty="0">
                <a:hlinkClick r:id="rId5"/>
              </a:rPr>
              <a:t>http://qudt.org</a:t>
            </a:r>
            <a:r>
              <a:rPr lang="de-DE" dirty="0" smtClean="0">
                <a:hlinkClick r:id="rId5"/>
              </a:rPr>
              <a:t>/</a:t>
            </a:r>
            <a:r>
              <a:rPr lang="de-DE" dirty="0" smtClean="0"/>
              <a:t> </a:t>
            </a:r>
            <a:endParaRPr lang="de-DE" dirty="0"/>
          </a:p>
        </p:txBody>
      </p:sp>
      <p:pic>
        <p:nvPicPr>
          <p:cNvPr id="9" name="Bild 8" descr="Screen Shot 2015-06-07 at 22.47.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24944"/>
            <a:ext cx="4024768" cy="3861048"/>
          </a:xfrm>
          <a:prstGeom prst="rect">
            <a:avLst/>
          </a:prstGeom>
          <a:ln>
            <a:solidFill>
              <a:srgbClr val="0096D3"/>
            </a:solidFill>
          </a:ln>
        </p:spPr>
      </p:pic>
    </p:spTree>
    <p:extLst>
      <p:ext uri="{BB962C8B-B14F-4D97-AF65-F5344CB8AC3E}">
        <p14:creationId xmlns:p14="http://schemas.microsoft.com/office/powerpoint/2010/main" val="12897124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4"/>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solidFill>
                  <a:srgbClr val="000000"/>
                </a:solidFill>
                <a:latin typeface="Verdana"/>
              </a:rPr>
              <a:t>City Data Model: extensible </a:t>
            </a:r>
            <a:r>
              <a:rPr lang="de-DE" dirty="0" smtClean="0">
                <a:solidFill>
                  <a:srgbClr val="000000"/>
                </a:solidFill>
                <a:latin typeface="Apple Chancery"/>
                <a:cs typeface="Apple Chancery"/>
              </a:rPr>
              <a:t>AL</a:t>
            </a:r>
            <a:r>
              <a:rPr lang="de-DE" dirty="0" smtClean="0">
                <a:solidFill>
                  <a:srgbClr val="FF0000"/>
                </a:solidFill>
                <a:latin typeface="Apple Chancery"/>
                <a:cs typeface="Apple Chancery"/>
              </a:rPr>
              <a:t>H</a:t>
            </a:r>
            <a:r>
              <a:rPr lang="de-DE" dirty="0" smtClean="0">
                <a:solidFill>
                  <a:srgbClr val="000000"/>
                </a:solidFill>
                <a:latin typeface="Verdana"/>
              </a:rPr>
              <a:t>(</a:t>
            </a:r>
            <a:r>
              <a:rPr lang="de-DE" b="1" dirty="0" smtClean="0">
                <a:solidFill>
                  <a:srgbClr val="000000"/>
                </a:solidFill>
                <a:latin typeface="Verdana"/>
              </a:rPr>
              <a:t>D</a:t>
            </a:r>
            <a:r>
              <a:rPr lang="de-DE" dirty="0" smtClean="0">
                <a:solidFill>
                  <a:srgbClr val="000000"/>
                </a:solidFill>
                <a:latin typeface="Verdana"/>
              </a:rPr>
              <a:t>) </a:t>
            </a:r>
            <a:r>
              <a:rPr lang="de-DE" dirty="0" err="1" smtClean="0">
                <a:solidFill>
                  <a:srgbClr val="000000"/>
                </a:solidFill>
                <a:latin typeface="Verdana"/>
              </a:rPr>
              <a:t>ontology</a:t>
            </a:r>
            <a:r>
              <a:rPr lang="de-DE" dirty="0">
                <a:solidFill>
                  <a:srgbClr val="000000"/>
                </a:solidFill>
                <a:latin typeface="Verdana"/>
              </a:rPr>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latin typeface="Verdana"/>
              </a:rPr>
              <a:t>Provenance</a:t>
            </a: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a:solidFill>
                <a:srgbClr val="FF0000"/>
              </a:solidFill>
              <a:latin typeface="Verdana"/>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smtClean="0">
                <a:solidFill>
                  <a:srgbClr val="FF0000"/>
                </a:solidFill>
                <a:latin typeface="Verdana"/>
              </a:rPr>
              <a:t>Temporal </a:t>
            </a:r>
            <a:r>
              <a:rPr lang="de-DE" dirty="0" err="1" smtClean="0">
                <a:solidFill>
                  <a:srgbClr val="FF0000"/>
                </a:solidFill>
                <a:latin typeface="Verdana"/>
              </a:rPr>
              <a:t>information</a:t>
            </a:r>
            <a:endParaRPr lang="de-DE" dirty="0">
              <a:solidFill>
                <a:srgbClr val="FF0000"/>
              </a:solidFill>
              <a:latin typeface="Verdana"/>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err="1" smtClean="0">
                <a:solidFill>
                  <a:srgbClr val="FF0000"/>
                </a:solidFill>
                <a:latin typeface="Verdana"/>
              </a:rPr>
              <a:t>Spatial</a:t>
            </a:r>
            <a:r>
              <a:rPr lang="de-DE" dirty="0" smtClean="0">
                <a:solidFill>
                  <a:srgbClr val="FF0000"/>
                </a:solidFill>
                <a:latin typeface="Verdana"/>
              </a:rPr>
              <a:t> </a:t>
            </a:r>
            <a:r>
              <a:rPr lang="de-DE" dirty="0" err="1" smtClean="0">
                <a:solidFill>
                  <a:srgbClr val="FF0000"/>
                </a:solidFill>
                <a:latin typeface="Verdana"/>
              </a:rPr>
              <a:t>context</a:t>
            </a:r>
            <a:endParaRPr lang="de-DE" dirty="0">
              <a:solidFill>
                <a:srgbClr val="FF0000"/>
              </a:solidFill>
              <a:latin typeface="Verdana"/>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latin typeface="Verdana"/>
              </a:rPr>
              <a:t>Indicators</a:t>
            </a:r>
            <a:r>
              <a:rPr lang="de-DE" dirty="0">
                <a:solidFill>
                  <a:srgbClr val="FF0000"/>
                </a:solidFill>
                <a:latin typeface="Verdana"/>
              </a:rPr>
              <a:t>, </a:t>
            </a:r>
            <a:r>
              <a:rPr lang="de-DE" sz="1100" dirty="0">
                <a:solidFill>
                  <a:srgbClr val="FF0000"/>
                </a:solidFill>
                <a:latin typeface="Verdana"/>
              </a:rPr>
              <a:t>e.g. </a:t>
            </a:r>
            <a:r>
              <a:rPr lang="de-DE" sz="1100" dirty="0" err="1">
                <a:solidFill>
                  <a:srgbClr val="FF0000"/>
                </a:solidFill>
                <a:latin typeface="Verdana"/>
              </a:rPr>
              <a:t>area</a:t>
            </a:r>
            <a:r>
              <a:rPr lang="de-DE" sz="1100" dirty="0">
                <a:solidFill>
                  <a:srgbClr val="FF0000"/>
                </a:solidFill>
                <a:latin typeface="Verdana"/>
              </a:rPr>
              <a:t> in km2, </a:t>
            </a:r>
            <a:r>
              <a:rPr lang="de-DE" sz="1100" dirty="0" err="1">
                <a:solidFill>
                  <a:srgbClr val="FF0000"/>
                </a:solidFill>
                <a:latin typeface="Verdana"/>
              </a:rPr>
              <a:t>tons</a:t>
            </a:r>
            <a:r>
              <a:rPr lang="de-DE" sz="1100" dirty="0">
                <a:solidFill>
                  <a:srgbClr val="FF0000"/>
                </a:solidFill>
                <a:latin typeface="Verdana"/>
              </a:rPr>
              <a:t> CO2/</a:t>
            </a:r>
            <a:r>
              <a:rPr lang="de-DE" sz="1100" dirty="0" err="1" smtClean="0">
                <a:solidFill>
                  <a:srgbClr val="FF0000"/>
                </a:solidFill>
                <a:latin typeface="Verdana"/>
              </a:rPr>
              <a:t>capita</a:t>
            </a:r>
            <a:endParaRPr lang="de-DE" sz="1100" dirty="0" smtClean="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p:txBody>
      </p:sp>
      <p:sp>
        <p:nvSpPr>
          <p:cNvPr id="16" name="Abgerundete rechteckige Legende 15"/>
          <p:cNvSpPr/>
          <p:nvPr/>
        </p:nvSpPr>
        <p:spPr>
          <a:xfrm>
            <a:off x="611560" y="3933056"/>
            <a:ext cx="3312368" cy="792088"/>
          </a:xfrm>
          <a:prstGeom prst="wedgeRoundRectCallout">
            <a:avLst>
              <a:gd name="adj1" fmla="val -45589"/>
              <a:gd name="adj2" fmla="val 13051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prstClr val="white"/>
                </a:solidFill>
                <a:latin typeface="Verdana"/>
              </a:rPr>
              <a:t>So, </a:t>
            </a:r>
            <a:r>
              <a:rPr lang="de-DE" dirty="0" err="1" smtClean="0">
                <a:solidFill>
                  <a:prstClr val="white"/>
                </a:solidFill>
                <a:latin typeface="Verdana"/>
              </a:rPr>
              <a:t>are</a:t>
            </a:r>
            <a:r>
              <a:rPr lang="de-DE" dirty="0" smtClean="0">
                <a:solidFill>
                  <a:prstClr val="white"/>
                </a:solidFill>
                <a:latin typeface="Verdana"/>
              </a:rPr>
              <a:t> </a:t>
            </a:r>
            <a:r>
              <a:rPr lang="de-DE" dirty="0" err="1" smtClean="0">
                <a:solidFill>
                  <a:prstClr val="white"/>
                </a:solidFill>
                <a:latin typeface="Verdana"/>
              </a:rPr>
              <a:t>we</a:t>
            </a:r>
            <a:r>
              <a:rPr lang="de-DE" dirty="0" smtClean="0">
                <a:solidFill>
                  <a:prstClr val="white"/>
                </a:solidFill>
                <a:latin typeface="Verdana"/>
              </a:rPr>
              <a:t> </a:t>
            </a:r>
            <a:r>
              <a:rPr lang="de-DE" dirty="0" err="1" smtClean="0">
                <a:solidFill>
                  <a:prstClr val="white"/>
                </a:solidFill>
                <a:latin typeface="Verdana"/>
              </a:rPr>
              <a:t>done</a:t>
            </a:r>
            <a:r>
              <a:rPr lang="de-DE" dirty="0" smtClean="0">
                <a:solidFill>
                  <a:prstClr val="white"/>
                </a:solidFill>
                <a:latin typeface="Verdana"/>
              </a:rPr>
              <a:t>?</a:t>
            </a:r>
            <a:endParaRPr lang="de-DE" dirty="0">
              <a:solidFill>
                <a:prstClr val="white"/>
              </a:solidFill>
              <a:latin typeface="Verdana"/>
            </a:endParaRPr>
          </a:p>
        </p:txBody>
      </p:sp>
      <p:grpSp>
        <p:nvGrpSpPr>
          <p:cNvPr id="24" name="Gruppierung 23"/>
          <p:cNvGrpSpPr/>
          <p:nvPr/>
        </p:nvGrpSpPr>
        <p:grpSpPr>
          <a:xfrm>
            <a:off x="5868144" y="1844824"/>
            <a:ext cx="3256773" cy="369332"/>
            <a:chOff x="5574385" y="3491716"/>
            <a:chExt cx="3256773" cy="369332"/>
          </a:xfrm>
        </p:grpSpPr>
        <p:sp>
          <p:nvSpPr>
            <p:cNvPr id="25" name="Textfeld 24"/>
            <p:cNvSpPr txBox="1"/>
            <p:nvPr/>
          </p:nvSpPr>
          <p:spPr>
            <a:xfrm>
              <a:off x="5574385" y="3491716"/>
              <a:ext cx="2259453" cy="369332"/>
            </a:xfrm>
            <a:prstGeom prst="rect">
              <a:avLst/>
            </a:prstGeom>
            <a:noFill/>
          </p:spPr>
          <p:txBody>
            <a:bodyPr wrap="none" rtlCol="0">
              <a:spAutoFit/>
            </a:bodyPr>
            <a:lstStyle/>
            <a:p>
              <a:r>
                <a:rPr lang="de-DE" dirty="0" smtClean="0">
                  <a:solidFill>
                    <a:srgbClr val="000000"/>
                  </a:solidFill>
                  <a:latin typeface="Verdana"/>
                </a:rPr>
                <a:t>Dbpedia:areakm2 </a:t>
              </a:r>
              <a:endParaRPr lang="de-DE" dirty="0">
                <a:solidFill>
                  <a:srgbClr val="000000"/>
                </a:solidFill>
                <a:latin typeface="Verdana"/>
              </a:endParaRPr>
            </a:p>
          </p:txBody>
        </p:sp>
        <p:pic>
          <p:nvPicPr>
            <p:cNvPr id="26" name="Bild 25"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975" y="3491716"/>
              <a:ext cx="297417" cy="362073"/>
            </a:xfrm>
            <a:prstGeom prst="rect">
              <a:avLst/>
            </a:prstGeom>
          </p:spPr>
        </p:pic>
        <p:sp>
          <p:nvSpPr>
            <p:cNvPr id="27" name="Textfeld 26"/>
            <p:cNvSpPr txBox="1"/>
            <p:nvPr/>
          </p:nvSpPr>
          <p:spPr>
            <a:xfrm>
              <a:off x="8028384" y="3491716"/>
              <a:ext cx="802774"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grpSp>
      <p:grpSp>
        <p:nvGrpSpPr>
          <p:cNvPr id="28" name="Gruppierung 27"/>
          <p:cNvGrpSpPr/>
          <p:nvPr/>
        </p:nvGrpSpPr>
        <p:grpSpPr>
          <a:xfrm>
            <a:off x="6180986" y="2348880"/>
            <a:ext cx="2963014" cy="369332"/>
            <a:chOff x="5868144" y="4077072"/>
            <a:chExt cx="2963014" cy="369332"/>
          </a:xfrm>
        </p:grpSpPr>
        <p:sp>
          <p:nvSpPr>
            <p:cNvPr id="29" name="Textfeld 28"/>
            <p:cNvSpPr txBox="1"/>
            <p:nvPr/>
          </p:nvSpPr>
          <p:spPr>
            <a:xfrm>
              <a:off x="5868144" y="4077072"/>
              <a:ext cx="1765778" cy="369332"/>
            </a:xfrm>
            <a:prstGeom prst="rect">
              <a:avLst/>
            </a:prstGeom>
            <a:noFill/>
          </p:spPr>
          <p:txBody>
            <a:bodyPr wrap="none" rtlCol="0">
              <a:spAutoFit/>
            </a:bodyPr>
            <a:lstStyle/>
            <a:p>
              <a:r>
                <a:rPr lang="de-DE" dirty="0" err="1">
                  <a:solidFill>
                    <a:srgbClr val="000000"/>
                  </a:solidFill>
                  <a:latin typeface="Verdana"/>
                </a:rPr>
                <a:t>e</a:t>
              </a:r>
              <a:r>
                <a:rPr lang="de-DE" dirty="0" err="1" smtClean="0">
                  <a:solidFill>
                    <a:srgbClr val="000000"/>
                  </a:solidFill>
                  <a:latin typeface="Verdana"/>
                </a:rPr>
                <a:t>urostat:area</a:t>
              </a:r>
              <a:r>
                <a:rPr lang="de-DE" dirty="0" smtClean="0">
                  <a:solidFill>
                    <a:srgbClr val="000000"/>
                  </a:solidFill>
                  <a:latin typeface="Verdana"/>
                </a:rPr>
                <a:t> </a:t>
              </a:r>
              <a:endParaRPr lang="de-DE" dirty="0">
                <a:solidFill>
                  <a:srgbClr val="000000"/>
                </a:solidFill>
                <a:latin typeface="Verdana"/>
              </a:endParaRPr>
            </a:p>
          </p:txBody>
        </p:sp>
        <p:pic>
          <p:nvPicPr>
            <p:cNvPr id="30" name="Bild 29" descr="Screen Shot 2015-06-05 at 15.0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4077072"/>
              <a:ext cx="297417" cy="362073"/>
            </a:xfrm>
            <a:prstGeom prst="rect">
              <a:avLst/>
            </a:prstGeom>
          </p:spPr>
        </p:pic>
        <p:sp>
          <p:nvSpPr>
            <p:cNvPr id="31" name="Textfeld 30"/>
            <p:cNvSpPr txBox="1"/>
            <p:nvPr/>
          </p:nvSpPr>
          <p:spPr>
            <a:xfrm>
              <a:off x="8028384" y="4077072"/>
              <a:ext cx="802774"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grpSp>
      <p:grpSp>
        <p:nvGrpSpPr>
          <p:cNvPr id="11" name="Gruppierung 10"/>
          <p:cNvGrpSpPr/>
          <p:nvPr/>
        </p:nvGrpSpPr>
        <p:grpSpPr>
          <a:xfrm>
            <a:off x="3923928" y="3429000"/>
            <a:ext cx="5276516" cy="1008112"/>
            <a:chOff x="3923928" y="3429000"/>
            <a:chExt cx="5276516" cy="1008112"/>
          </a:xfrm>
        </p:grpSpPr>
        <p:sp>
          <p:nvSpPr>
            <p:cNvPr id="10" name="Abgerundetes Rechteck 9"/>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endParaRPr lang="de-DE" sz="4400" b="1" dirty="0">
                <a:solidFill>
                  <a:srgbClr val="FF0000"/>
                </a:solidFill>
                <a:latin typeface="Verdana"/>
              </a:endParaRPr>
            </a:p>
          </p:txBody>
        </p:sp>
        <p:sp>
          <p:nvSpPr>
            <p:cNvPr id="9" name="Textfeld 8"/>
            <p:cNvSpPr txBox="1"/>
            <p:nvPr/>
          </p:nvSpPr>
          <p:spPr>
            <a:xfrm>
              <a:off x="4427984" y="3573016"/>
              <a:ext cx="4772460"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populationDensity</a:t>
              </a:r>
              <a:r>
                <a:rPr lang="de-DE" dirty="0" smtClean="0">
                  <a:solidFill>
                    <a:srgbClr val="000000"/>
                  </a:solidFill>
                  <a:latin typeface="Verdana"/>
                </a:rPr>
                <a:t> = :</a:t>
              </a:r>
              <a:r>
                <a:rPr lang="de-DE" dirty="0" err="1" smtClean="0">
                  <a:solidFill>
                    <a:srgbClr val="000000"/>
                  </a:solidFill>
                  <a:latin typeface="Verdana"/>
                </a:rPr>
                <a:t>population</a:t>
              </a:r>
              <a:r>
                <a:rPr lang="de-DE" dirty="0" smtClean="0">
                  <a:solidFill>
                    <a:srgbClr val="000000"/>
                  </a:solidFill>
                  <a:latin typeface="Verdana"/>
                </a:rPr>
                <a:t>/:</a:t>
              </a:r>
              <a:r>
                <a:rPr lang="de-DE" dirty="0" err="1" smtClean="0">
                  <a:solidFill>
                    <a:srgbClr val="000000"/>
                  </a:solidFill>
                  <a:latin typeface="Verdana"/>
                </a:rPr>
                <a:t>area</a:t>
              </a:r>
              <a:endParaRPr lang="de-DE" dirty="0">
                <a:solidFill>
                  <a:srgbClr val="000000"/>
                </a:solidFill>
                <a:latin typeface="Verdana"/>
              </a:endParaRPr>
            </a:p>
          </p:txBody>
        </p:sp>
        <p:sp>
          <p:nvSpPr>
            <p:cNvPr id="32" name="Textfeld 31"/>
            <p:cNvSpPr txBox="1"/>
            <p:nvPr/>
          </p:nvSpPr>
          <p:spPr>
            <a:xfrm>
              <a:off x="4449995" y="3861048"/>
              <a:ext cx="4658509" cy="369332"/>
            </a:xfrm>
            <a:prstGeom prst="rect">
              <a:avLst/>
            </a:prstGeom>
            <a:noFill/>
          </p:spPr>
          <p:txBody>
            <a:bodyPr wrap="none" rtlCol="0">
              <a:spAutoFit/>
            </a:bodyPr>
            <a:lstStyle/>
            <a:p>
              <a:r>
                <a:rPr lang="de-DE" dirty="0" smtClean="0">
                  <a:solidFill>
                    <a:srgbClr val="000000"/>
                  </a:solidFill>
                  <a:latin typeface="Verdana"/>
                </a:rPr>
                <a:t>:</a:t>
              </a:r>
              <a:r>
                <a:rPr lang="de-DE" dirty="0" err="1" smtClean="0">
                  <a:solidFill>
                    <a:srgbClr val="000000"/>
                  </a:solidFill>
                  <a:latin typeface="Verdana"/>
                </a:rPr>
                <a:t>area</a:t>
              </a:r>
              <a:r>
                <a:rPr lang="de-DE" dirty="0" smtClean="0">
                  <a:solidFill>
                    <a:srgbClr val="000000"/>
                  </a:solidFill>
                  <a:latin typeface="Verdana"/>
                </a:rPr>
                <a:t> </a:t>
              </a:r>
              <a:r>
                <a:rPr lang="de-DE" dirty="0">
                  <a:solidFill>
                    <a:srgbClr val="000000"/>
                  </a:solidFill>
                  <a:latin typeface="Verdana"/>
                </a:rPr>
                <a:t>= </a:t>
              </a:r>
              <a:r>
                <a:rPr lang="de-DE" dirty="0" smtClean="0">
                  <a:solidFill>
                    <a:srgbClr val="000000"/>
                  </a:solidFill>
                  <a:latin typeface="Verdana"/>
                </a:rPr>
                <a:t>0,386102 * dbpedia:areaMi2</a:t>
              </a:r>
              <a:endParaRPr lang="de-DE" dirty="0">
                <a:solidFill>
                  <a:srgbClr val="000000"/>
                </a:solidFill>
                <a:latin typeface="Verdana"/>
              </a:endParaRPr>
            </a:p>
          </p:txBody>
        </p:sp>
      </p:grpSp>
    </p:spTree>
    <p:extLst>
      <p:ext uri="{BB962C8B-B14F-4D97-AF65-F5344CB8AC3E}">
        <p14:creationId xmlns:p14="http://schemas.microsoft.com/office/powerpoint/2010/main" val="520258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7908813" y="5157192"/>
            <a:ext cx="1235187" cy="1700808"/>
          </a:xfrm>
          <a:prstGeom prst="rect">
            <a:avLst/>
          </a:prstGeom>
        </p:spPr>
      </p:pic>
      <p:sp>
        <p:nvSpPr>
          <p:cNvPr id="7" name="Titel 1"/>
          <p:cNvSpPr>
            <a:spLocks noGrp="1"/>
          </p:cNvSpPr>
          <p:nvPr>
            <p:ph type="title"/>
          </p:nvPr>
        </p:nvSpPr>
        <p:spPr/>
        <p:txBody>
          <a:bodyPr>
            <a:normAutofit/>
          </a:bodyPr>
          <a:lstStyle/>
          <a:p>
            <a:r>
              <a:rPr lang="de-DE" dirty="0" smtClean="0"/>
              <a:t>A </a:t>
            </a:r>
            <a:r>
              <a:rPr lang="de-DE" dirty="0" err="1" smtClean="0"/>
              <a:t>concrete</a:t>
            </a:r>
            <a:r>
              <a:rPr lang="de-DE" dirty="0" smtClean="0"/>
              <a:t> </a:t>
            </a:r>
            <a:r>
              <a:rPr lang="de-DE" dirty="0" err="1" smtClean="0"/>
              <a:t>use</a:t>
            </a:r>
            <a:r>
              <a:rPr lang="de-DE" dirty="0" smtClean="0"/>
              <a:t> </a:t>
            </a:r>
            <a:r>
              <a:rPr lang="de-DE" dirty="0" err="1" smtClean="0"/>
              <a:t>case</a:t>
            </a:r>
            <a:r>
              <a:rPr lang="de-DE" dirty="0" smtClean="0"/>
              <a:t>:</a:t>
            </a:r>
            <a:br>
              <a:rPr lang="de-DE" dirty="0" smtClean="0"/>
            </a:br>
            <a:r>
              <a:rPr lang="de-DE" dirty="0" smtClean="0"/>
              <a:t>The "City Data Pipeline"</a:t>
            </a:r>
            <a:endParaRPr lang="de-DE" dirty="0"/>
          </a:p>
        </p:txBody>
      </p:sp>
      <p:pic>
        <p:nvPicPr>
          <p:cNvPr id="3" name="Bild 2" descr="Screen Shot 2015-06-05 at 14.46.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1" y="2420888"/>
            <a:ext cx="5770281" cy="3024336"/>
          </a:xfrm>
          <a:prstGeom prst="rect">
            <a:avLst/>
          </a:prstGeom>
        </p:spPr>
      </p:pic>
      <p:pic>
        <p:nvPicPr>
          <p:cNvPr id="5" name="Bild 4"/>
          <p:cNvPicPr>
            <a:picLocks noChangeAspect="1"/>
          </p:cNvPicPr>
          <p:nvPr/>
        </p:nvPicPr>
        <p:blipFill>
          <a:blip r:embed="rId5"/>
          <a:stretch>
            <a:fillRect/>
          </a:stretch>
        </p:blipFill>
        <p:spPr>
          <a:xfrm>
            <a:off x="23333" y="5202648"/>
            <a:ext cx="1308307" cy="1635384"/>
          </a:xfrm>
          <a:prstGeom prst="rect">
            <a:avLst/>
          </a:prstGeom>
        </p:spPr>
      </p:pic>
      <p:sp>
        <p:nvSpPr>
          <p:cNvPr id="12" name="Textfeld 11"/>
          <p:cNvSpPr txBox="1"/>
          <p:nvPr/>
        </p:nvSpPr>
        <p:spPr>
          <a:xfrm>
            <a:off x="0" y="1700808"/>
            <a:ext cx="3779912" cy="648072"/>
          </a:xfrm>
          <a:prstGeom prst="rect">
            <a:avLst/>
          </a:prstGeom>
          <a:noFill/>
        </p:spPr>
        <p:txBody>
          <a:bodyPr wrap="square" rtlCol="0">
            <a:spAutoFit/>
          </a:bodyPr>
          <a:lstStyle/>
          <a:p>
            <a:r>
              <a:rPr lang="de-DE" dirty="0" smtClean="0">
                <a:solidFill>
                  <a:srgbClr val="000000"/>
                </a:solidFill>
                <a:latin typeface="Verdana"/>
              </a:rPr>
              <a:t>City Data Model: extensible </a:t>
            </a:r>
            <a:r>
              <a:rPr lang="de-DE" dirty="0" smtClean="0">
                <a:solidFill>
                  <a:srgbClr val="000000"/>
                </a:solidFill>
                <a:latin typeface="Apple Chancery"/>
                <a:cs typeface="Apple Chancery"/>
              </a:rPr>
              <a:t>AL</a:t>
            </a:r>
            <a:r>
              <a:rPr lang="de-DE" dirty="0" smtClean="0">
                <a:solidFill>
                  <a:srgbClr val="FF0000"/>
                </a:solidFill>
                <a:latin typeface="Apple Chancery"/>
                <a:cs typeface="Apple Chancery"/>
              </a:rPr>
              <a:t>H</a:t>
            </a:r>
            <a:r>
              <a:rPr lang="de-DE" dirty="0" smtClean="0">
                <a:solidFill>
                  <a:srgbClr val="000000"/>
                </a:solidFill>
                <a:latin typeface="Verdana"/>
              </a:rPr>
              <a:t>(</a:t>
            </a:r>
            <a:r>
              <a:rPr lang="de-DE" b="1" dirty="0" smtClean="0">
                <a:solidFill>
                  <a:srgbClr val="000000"/>
                </a:solidFill>
                <a:latin typeface="Verdana"/>
              </a:rPr>
              <a:t>D</a:t>
            </a:r>
            <a:r>
              <a:rPr lang="de-DE" dirty="0" smtClean="0">
                <a:solidFill>
                  <a:srgbClr val="000000"/>
                </a:solidFill>
                <a:latin typeface="Verdana"/>
              </a:rPr>
              <a:t>) </a:t>
            </a:r>
            <a:r>
              <a:rPr lang="de-DE" dirty="0" err="1" smtClean="0">
                <a:solidFill>
                  <a:srgbClr val="000000"/>
                </a:solidFill>
                <a:latin typeface="Verdana"/>
              </a:rPr>
              <a:t>ontology</a:t>
            </a:r>
            <a:r>
              <a:rPr lang="de-DE" dirty="0">
                <a:solidFill>
                  <a:srgbClr val="000000"/>
                </a:solidFill>
                <a:latin typeface="Verdana"/>
              </a:rPr>
              <a:t>:</a:t>
            </a:r>
          </a:p>
        </p:txBody>
      </p:sp>
      <p:sp>
        <p:nvSpPr>
          <p:cNvPr id="13" name="Oval 12"/>
          <p:cNvSpPr/>
          <p:nvPr/>
        </p:nvSpPr>
        <p:spPr>
          <a:xfrm>
            <a:off x="611560" y="2780928"/>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srgbClr val="FF0000"/>
                </a:solidFill>
                <a:latin typeface="Verdana"/>
              </a:rPr>
              <a:t>Provenance</a:t>
            </a: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a:solidFill>
                <a:srgbClr val="FF0000"/>
              </a:solidFill>
              <a:latin typeface="Verdana"/>
            </a:endParaRPr>
          </a:p>
        </p:txBody>
      </p:sp>
      <p:sp>
        <p:nvSpPr>
          <p:cNvPr id="14" name="Oval 13"/>
          <p:cNvSpPr/>
          <p:nvPr/>
        </p:nvSpPr>
        <p:spPr>
          <a:xfrm>
            <a:off x="395536" y="4077072"/>
            <a:ext cx="2520280" cy="10801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smtClean="0">
                <a:solidFill>
                  <a:srgbClr val="FF0000"/>
                </a:solidFill>
                <a:latin typeface="Verdana"/>
              </a:rPr>
              <a:t>Temporal </a:t>
            </a:r>
            <a:r>
              <a:rPr lang="de-DE" dirty="0" err="1" smtClean="0">
                <a:solidFill>
                  <a:srgbClr val="FF0000"/>
                </a:solidFill>
                <a:latin typeface="Verdana"/>
              </a:rPr>
              <a:t>information</a:t>
            </a:r>
            <a:endParaRPr lang="de-DE" dirty="0">
              <a:solidFill>
                <a:srgbClr val="FF0000"/>
              </a:solidFill>
              <a:latin typeface="Verdana"/>
            </a:endParaRPr>
          </a:p>
        </p:txBody>
      </p:sp>
      <p:sp>
        <p:nvSpPr>
          <p:cNvPr id="15" name="Oval 14"/>
          <p:cNvSpPr/>
          <p:nvPr/>
        </p:nvSpPr>
        <p:spPr>
          <a:xfrm>
            <a:off x="2915816" y="4221088"/>
            <a:ext cx="3024336"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r>
              <a:rPr lang="de-DE" dirty="0" err="1" smtClean="0">
                <a:solidFill>
                  <a:srgbClr val="FF0000"/>
                </a:solidFill>
                <a:latin typeface="Verdana"/>
              </a:rPr>
              <a:t>Spatial</a:t>
            </a:r>
            <a:r>
              <a:rPr lang="de-DE" dirty="0" smtClean="0">
                <a:solidFill>
                  <a:srgbClr val="FF0000"/>
                </a:solidFill>
                <a:latin typeface="Verdana"/>
              </a:rPr>
              <a:t> </a:t>
            </a:r>
            <a:r>
              <a:rPr lang="de-DE" dirty="0" err="1" smtClean="0">
                <a:solidFill>
                  <a:srgbClr val="FF0000"/>
                </a:solidFill>
                <a:latin typeface="Verdana"/>
              </a:rPr>
              <a:t>context</a:t>
            </a:r>
            <a:endParaRPr lang="de-DE" dirty="0">
              <a:solidFill>
                <a:srgbClr val="FF0000"/>
              </a:solidFill>
              <a:latin typeface="Verdana"/>
            </a:endParaRPr>
          </a:p>
        </p:txBody>
      </p:sp>
      <p:sp>
        <p:nvSpPr>
          <p:cNvPr id="18" name="Oval 17"/>
          <p:cNvSpPr/>
          <p:nvPr/>
        </p:nvSpPr>
        <p:spPr>
          <a:xfrm>
            <a:off x="3923928" y="2564904"/>
            <a:ext cx="2016224" cy="8640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rgbClr val="FF0000"/>
                </a:solidFill>
                <a:latin typeface="Verdana"/>
              </a:rPr>
              <a:t>Indicators</a:t>
            </a:r>
            <a:r>
              <a:rPr lang="de-DE" dirty="0">
                <a:solidFill>
                  <a:srgbClr val="FF0000"/>
                </a:solidFill>
                <a:latin typeface="Verdana"/>
              </a:rPr>
              <a:t>, </a:t>
            </a:r>
            <a:r>
              <a:rPr lang="de-DE" sz="1100" dirty="0">
                <a:solidFill>
                  <a:srgbClr val="FF0000"/>
                </a:solidFill>
                <a:latin typeface="Verdana"/>
              </a:rPr>
              <a:t>e.g. </a:t>
            </a:r>
            <a:r>
              <a:rPr lang="de-DE" sz="1100" dirty="0" err="1">
                <a:solidFill>
                  <a:srgbClr val="FF0000"/>
                </a:solidFill>
                <a:latin typeface="Verdana"/>
              </a:rPr>
              <a:t>area</a:t>
            </a:r>
            <a:r>
              <a:rPr lang="de-DE" sz="1100" dirty="0">
                <a:solidFill>
                  <a:srgbClr val="FF0000"/>
                </a:solidFill>
                <a:latin typeface="Verdana"/>
              </a:rPr>
              <a:t> in km2, </a:t>
            </a:r>
            <a:r>
              <a:rPr lang="de-DE" sz="1100" dirty="0" err="1">
                <a:solidFill>
                  <a:srgbClr val="FF0000"/>
                </a:solidFill>
                <a:latin typeface="Verdana"/>
              </a:rPr>
              <a:t>tons</a:t>
            </a:r>
            <a:r>
              <a:rPr lang="de-DE" sz="1100" dirty="0">
                <a:solidFill>
                  <a:srgbClr val="FF0000"/>
                </a:solidFill>
                <a:latin typeface="Verdana"/>
              </a:rPr>
              <a:t> CO2/</a:t>
            </a:r>
            <a:r>
              <a:rPr lang="de-DE" sz="1100" dirty="0" err="1" smtClean="0">
                <a:solidFill>
                  <a:srgbClr val="FF0000"/>
                </a:solidFill>
                <a:latin typeface="Verdana"/>
              </a:rPr>
              <a:t>capita</a:t>
            </a:r>
            <a:endParaRPr lang="de-DE" sz="1100" dirty="0" smtClean="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a:p>
            <a:pPr algn="ctr"/>
            <a:endParaRPr lang="de-DE" dirty="0" smtClean="0">
              <a:solidFill>
                <a:srgbClr val="FF0000"/>
              </a:solidFill>
              <a:latin typeface="Verdana"/>
            </a:endParaRPr>
          </a:p>
          <a:p>
            <a:pPr algn="ctr"/>
            <a:endParaRPr lang="de-DE" dirty="0">
              <a:solidFill>
                <a:srgbClr val="FF0000"/>
              </a:solidFill>
              <a:latin typeface="Verdana"/>
            </a:endParaRPr>
          </a:p>
        </p:txBody>
      </p:sp>
      <p:sp>
        <p:nvSpPr>
          <p:cNvPr id="16" name="Abgerundete rechteckige Legende 15"/>
          <p:cNvSpPr/>
          <p:nvPr/>
        </p:nvSpPr>
        <p:spPr>
          <a:xfrm>
            <a:off x="5004048" y="1700808"/>
            <a:ext cx="4139952" cy="2520280"/>
          </a:xfrm>
          <a:prstGeom prst="wedgeRoundRectCallout">
            <a:avLst>
              <a:gd name="adj1" fmla="val 26873"/>
              <a:gd name="adj2" fmla="val 8736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prstClr val="white"/>
                </a:solidFill>
                <a:latin typeface="Verdana"/>
              </a:rPr>
              <a:t>Hmmm</a:t>
            </a:r>
            <a:r>
              <a:rPr lang="de-DE" dirty="0" smtClean="0">
                <a:solidFill>
                  <a:prstClr val="white"/>
                </a:solidFill>
                <a:latin typeface="Verdana"/>
              </a:rPr>
              <a:t>... Still a </a:t>
            </a:r>
            <a:r>
              <a:rPr lang="de-DE" dirty="0" err="1" smtClean="0">
                <a:solidFill>
                  <a:prstClr val="white"/>
                </a:solidFill>
                <a:latin typeface="Verdana"/>
              </a:rPr>
              <a:t>lot</a:t>
            </a:r>
            <a:r>
              <a:rPr lang="de-DE" dirty="0" smtClean="0">
                <a:solidFill>
                  <a:prstClr val="white"/>
                </a:solidFill>
                <a:latin typeface="Verdana"/>
              </a:rPr>
              <a:t> </a:t>
            </a:r>
            <a:r>
              <a:rPr lang="de-DE" dirty="0" err="1" smtClean="0">
                <a:solidFill>
                  <a:prstClr val="white"/>
                </a:solidFill>
                <a:latin typeface="Verdana"/>
              </a:rPr>
              <a:t>of</a:t>
            </a:r>
            <a:r>
              <a:rPr lang="de-DE" dirty="0" smtClean="0">
                <a:solidFill>
                  <a:prstClr val="white"/>
                </a:solidFill>
                <a:latin typeface="Verdana"/>
              </a:rPr>
              <a:t> </a:t>
            </a:r>
            <a:r>
              <a:rPr lang="de-DE" dirty="0" err="1" smtClean="0">
                <a:solidFill>
                  <a:prstClr val="white"/>
                </a:solidFill>
                <a:latin typeface="Verdana"/>
              </a:rPr>
              <a:t>work</a:t>
            </a:r>
            <a:r>
              <a:rPr lang="de-DE" dirty="0" smtClean="0">
                <a:solidFill>
                  <a:prstClr val="white"/>
                </a:solidFill>
                <a:latin typeface="Verdana"/>
              </a:rPr>
              <a:t> </a:t>
            </a:r>
            <a:r>
              <a:rPr lang="de-DE" dirty="0" err="1" smtClean="0">
                <a:solidFill>
                  <a:prstClr val="white"/>
                </a:solidFill>
                <a:latin typeface="Verdana"/>
              </a:rPr>
              <a:t>to</a:t>
            </a:r>
            <a:r>
              <a:rPr lang="de-DE" dirty="0" smtClean="0">
                <a:solidFill>
                  <a:prstClr val="white"/>
                </a:solidFill>
                <a:latin typeface="Verdana"/>
              </a:rPr>
              <a:t> do, e.g. </a:t>
            </a:r>
            <a:r>
              <a:rPr lang="de-DE" dirty="0" err="1" smtClean="0">
                <a:solidFill>
                  <a:prstClr val="white"/>
                </a:solidFill>
                <a:latin typeface="Verdana"/>
              </a:rPr>
              <a:t>adding</a:t>
            </a:r>
            <a:r>
              <a:rPr lang="de-DE" dirty="0" smtClean="0">
                <a:solidFill>
                  <a:prstClr val="white"/>
                </a:solidFill>
                <a:latin typeface="Verdana"/>
              </a:rPr>
              <a:t> </a:t>
            </a:r>
            <a:r>
              <a:rPr lang="de-DE" dirty="0" err="1" smtClean="0">
                <a:solidFill>
                  <a:prstClr val="white"/>
                </a:solidFill>
                <a:latin typeface="Verdana"/>
              </a:rPr>
              <a:t>aggregates</a:t>
            </a:r>
            <a:r>
              <a:rPr lang="de-DE" dirty="0" smtClean="0">
                <a:solidFill>
                  <a:prstClr val="white"/>
                </a:solidFill>
                <a:latin typeface="Verdana"/>
              </a:rPr>
              <a:t> </a:t>
            </a:r>
            <a:r>
              <a:rPr lang="de-DE" dirty="0" err="1" smtClean="0">
                <a:solidFill>
                  <a:prstClr val="white"/>
                </a:solidFill>
                <a:latin typeface="Verdana"/>
              </a:rPr>
              <a:t>for</a:t>
            </a:r>
            <a:r>
              <a:rPr lang="de-DE" dirty="0" smtClean="0">
                <a:solidFill>
                  <a:prstClr val="white"/>
                </a:solidFill>
                <a:latin typeface="Verdana"/>
              </a:rPr>
              <a:t> </a:t>
            </a:r>
            <a:r>
              <a:rPr lang="de-DE" dirty="0" err="1" smtClean="0">
                <a:solidFill>
                  <a:prstClr val="white"/>
                </a:solidFill>
                <a:latin typeface="Verdana"/>
              </a:rPr>
              <a:t>statistical</a:t>
            </a:r>
            <a:r>
              <a:rPr lang="de-DE" dirty="0" smtClean="0">
                <a:solidFill>
                  <a:prstClr val="white"/>
                </a:solidFill>
                <a:latin typeface="Verdana"/>
              </a:rPr>
              <a:t> </a:t>
            </a:r>
            <a:r>
              <a:rPr lang="de-DE" dirty="0" err="1" smtClean="0">
                <a:solidFill>
                  <a:prstClr val="white"/>
                </a:solidFill>
                <a:latin typeface="Verdana"/>
              </a:rPr>
              <a:t>data</a:t>
            </a:r>
            <a:r>
              <a:rPr lang="de-DE" dirty="0" smtClean="0">
                <a:solidFill>
                  <a:prstClr val="white"/>
                </a:solidFill>
                <a:latin typeface="Verdana"/>
              </a:rPr>
              <a:t> (</a:t>
            </a:r>
            <a:r>
              <a:rPr lang="de-DE" dirty="0" err="1" smtClean="0">
                <a:solidFill>
                  <a:prstClr val="white"/>
                </a:solidFill>
                <a:latin typeface="Verdana"/>
              </a:rPr>
              <a:t>Eurostat</a:t>
            </a:r>
            <a:r>
              <a:rPr lang="de-DE" dirty="0" smtClean="0">
                <a:solidFill>
                  <a:prstClr val="white"/>
                </a:solidFill>
                <a:latin typeface="Verdana"/>
              </a:rPr>
              <a:t>, RDF Data Cube </a:t>
            </a:r>
            <a:r>
              <a:rPr lang="de-DE" dirty="0" err="1" smtClean="0">
                <a:solidFill>
                  <a:prstClr val="white"/>
                </a:solidFill>
                <a:latin typeface="Verdana"/>
              </a:rPr>
              <a:t>Vocabulary</a:t>
            </a:r>
            <a:r>
              <a:rPr lang="de-DE" dirty="0" smtClean="0">
                <a:solidFill>
                  <a:prstClr val="white"/>
                </a:solidFill>
                <a:latin typeface="Verdana"/>
              </a:rPr>
              <a:t>) ... cf. [Kämpgen, 2014, </a:t>
            </a:r>
            <a:r>
              <a:rPr lang="de-DE" dirty="0" err="1" smtClean="0">
                <a:solidFill>
                  <a:prstClr val="white"/>
                </a:solidFill>
                <a:latin typeface="Verdana"/>
              </a:rPr>
              <a:t>PhD</a:t>
            </a:r>
            <a:r>
              <a:rPr lang="de-DE" dirty="0" smtClean="0">
                <a:solidFill>
                  <a:prstClr val="white"/>
                </a:solidFill>
                <a:latin typeface="Verdana"/>
              </a:rPr>
              <a:t> Thesis]</a:t>
            </a:r>
          </a:p>
        </p:txBody>
      </p:sp>
      <p:grpSp>
        <p:nvGrpSpPr>
          <p:cNvPr id="33" name="Gruppierung 32"/>
          <p:cNvGrpSpPr/>
          <p:nvPr/>
        </p:nvGrpSpPr>
        <p:grpSpPr>
          <a:xfrm>
            <a:off x="0" y="2492896"/>
            <a:ext cx="4554729" cy="1800200"/>
            <a:chOff x="3923928" y="3429000"/>
            <a:chExt cx="5256584" cy="1008112"/>
          </a:xfrm>
        </p:grpSpPr>
        <p:sp>
          <p:nvSpPr>
            <p:cNvPr id="34" name="Abgerundetes Rechteck 33"/>
            <p:cNvSpPr/>
            <p:nvPr/>
          </p:nvSpPr>
          <p:spPr>
            <a:xfrm>
              <a:off x="3923928" y="3429000"/>
              <a:ext cx="5256584" cy="100811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endParaRPr lang="de-DE" sz="4400" b="1" dirty="0">
                <a:solidFill>
                  <a:srgbClr val="FF0000"/>
                </a:solidFill>
                <a:latin typeface="Verdana"/>
              </a:endParaRPr>
            </a:p>
          </p:txBody>
        </p:sp>
        <p:sp>
          <p:nvSpPr>
            <p:cNvPr id="35" name="Textfeld 34"/>
            <p:cNvSpPr txBox="1"/>
            <p:nvPr/>
          </p:nvSpPr>
          <p:spPr>
            <a:xfrm>
              <a:off x="4427984" y="3573015"/>
              <a:ext cx="4440044" cy="672184"/>
            </a:xfrm>
            <a:prstGeom prst="rect">
              <a:avLst/>
            </a:prstGeom>
            <a:noFill/>
          </p:spPr>
          <p:txBody>
            <a:bodyPr wrap="square" rtlCol="0">
              <a:spAutoFit/>
            </a:bodyPr>
            <a:lstStyle/>
            <a:p>
              <a:r>
                <a:rPr lang="de-DE" dirty="0" smtClean="0">
                  <a:solidFill>
                    <a:srgbClr val="000000"/>
                  </a:solidFill>
                  <a:latin typeface="Verdana"/>
                </a:rPr>
                <a:t>:</a:t>
              </a:r>
              <a:r>
                <a:rPr lang="de-DE" dirty="0" err="1" smtClean="0">
                  <a:solidFill>
                    <a:srgbClr val="000000"/>
                  </a:solidFill>
                  <a:latin typeface="Verdana"/>
                </a:rPr>
                <a:t>avgIncome</a:t>
              </a:r>
              <a:r>
                <a:rPr lang="de-DE" dirty="0" smtClean="0">
                  <a:solidFill>
                    <a:srgbClr val="000000"/>
                  </a:solidFill>
                  <a:latin typeface="Verdana"/>
                </a:rPr>
                <a:t> per </a:t>
              </a:r>
              <a:r>
                <a:rPr lang="de-DE" dirty="0" err="1" smtClean="0">
                  <a:solidFill>
                    <a:srgbClr val="000000"/>
                  </a:solidFill>
                  <a:latin typeface="Verdana"/>
                </a:rPr>
                <a:t>country</a:t>
              </a:r>
              <a:r>
                <a:rPr lang="de-DE" dirty="0" smtClean="0">
                  <a:solidFill>
                    <a:srgbClr val="000000"/>
                  </a:solidFill>
                  <a:latin typeface="Verdana"/>
                </a:rPr>
                <a:t> </a:t>
              </a:r>
              <a:r>
                <a:rPr lang="de-DE" dirty="0" err="1" smtClean="0">
                  <a:solidFill>
                    <a:srgbClr val="000000"/>
                  </a:solidFill>
                  <a:latin typeface="Verdana"/>
                </a:rPr>
                <a:t>is</a:t>
              </a:r>
              <a:r>
                <a:rPr lang="de-DE" dirty="0" smtClean="0">
                  <a:solidFill>
                    <a:srgbClr val="000000"/>
                  </a:solidFill>
                  <a:latin typeface="Verdana"/>
                </a:rPr>
                <a:t> </a:t>
              </a:r>
              <a:r>
                <a:rPr lang="de-DE" dirty="0" err="1" smtClean="0">
                  <a:solidFill>
                    <a:srgbClr val="000000"/>
                  </a:solidFill>
                  <a:latin typeface="Verdana"/>
                </a:rPr>
                <a:t>the</a:t>
              </a:r>
              <a:r>
                <a:rPr lang="de-DE" dirty="0" smtClean="0">
                  <a:solidFill>
                    <a:srgbClr val="000000"/>
                  </a:solidFill>
                  <a:latin typeface="Verdana"/>
                </a:rPr>
                <a:t> </a:t>
              </a:r>
            </a:p>
            <a:p>
              <a:r>
                <a:rPr lang="de-DE" b="1" dirty="0" err="1" smtClean="0">
                  <a:solidFill>
                    <a:srgbClr val="000000"/>
                  </a:solidFill>
                  <a:latin typeface="Verdana"/>
                </a:rPr>
                <a:t>population-weighted</a:t>
              </a:r>
              <a:r>
                <a:rPr lang="de-DE" b="1" dirty="0" smtClean="0">
                  <a:solidFill>
                    <a:srgbClr val="000000"/>
                  </a:solidFill>
                  <a:latin typeface="Verdana"/>
                </a:rPr>
                <a:t> </a:t>
              </a:r>
              <a:r>
                <a:rPr lang="de-DE" b="1" dirty="0" err="1" smtClean="0">
                  <a:solidFill>
                    <a:srgbClr val="000000"/>
                  </a:solidFill>
                  <a:latin typeface="Verdana"/>
                </a:rPr>
                <a:t>average</a:t>
              </a:r>
              <a:r>
                <a:rPr lang="de-DE" b="1" dirty="0" smtClean="0">
                  <a:solidFill>
                    <a:srgbClr val="000000"/>
                  </a:solidFill>
                  <a:latin typeface="Verdana"/>
                </a:rPr>
                <a:t> </a:t>
              </a:r>
              <a:r>
                <a:rPr lang="de-DE" b="1" dirty="0" err="1" smtClean="0">
                  <a:solidFill>
                    <a:srgbClr val="000000"/>
                  </a:solidFill>
                  <a:latin typeface="Verdana"/>
                </a:rPr>
                <a:t>income</a:t>
              </a:r>
              <a:r>
                <a:rPr lang="de-DE" b="1" dirty="0" smtClean="0">
                  <a:solidFill>
                    <a:srgbClr val="000000"/>
                  </a:solidFill>
                  <a:latin typeface="Verdana"/>
                </a:rPr>
                <a:t> </a:t>
              </a:r>
              <a:r>
                <a:rPr lang="de-DE" dirty="0" err="1" smtClean="0">
                  <a:solidFill>
                    <a:srgbClr val="000000"/>
                  </a:solidFill>
                  <a:latin typeface="Verdana"/>
                </a:rPr>
                <a:t>of</a:t>
              </a:r>
              <a:r>
                <a:rPr lang="de-DE" dirty="0" smtClean="0">
                  <a:solidFill>
                    <a:srgbClr val="000000"/>
                  </a:solidFill>
                  <a:latin typeface="Verdana"/>
                </a:rPr>
                <a:t> all </a:t>
              </a:r>
              <a:r>
                <a:rPr lang="de-DE" dirty="0" err="1" smtClean="0">
                  <a:solidFill>
                    <a:srgbClr val="000000"/>
                  </a:solidFill>
                  <a:latin typeface="Verdana"/>
                </a:rPr>
                <a:t>its</a:t>
              </a:r>
              <a:r>
                <a:rPr lang="de-DE" dirty="0" smtClean="0">
                  <a:solidFill>
                    <a:srgbClr val="000000"/>
                  </a:solidFill>
                  <a:latin typeface="Verdana"/>
                </a:rPr>
                <a:t> </a:t>
              </a:r>
              <a:r>
                <a:rPr lang="de-DE" dirty="0" err="1" smtClean="0">
                  <a:solidFill>
                    <a:srgbClr val="000000"/>
                  </a:solidFill>
                  <a:latin typeface="Verdana"/>
                </a:rPr>
                <a:t>provinces</a:t>
              </a:r>
              <a:r>
                <a:rPr lang="de-DE" dirty="0" smtClean="0">
                  <a:solidFill>
                    <a:srgbClr val="000000"/>
                  </a:solidFill>
                  <a:latin typeface="Verdana"/>
                </a:rPr>
                <a:t>.</a:t>
              </a:r>
              <a:endParaRPr lang="de-DE" dirty="0">
                <a:solidFill>
                  <a:srgbClr val="000000"/>
                </a:solidFill>
                <a:latin typeface="Verdana"/>
              </a:endParaRPr>
            </a:p>
          </p:txBody>
        </p:sp>
        <p:sp>
          <p:nvSpPr>
            <p:cNvPr id="36" name="Textfeld 35"/>
            <p:cNvSpPr txBox="1"/>
            <p:nvPr/>
          </p:nvSpPr>
          <p:spPr>
            <a:xfrm>
              <a:off x="4449995" y="3861048"/>
              <a:ext cx="213122" cy="206826"/>
            </a:xfrm>
            <a:prstGeom prst="rect">
              <a:avLst/>
            </a:prstGeom>
            <a:noFill/>
          </p:spPr>
          <p:txBody>
            <a:bodyPr wrap="none" rtlCol="0">
              <a:spAutoFit/>
            </a:bodyPr>
            <a:lstStyle/>
            <a:p>
              <a:endParaRPr lang="de-DE" dirty="0">
                <a:solidFill>
                  <a:srgbClr val="000000"/>
                </a:solidFill>
                <a:latin typeface="Verdana"/>
              </a:endParaRPr>
            </a:p>
          </p:txBody>
        </p:sp>
      </p:grpSp>
      <p:sp>
        <p:nvSpPr>
          <p:cNvPr id="17" name="Abgerundete rechteckige Legende 16"/>
          <p:cNvSpPr/>
          <p:nvPr/>
        </p:nvSpPr>
        <p:spPr>
          <a:xfrm>
            <a:off x="5220072" y="4725144"/>
            <a:ext cx="2195736" cy="720080"/>
          </a:xfrm>
          <a:prstGeom prst="wedgeRoundRectCallout">
            <a:avLst>
              <a:gd name="adj1" fmla="val 71602"/>
              <a:gd name="adj2" fmla="val 5914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prstClr val="white"/>
                </a:solidFill>
                <a:latin typeface="Verdana"/>
              </a:rPr>
              <a:t>Hmmm</a:t>
            </a:r>
            <a:r>
              <a:rPr lang="de-DE" dirty="0" smtClean="0">
                <a:solidFill>
                  <a:prstClr val="white"/>
                </a:solidFill>
                <a:latin typeface="Verdana"/>
              </a:rPr>
              <a:t>... </a:t>
            </a:r>
          </a:p>
        </p:txBody>
      </p:sp>
      <p:sp>
        <p:nvSpPr>
          <p:cNvPr id="19" name="Abgerundete rechteckige Legende 18"/>
          <p:cNvSpPr/>
          <p:nvPr/>
        </p:nvSpPr>
        <p:spPr>
          <a:xfrm>
            <a:off x="1547664" y="4149080"/>
            <a:ext cx="2880320" cy="1512168"/>
          </a:xfrm>
          <a:prstGeom prst="wedgeRoundRectCallout">
            <a:avLst>
              <a:gd name="adj1" fmla="val -78214"/>
              <a:gd name="adj2" fmla="val 538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prstClr val="white"/>
                </a:solidFill>
                <a:latin typeface="Verdana"/>
              </a:rPr>
              <a:t>But </a:t>
            </a:r>
            <a:r>
              <a:rPr lang="de-DE" dirty="0" err="1" smtClean="0">
                <a:solidFill>
                  <a:prstClr val="white"/>
                </a:solidFill>
                <a:latin typeface="Verdana"/>
              </a:rPr>
              <a:t>Eurostat</a:t>
            </a:r>
            <a:r>
              <a:rPr lang="de-DE" dirty="0" smtClean="0">
                <a:solidFill>
                  <a:prstClr val="white"/>
                </a:solidFill>
                <a:latin typeface="Verdana"/>
              </a:rPr>
              <a:t> </a:t>
            </a:r>
            <a:r>
              <a:rPr lang="de-DE" dirty="0" err="1" smtClean="0">
                <a:solidFill>
                  <a:prstClr val="white"/>
                </a:solidFill>
                <a:latin typeface="Verdana"/>
              </a:rPr>
              <a:t>data</a:t>
            </a:r>
            <a:r>
              <a:rPr lang="de-DE" dirty="0" smtClean="0">
                <a:solidFill>
                  <a:prstClr val="white"/>
                </a:solidFill>
                <a:latin typeface="Verdana"/>
              </a:rPr>
              <a:t> </a:t>
            </a:r>
            <a:r>
              <a:rPr lang="de-DE" dirty="0" err="1" smtClean="0">
                <a:solidFill>
                  <a:prstClr val="white"/>
                </a:solidFill>
                <a:latin typeface="Verdana"/>
              </a:rPr>
              <a:t>is</a:t>
            </a:r>
            <a:r>
              <a:rPr lang="de-DE" dirty="0" smtClean="0">
                <a:solidFill>
                  <a:prstClr val="white"/>
                </a:solidFill>
                <a:latin typeface="Verdana"/>
              </a:rPr>
              <a:t> </a:t>
            </a:r>
            <a:r>
              <a:rPr lang="de-DE" dirty="0" err="1" smtClean="0">
                <a:solidFill>
                  <a:prstClr val="white"/>
                </a:solidFill>
                <a:latin typeface="Verdana"/>
              </a:rPr>
              <a:t>incomplete</a:t>
            </a:r>
            <a:r>
              <a:rPr lang="de-DE" dirty="0" smtClean="0">
                <a:solidFill>
                  <a:prstClr val="white"/>
                </a:solidFill>
                <a:latin typeface="Verdana"/>
              </a:rPr>
              <a:t>... I  </a:t>
            </a:r>
            <a:r>
              <a:rPr lang="de-DE" dirty="0" err="1" smtClean="0">
                <a:solidFill>
                  <a:prstClr val="white"/>
                </a:solidFill>
                <a:latin typeface="Verdana"/>
              </a:rPr>
              <a:t>don't</a:t>
            </a:r>
            <a:r>
              <a:rPr lang="de-DE" dirty="0" smtClean="0">
                <a:solidFill>
                  <a:prstClr val="white"/>
                </a:solidFill>
                <a:latin typeface="Verdana"/>
              </a:rPr>
              <a:t> </a:t>
            </a:r>
            <a:r>
              <a:rPr lang="de-DE" dirty="0" err="1" smtClean="0">
                <a:solidFill>
                  <a:prstClr val="white"/>
                </a:solidFill>
                <a:latin typeface="Verdana"/>
              </a:rPr>
              <a:t>have</a:t>
            </a:r>
            <a:r>
              <a:rPr lang="de-DE" dirty="0" smtClean="0">
                <a:solidFill>
                  <a:prstClr val="white"/>
                </a:solidFill>
                <a:latin typeface="Verdana"/>
              </a:rPr>
              <a:t> </a:t>
            </a:r>
            <a:r>
              <a:rPr lang="de-DE" dirty="0" err="1" smtClean="0">
                <a:solidFill>
                  <a:prstClr val="white"/>
                </a:solidFill>
                <a:latin typeface="Verdana"/>
              </a:rPr>
              <a:t>the</a:t>
            </a:r>
            <a:r>
              <a:rPr lang="de-DE" dirty="0" smtClean="0">
                <a:solidFill>
                  <a:prstClr val="white"/>
                </a:solidFill>
                <a:latin typeface="Verdana"/>
              </a:rPr>
              <a:t> </a:t>
            </a:r>
            <a:r>
              <a:rPr lang="de-DE" dirty="0" err="1" smtClean="0">
                <a:solidFill>
                  <a:prstClr val="white"/>
                </a:solidFill>
                <a:latin typeface="Verdana"/>
              </a:rPr>
              <a:t>avg</a:t>
            </a:r>
            <a:r>
              <a:rPr lang="de-DE" dirty="0" smtClean="0">
                <a:solidFill>
                  <a:prstClr val="white"/>
                </a:solidFill>
                <a:latin typeface="Verdana"/>
              </a:rPr>
              <a:t>. </a:t>
            </a:r>
            <a:r>
              <a:rPr lang="de-DE" dirty="0" err="1" smtClean="0">
                <a:solidFill>
                  <a:prstClr val="white"/>
                </a:solidFill>
                <a:latin typeface="Verdana"/>
              </a:rPr>
              <a:t>income</a:t>
            </a:r>
            <a:r>
              <a:rPr lang="de-DE" dirty="0" smtClean="0">
                <a:solidFill>
                  <a:prstClr val="white"/>
                </a:solidFill>
                <a:latin typeface="Verdana"/>
              </a:rPr>
              <a:t> </a:t>
            </a:r>
            <a:r>
              <a:rPr lang="de-DE" dirty="0" err="1" smtClean="0">
                <a:solidFill>
                  <a:prstClr val="white"/>
                </a:solidFill>
                <a:latin typeface="Verdana"/>
              </a:rPr>
              <a:t>for</a:t>
            </a:r>
            <a:r>
              <a:rPr lang="de-DE" dirty="0" smtClean="0">
                <a:solidFill>
                  <a:prstClr val="white"/>
                </a:solidFill>
                <a:latin typeface="Verdana"/>
              </a:rPr>
              <a:t> </a:t>
            </a:r>
            <a:r>
              <a:rPr lang="de-DE" b="1" dirty="0" smtClean="0">
                <a:solidFill>
                  <a:prstClr val="white"/>
                </a:solidFill>
                <a:latin typeface="Verdana"/>
              </a:rPr>
              <a:t>all</a:t>
            </a:r>
            <a:r>
              <a:rPr lang="de-DE" dirty="0" smtClean="0">
                <a:solidFill>
                  <a:prstClr val="white"/>
                </a:solidFill>
                <a:latin typeface="Verdana"/>
              </a:rPr>
              <a:t> </a:t>
            </a:r>
            <a:r>
              <a:rPr lang="de-DE" dirty="0" err="1" smtClean="0">
                <a:solidFill>
                  <a:prstClr val="white"/>
                </a:solidFill>
                <a:latin typeface="Verdana"/>
              </a:rPr>
              <a:t>provinces</a:t>
            </a:r>
            <a:r>
              <a:rPr lang="de-DE" dirty="0" smtClean="0">
                <a:solidFill>
                  <a:prstClr val="white"/>
                </a:solidFill>
                <a:latin typeface="Verdana"/>
              </a:rPr>
              <a:t> </a:t>
            </a:r>
            <a:r>
              <a:rPr lang="de-DE" dirty="0" err="1" smtClean="0">
                <a:solidFill>
                  <a:prstClr val="white"/>
                </a:solidFill>
                <a:latin typeface="Verdana"/>
              </a:rPr>
              <a:t>or</a:t>
            </a:r>
            <a:r>
              <a:rPr lang="de-DE" dirty="0" smtClean="0">
                <a:solidFill>
                  <a:prstClr val="white"/>
                </a:solidFill>
                <a:latin typeface="Verdana"/>
              </a:rPr>
              <a:t> countries in </a:t>
            </a:r>
            <a:r>
              <a:rPr lang="de-DE" dirty="0" err="1" smtClean="0">
                <a:solidFill>
                  <a:prstClr val="white"/>
                </a:solidFill>
                <a:latin typeface="Verdana"/>
              </a:rPr>
              <a:t>the</a:t>
            </a:r>
            <a:r>
              <a:rPr lang="de-DE" dirty="0" smtClean="0">
                <a:solidFill>
                  <a:prstClr val="white"/>
                </a:solidFill>
                <a:latin typeface="Verdana"/>
              </a:rPr>
              <a:t> EU!</a:t>
            </a:r>
          </a:p>
        </p:txBody>
      </p:sp>
      <p:sp>
        <p:nvSpPr>
          <p:cNvPr id="20" name="Rechteck 19"/>
          <p:cNvSpPr/>
          <p:nvPr/>
        </p:nvSpPr>
        <p:spPr>
          <a:xfrm>
            <a:off x="4266728" y="1484784"/>
            <a:ext cx="5201816" cy="3185488"/>
          </a:xfrm>
          <a:prstGeom prst="rect">
            <a:avLst/>
          </a:prstGeom>
          <a:solidFill>
            <a:srgbClr val="FFFFFF"/>
          </a:solidFill>
        </p:spPr>
        <p:txBody>
          <a:bodyPr wrap="square">
            <a:spAutoFit/>
          </a:bodyPr>
          <a:lstStyle/>
          <a:p>
            <a:pPr marL="265113" lvl="0" indent="-265113">
              <a:spcAft>
                <a:spcPts val="600"/>
              </a:spcAft>
              <a:buClr>
                <a:srgbClr val="532481"/>
              </a:buClr>
            </a:pPr>
            <a:endParaRPr lang="de-DE" sz="2000" dirty="0">
              <a:solidFill>
                <a:srgbClr val="000000"/>
              </a:solidFill>
            </a:endParaRPr>
          </a:p>
          <a:p>
            <a:pPr marL="265113" lvl="0" indent="-265113">
              <a:spcAft>
                <a:spcPts val="600"/>
              </a:spcAft>
              <a:buClr>
                <a:srgbClr val="532481"/>
              </a:buClr>
            </a:pPr>
            <a:r>
              <a:rPr lang="de-DE" sz="2000" dirty="0">
                <a:solidFill>
                  <a:srgbClr val="000000"/>
                </a:solidFill>
              </a:rPr>
              <a:t> </a:t>
            </a:r>
            <a:r>
              <a:rPr lang="de-DE" sz="2000" dirty="0">
                <a:solidFill>
                  <a:schemeClr val="accent2">
                    <a:lumMod val="75000"/>
                    <a:lumOff val="25000"/>
                  </a:schemeClr>
                </a:solidFill>
              </a:rPr>
              <a:t>In </a:t>
            </a:r>
            <a:r>
              <a:rPr lang="de-DE" sz="2000" dirty="0" err="1">
                <a:solidFill>
                  <a:schemeClr val="accent2">
                    <a:lumMod val="75000"/>
                    <a:lumOff val="25000"/>
                  </a:schemeClr>
                </a:solidFill>
              </a:rPr>
              <a:t>more</a:t>
            </a:r>
            <a:r>
              <a:rPr lang="de-DE" sz="2000" dirty="0">
                <a:solidFill>
                  <a:schemeClr val="accent2">
                    <a:lumMod val="75000"/>
                    <a:lumOff val="25000"/>
                  </a:schemeClr>
                </a:solidFill>
              </a:rPr>
              <a:t> </a:t>
            </a:r>
            <a:r>
              <a:rPr lang="de-DE" sz="2000" dirty="0" err="1">
                <a:solidFill>
                  <a:schemeClr val="accent2">
                    <a:lumMod val="75000"/>
                    <a:lumOff val="25000"/>
                  </a:schemeClr>
                </a:solidFill>
              </a:rPr>
              <a:t>detail</a:t>
            </a:r>
            <a:r>
              <a:rPr lang="de-DE" sz="2000" dirty="0">
                <a:solidFill>
                  <a:schemeClr val="accent2">
                    <a:lumMod val="75000"/>
                    <a:lumOff val="25000"/>
                  </a:schemeClr>
                </a:solidFill>
              </a:rPr>
              <a:t>:   </a:t>
            </a:r>
          </a:p>
          <a:p>
            <a:pPr marL="619125" lvl="1" indent="-342900">
              <a:spcAft>
                <a:spcPts val="600"/>
              </a:spcAft>
              <a:buClr>
                <a:srgbClr val="002E60"/>
              </a:buClr>
              <a:buSzPct val="100000"/>
              <a:buFont typeface="Arial"/>
              <a:buChar char="•"/>
            </a:pPr>
            <a:r>
              <a:rPr lang="de-DE" dirty="0" err="1">
                <a:solidFill>
                  <a:schemeClr val="accent2">
                    <a:lumMod val="75000"/>
                    <a:lumOff val="25000"/>
                  </a:schemeClr>
                </a:solidFill>
              </a:rPr>
              <a:t>Is</a:t>
            </a:r>
            <a:r>
              <a:rPr lang="de-DE" dirty="0">
                <a:solidFill>
                  <a:schemeClr val="accent2">
                    <a:lumMod val="75000"/>
                    <a:lumOff val="25000"/>
                  </a:schemeClr>
                </a:solidFill>
              </a:rPr>
              <a:t> Open Data </a:t>
            </a:r>
            <a:r>
              <a:rPr lang="de-DE" dirty="0" err="1">
                <a:solidFill>
                  <a:schemeClr val="accent2">
                    <a:lumMod val="75000"/>
                    <a:lumOff val="25000"/>
                  </a:schemeClr>
                </a:solidFill>
              </a:rPr>
              <a:t>useful</a:t>
            </a:r>
            <a:r>
              <a:rPr lang="de-DE" dirty="0">
                <a:solidFill>
                  <a:schemeClr val="accent2">
                    <a:lumMod val="75000"/>
                    <a:lumOff val="25000"/>
                  </a:schemeClr>
                </a:solidFill>
              </a:rPr>
              <a:t> </a:t>
            </a:r>
            <a:r>
              <a:rPr lang="de-DE" dirty="0" err="1">
                <a:solidFill>
                  <a:schemeClr val="accent2">
                    <a:lumMod val="75000"/>
                    <a:lumOff val="25000"/>
                  </a:schemeClr>
                </a:solidFill>
              </a:rPr>
              <a:t>at</a:t>
            </a:r>
            <a:r>
              <a:rPr lang="de-DE"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dirty="0" smtClean="0">
                <a:solidFill>
                  <a:schemeClr val="accent2">
                    <a:lumMod val="75000"/>
                    <a:lumOff val="25000"/>
                  </a:schemeClr>
                </a:solidFill>
              </a:rPr>
              <a:t>Are </a:t>
            </a:r>
            <a:r>
              <a:rPr lang="de-DE" dirty="0" err="1">
                <a:solidFill>
                  <a:schemeClr val="accent2">
                    <a:lumMod val="75000"/>
                    <a:lumOff val="25000"/>
                  </a:schemeClr>
                </a:solidFill>
              </a:rPr>
              <a:t>ontology</a:t>
            </a:r>
            <a:r>
              <a:rPr lang="de-DE" dirty="0">
                <a:solidFill>
                  <a:schemeClr val="accent2">
                    <a:lumMod val="75000"/>
                    <a:lumOff val="25000"/>
                  </a:schemeClr>
                </a:solidFill>
              </a:rPr>
              <a:t> </a:t>
            </a:r>
            <a:r>
              <a:rPr lang="de-DE" dirty="0" err="1">
                <a:solidFill>
                  <a:schemeClr val="accent2">
                    <a:lumMod val="75000"/>
                    <a:lumOff val="25000"/>
                  </a:schemeClr>
                </a:solidFill>
              </a:rPr>
              <a:t>languages</a:t>
            </a:r>
            <a:r>
              <a:rPr lang="de-DE" dirty="0">
                <a:solidFill>
                  <a:schemeClr val="accent2">
                    <a:lumMod val="75000"/>
                    <a:lumOff val="25000"/>
                  </a:schemeClr>
                </a:solidFill>
              </a:rPr>
              <a:t> expressive </a:t>
            </a:r>
            <a:r>
              <a:rPr lang="de-DE" dirty="0" err="1" smtClean="0">
                <a:solidFill>
                  <a:schemeClr val="accent2">
                    <a:lumMod val="75000"/>
                    <a:lumOff val="25000"/>
                  </a:schemeClr>
                </a:solidFill>
              </a:rPr>
              <a:t>enough</a:t>
            </a:r>
            <a:r>
              <a:rPr lang="de-DE"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dirty="0" err="1">
                <a:solidFill>
                  <a:schemeClr val="accent2">
                    <a:lumMod val="75000"/>
                    <a:lumOff val="25000"/>
                  </a:schemeClr>
                </a:solidFill>
              </a:rPr>
              <a:t>Which</a:t>
            </a:r>
            <a:r>
              <a:rPr lang="de-DE" dirty="0">
                <a:solidFill>
                  <a:schemeClr val="accent2">
                    <a:lumMod val="75000"/>
                    <a:lumOff val="25000"/>
                  </a:schemeClr>
                </a:solidFill>
              </a:rPr>
              <a:t> </a:t>
            </a:r>
            <a:r>
              <a:rPr lang="de-DE" dirty="0" err="1">
                <a:solidFill>
                  <a:schemeClr val="accent2">
                    <a:lumMod val="75000"/>
                    <a:lumOff val="25000"/>
                  </a:schemeClr>
                </a:solidFill>
              </a:rPr>
              <a:t>ontologies</a:t>
            </a:r>
            <a:r>
              <a:rPr lang="de-DE" dirty="0">
                <a:solidFill>
                  <a:schemeClr val="accent2">
                    <a:lumMod val="75000"/>
                    <a:lumOff val="25000"/>
                  </a:schemeClr>
                </a:solidFill>
              </a:rPr>
              <a:t> </a:t>
            </a:r>
            <a:r>
              <a:rPr lang="de-DE" dirty="0" err="1">
                <a:solidFill>
                  <a:schemeClr val="accent2">
                    <a:lumMod val="75000"/>
                    <a:lumOff val="25000"/>
                  </a:schemeClr>
                </a:solidFill>
              </a:rPr>
              <a:t>could</a:t>
            </a:r>
            <a:r>
              <a:rPr lang="de-DE" dirty="0">
                <a:solidFill>
                  <a:schemeClr val="accent2">
                    <a:lumMod val="75000"/>
                    <a:lumOff val="25000"/>
                  </a:schemeClr>
                </a:solidFill>
              </a:rPr>
              <a:t> I </a:t>
            </a:r>
            <a:r>
              <a:rPr lang="de-DE" dirty="0" err="1">
                <a:solidFill>
                  <a:schemeClr val="accent2">
                    <a:lumMod val="75000"/>
                    <a:lumOff val="25000"/>
                  </a:schemeClr>
                </a:solidFill>
              </a:rPr>
              <a:t>use</a:t>
            </a:r>
            <a:r>
              <a:rPr lang="de-DE"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b="1" dirty="0" err="1" smtClean="0">
                <a:solidFill>
                  <a:schemeClr val="accent2">
                    <a:lumMod val="75000"/>
                    <a:lumOff val="25000"/>
                  </a:schemeClr>
                </a:solidFill>
              </a:rPr>
              <a:t>Is</a:t>
            </a:r>
            <a:r>
              <a:rPr lang="de-DE" b="1" dirty="0" smtClean="0">
                <a:solidFill>
                  <a:schemeClr val="accent2">
                    <a:lumMod val="75000"/>
                    <a:lumOff val="25000"/>
                  </a:schemeClr>
                </a:solidFill>
              </a:rPr>
              <a:t> </a:t>
            </a:r>
            <a:r>
              <a:rPr lang="de-DE" b="1" dirty="0" err="1" smtClean="0">
                <a:solidFill>
                  <a:schemeClr val="accent2">
                    <a:lumMod val="75000"/>
                    <a:lumOff val="25000"/>
                  </a:schemeClr>
                </a:solidFill>
              </a:rPr>
              <a:t>there</a:t>
            </a:r>
            <a:r>
              <a:rPr lang="de-DE" b="1" dirty="0" smtClean="0">
                <a:solidFill>
                  <a:schemeClr val="accent2">
                    <a:lumMod val="75000"/>
                    <a:lumOff val="25000"/>
                  </a:schemeClr>
                </a:solidFill>
              </a:rPr>
              <a:t> </a:t>
            </a:r>
            <a:r>
              <a:rPr lang="de-DE" b="1" dirty="0" err="1" smtClean="0">
                <a:solidFill>
                  <a:schemeClr val="accent2">
                    <a:lumMod val="75000"/>
                    <a:lumOff val="25000"/>
                  </a:schemeClr>
                </a:solidFill>
              </a:rPr>
              <a:t>enough</a:t>
            </a:r>
            <a:r>
              <a:rPr lang="de-DE" b="1" dirty="0" smtClean="0">
                <a:solidFill>
                  <a:schemeClr val="accent2">
                    <a:lumMod val="75000"/>
                    <a:lumOff val="25000"/>
                  </a:schemeClr>
                </a:solidFill>
              </a:rPr>
              <a:t> </a:t>
            </a:r>
            <a:r>
              <a:rPr lang="de-DE" b="1" dirty="0" err="1" smtClean="0">
                <a:solidFill>
                  <a:schemeClr val="accent2">
                    <a:lumMod val="75000"/>
                    <a:lumOff val="25000"/>
                  </a:schemeClr>
                </a:solidFill>
              </a:rPr>
              <a:t>data</a:t>
            </a:r>
            <a:r>
              <a:rPr lang="de-DE" b="1" dirty="0" smtClean="0">
                <a:solidFill>
                  <a:schemeClr val="accent2">
                    <a:lumMod val="75000"/>
                    <a:lumOff val="25000"/>
                  </a:schemeClr>
                </a:solidFill>
              </a:rPr>
              <a:t> </a:t>
            </a:r>
            <a:r>
              <a:rPr lang="de-DE" b="1" dirty="0" err="1" smtClean="0">
                <a:solidFill>
                  <a:schemeClr val="accent2">
                    <a:lumMod val="75000"/>
                    <a:lumOff val="25000"/>
                  </a:schemeClr>
                </a:solidFill>
              </a:rPr>
              <a:t>at</a:t>
            </a:r>
            <a:r>
              <a:rPr lang="de-DE" b="1" dirty="0" smtClean="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dirty="0" err="1" smtClean="0">
                <a:solidFill>
                  <a:srgbClr val="0060C8"/>
                </a:solidFill>
              </a:rPr>
              <a:t>How</a:t>
            </a:r>
            <a:r>
              <a:rPr lang="de-DE" dirty="0" smtClean="0">
                <a:solidFill>
                  <a:srgbClr val="0060C8"/>
                </a:solidFill>
              </a:rPr>
              <a:t> </a:t>
            </a:r>
            <a:r>
              <a:rPr lang="de-DE" dirty="0" err="1">
                <a:solidFill>
                  <a:srgbClr val="0060C8"/>
                </a:solidFill>
              </a:rPr>
              <a:t>to</a:t>
            </a:r>
            <a:r>
              <a:rPr lang="de-DE" dirty="0">
                <a:solidFill>
                  <a:srgbClr val="0060C8"/>
                </a:solidFill>
              </a:rPr>
              <a:t> </a:t>
            </a:r>
            <a:r>
              <a:rPr lang="de-DE" dirty="0" err="1">
                <a:solidFill>
                  <a:srgbClr val="0060C8"/>
                </a:solidFill>
              </a:rPr>
              <a:t>tackle</a:t>
            </a:r>
            <a:r>
              <a:rPr lang="de-DE" dirty="0">
                <a:solidFill>
                  <a:srgbClr val="0060C8"/>
                </a:solidFill>
              </a:rPr>
              <a:t> </a:t>
            </a:r>
            <a:r>
              <a:rPr lang="de-DE" dirty="0" err="1">
                <a:solidFill>
                  <a:srgbClr val="0060C8"/>
                </a:solidFill>
              </a:rPr>
              <a:t>inconsistencies</a:t>
            </a:r>
            <a:r>
              <a:rPr lang="de-DE" dirty="0" smtClean="0">
                <a:solidFill>
                  <a:srgbClr val="0060C8"/>
                </a:solidFill>
              </a:rPr>
              <a:t>?</a:t>
            </a:r>
            <a:endParaRPr lang="de-DE"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dirty="0" err="1" smtClean="0">
                <a:solidFill>
                  <a:schemeClr val="accent2">
                    <a:lumMod val="75000"/>
                    <a:lumOff val="25000"/>
                  </a:schemeClr>
                </a:solidFill>
              </a:rPr>
              <a:t>Where</a:t>
            </a:r>
            <a:r>
              <a:rPr lang="de-DE" dirty="0" smtClean="0">
                <a:solidFill>
                  <a:schemeClr val="accent2">
                    <a:lumMod val="75000"/>
                    <a:lumOff val="25000"/>
                  </a:schemeClr>
                </a:solidFill>
              </a:rPr>
              <a:t> </a:t>
            </a:r>
            <a:r>
              <a:rPr lang="de-DE" dirty="0" err="1">
                <a:solidFill>
                  <a:schemeClr val="accent2">
                    <a:lumMod val="75000"/>
                    <a:lumOff val="25000"/>
                  </a:schemeClr>
                </a:solidFill>
              </a:rPr>
              <a:t>to</a:t>
            </a:r>
            <a:r>
              <a:rPr lang="de-DE" dirty="0">
                <a:solidFill>
                  <a:schemeClr val="accent2">
                    <a:lumMod val="75000"/>
                    <a:lumOff val="25000"/>
                  </a:schemeClr>
                </a:solidFill>
              </a:rPr>
              <a:t> find </a:t>
            </a:r>
            <a:r>
              <a:rPr lang="de-DE" dirty="0" err="1">
                <a:solidFill>
                  <a:schemeClr val="accent2">
                    <a:lumMod val="75000"/>
                    <a:lumOff val="25000"/>
                  </a:schemeClr>
                </a:solidFill>
              </a:rPr>
              <a:t>the</a:t>
            </a:r>
            <a:r>
              <a:rPr lang="de-DE" dirty="0">
                <a:solidFill>
                  <a:schemeClr val="accent2">
                    <a:lumMod val="75000"/>
                    <a:lumOff val="25000"/>
                  </a:schemeClr>
                </a:solidFill>
              </a:rPr>
              <a:t> </a:t>
            </a:r>
            <a:r>
              <a:rPr lang="de-DE" dirty="0" err="1">
                <a:solidFill>
                  <a:schemeClr val="accent2">
                    <a:lumMod val="75000"/>
                    <a:lumOff val="25000"/>
                  </a:schemeClr>
                </a:solidFill>
              </a:rPr>
              <a:t>right</a:t>
            </a:r>
            <a:r>
              <a:rPr lang="de-DE" dirty="0">
                <a:solidFill>
                  <a:schemeClr val="accent2">
                    <a:lumMod val="75000"/>
                    <a:lumOff val="25000"/>
                  </a:schemeClr>
                </a:solidFill>
              </a:rPr>
              <a:t> </a:t>
            </a:r>
            <a:r>
              <a:rPr lang="de-DE" dirty="0" err="1">
                <a:solidFill>
                  <a:schemeClr val="accent2">
                    <a:lumMod val="75000"/>
                    <a:lumOff val="25000"/>
                  </a:schemeClr>
                </a:solidFill>
              </a:rPr>
              <a:t>data</a:t>
            </a:r>
            <a:r>
              <a:rPr lang="de-DE" dirty="0" smtClean="0">
                <a:solidFill>
                  <a:schemeClr val="accent2">
                    <a:lumMod val="75000"/>
                    <a:lumOff val="25000"/>
                  </a:schemeClr>
                </a:solidFill>
              </a:rPr>
              <a:t>?</a:t>
            </a:r>
            <a:endParaRPr lang="de-DE" dirty="0">
              <a:solidFill>
                <a:schemeClr val="accent2">
                  <a:lumMod val="75000"/>
                  <a:lumOff val="25000"/>
                </a:schemeClr>
              </a:solidFill>
            </a:endParaRPr>
          </a:p>
        </p:txBody>
      </p:sp>
    </p:spTree>
    <p:extLst>
      <p:ext uri="{BB962C8B-B14F-4D97-AF65-F5344CB8AC3E}">
        <p14:creationId xmlns:p14="http://schemas.microsoft.com/office/powerpoint/2010/main" val="2592051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366012"/>
            <a:ext cx="8352928" cy="783068"/>
          </a:xfrm>
        </p:spPr>
        <p:txBody>
          <a:bodyPr/>
          <a:lstStyle/>
          <a:p>
            <a:r>
              <a:rPr lang="en-GB" sz="2400" noProof="0" dirty="0" smtClean="0"/>
              <a:t/>
            </a:r>
            <a:br>
              <a:rPr lang="en-GB" sz="2400" noProof="0" dirty="0" smtClean="0"/>
            </a:br>
            <a:r>
              <a:rPr lang="en-GB" sz="2400" dirty="0"/>
              <a:t>Integrating Open Data:</a:t>
            </a:r>
            <a:br>
              <a:rPr lang="en-GB" sz="2400" dirty="0"/>
            </a:br>
            <a:r>
              <a:rPr lang="en-GB" sz="2400" dirty="0"/>
              <a:t>(How) Can Description Logics Help me? </a:t>
            </a:r>
            <a:br>
              <a:rPr lang="en-GB" sz="2400" dirty="0"/>
            </a:br>
            <a:r>
              <a:rPr lang="en-GB" sz="2400" noProof="0" dirty="0" smtClean="0"/>
              <a:t/>
            </a:r>
            <a:br>
              <a:rPr lang="en-GB" sz="2400" noProof="0" dirty="0" smtClean="0"/>
            </a:br>
            <a:r>
              <a:rPr lang="en-GB" sz="2400" noProof="0" dirty="0" smtClean="0"/>
              <a:t/>
            </a:r>
            <a:br>
              <a:rPr lang="en-GB" sz="2400" noProof="0" dirty="0" smtClean="0"/>
            </a:br>
            <a:endParaRPr lang="en-GB" sz="2400" noProof="0" dirty="0"/>
          </a:p>
        </p:txBody>
      </p:sp>
      <p:sp>
        <p:nvSpPr>
          <p:cNvPr id="3" name="Untertitel 2"/>
          <p:cNvSpPr>
            <a:spLocks noGrp="1"/>
          </p:cNvSpPr>
          <p:nvPr>
            <p:ph type="subTitle" idx="1"/>
          </p:nvPr>
        </p:nvSpPr>
        <p:spPr>
          <a:xfrm>
            <a:off x="462406" y="4804610"/>
            <a:ext cx="8502082" cy="1141200"/>
          </a:xfrm>
        </p:spPr>
        <p:txBody>
          <a:bodyPr/>
          <a:lstStyle/>
          <a:p>
            <a:r>
              <a:rPr lang="en-GB" sz="2400" noProof="0" smtClean="0"/>
              <a:t>Axel Polleres</a:t>
            </a:r>
          </a:p>
          <a:p>
            <a:endParaRPr lang="en-GB" sz="2400" noProof="0" smtClean="0"/>
          </a:p>
          <a:p>
            <a:r>
              <a:rPr lang="en-GB" sz="1400" b="1" noProof="0" smtClean="0"/>
              <a:t>web: http://polleres.net    				twitter: @AxelPolleres</a:t>
            </a:r>
          </a:p>
        </p:txBody>
      </p:sp>
    </p:spTree>
    <p:extLst>
      <p:ext uri="{BB962C8B-B14F-4D97-AF65-F5344CB8AC3E}">
        <p14:creationId xmlns:p14="http://schemas.microsoft.com/office/powerpoint/2010/main" val="189954255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smtClean="0">
                <a:solidFill>
                  <a:srgbClr val="FFFFFF"/>
                </a:solidFill>
                <a:latin typeface="Verdana"/>
              </a:rPr>
              <a:t>Challenge </a:t>
            </a:r>
            <a:r>
              <a:rPr lang="de-DE" sz="2200" b="1" dirty="0">
                <a:solidFill>
                  <a:srgbClr val="FFFFFF"/>
                </a:solidFill>
                <a:latin typeface="Verdana"/>
              </a:rPr>
              <a:t>– </a:t>
            </a:r>
            <a:r>
              <a:rPr lang="de-DE" sz="2200" b="1" dirty="0" err="1">
                <a:solidFill>
                  <a:srgbClr val="FFFFFF"/>
                </a:solidFill>
                <a:latin typeface="Verdana"/>
              </a:rPr>
              <a:t>Missing</a:t>
            </a:r>
            <a:r>
              <a:rPr lang="de-DE" sz="2200" b="1" dirty="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
        <p:nvSpPr>
          <p:cNvPr id="147" name="TextShape 2"/>
          <p:cNvSpPr txBox="1"/>
          <p:nvPr/>
        </p:nvSpPr>
        <p:spPr>
          <a:xfrm>
            <a:off x="65275" y="1711812"/>
            <a:ext cx="9003919" cy="4541824"/>
          </a:xfrm>
          <a:prstGeom prst="rect">
            <a:avLst/>
          </a:prstGeom>
        </p:spPr>
        <p:txBody>
          <a:bodyPr lIns="0" tIns="41473" rIns="0" bIns="41473"/>
          <a:lstStyle/>
          <a:p>
            <a:pPr>
              <a:lnSpc>
                <a:spcPct val="100000"/>
              </a:lnSpc>
              <a:buFont typeface="Wingdings" charset="2"/>
              <a:buChar char=""/>
            </a:pPr>
            <a:r>
              <a:rPr lang="de-DE" dirty="0">
                <a:solidFill>
                  <a:srgbClr val="000000"/>
                </a:solidFill>
                <a:latin typeface="Verdana"/>
              </a:rPr>
              <a:t> </a:t>
            </a:r>
            <a:r>
              <a:rPr lang="de-DE" dirty="0" err="1">
                <a:solidFill>
                  <a:srgbClr val="000000"/>
                </a:solidFill>
                <a:latin typeface="Verdana"/>
              </a:rPr>
              <a:t>Found</a:t>
            </a:r>
            <a:r>
              <a:rPr lang="de-DE" dirty="0">
                <a:solidFill>
                  <a:srgbClr val="000000"/>
                </a:solidFill>
                <a:latin typeface="Verdana"/>
              </a:rPr>
              <a:t> a </a:t>
            </a:r>
            <a:r>
              <a:rPr lang="de-DE" dirty="0" err="1" smtClean="0">
                <a:solidFill>
                  <a:srgbClr val="000000"/>
                </a:solidFill>
                <a:latin typeface="Verdana"/>
              </a:rPr>
              <a:t>huge</a:t>
            </a:r>
            <a:r>
              <a:rPr lang="de-DE" dirty="0" smtClean="0">
                <a:solidFill>
                  <a:srgbClr val="000000"/>
                </a:solidFill>
                <a:latin typeface="Verdana"/>
              </a:rPr>
              <a:t> </a:t>
            </a:r>
            <a:r>
              <a:rPr lang="de-DE" dirty="0" err="1" smtClean="0">
                <a:solidFill>
                  <a:srgbClr val="000000"/>
                </a:solidFill>
                <a:latin typeface="Verdana"/>
              </a:rPr>
              <a:t>amount</a:t>
            </a:r>
            <a:r>
              <a:rPr lang="de-DE" dirty="0" smtClean="0">
                <a:solidFill>
                  <a:srgbClr val="000000"/>
                </a:solidFill>
                <a:latin typeface="Verdana"/>
              </a:rPr>
              <a:t> </a:t>
            </a:r>
            <a:r>
              <a:rPr lang="de-DE" dirty="0" err="1">
                <a:solidFill>
                  <a:srgbClr val="000000"/>
                </a:solidFill>
                <a:latin typeface="Verdana"/>
              </a:rPr>
              <a:t>of</a:t>
            </a:r>
            <a:r>
              <a:rPr lang="de-DE" dirty="0">
                <a:solidFill>
                  <a:srgbClr val="000000"/>
                </a:solidFill>
                <a:latin typeface="Verdana"/>
              </a:rPr>
              <a:t> </a:t>
            </a:r>
            <a:r>
              <a:rPr lang="de-DE" dirty="0" err="1">
                <a:solidFill>
                  <a:srgbClr val="FF0000"/>
                </a:solidFill>
                <a:latin typeface="Verdana"/>
              </a:rPr>
              <a:t>missing</a:t>
            </a:r>
            <a:r>
              <a:rPr lang="de-DE" dirty="0">
                <a:solidFill>
                  <a:srgbClr val="FF0000"/>
                </a:solidFill>
                <a:latin typeface="Verdana"/>
              </a:rPr>
              <a:t> </a:t>
            </a:r>
            <a:r>
              <a:rPr lang="de-DE" dirty="0" err="1">
                <a:solidFill>
                  <a:srgbClr val="FF0000"/>
                </a:solidFill>
                <a:latin typeface="Verdana"/>
              </a:rPr>
              <a:t>values</a:t>
            </a:r>
            <a:endParaRPr lang="de-DE" dirty="0">
              <a:solidFill>
                <a:srgbClr val="FF0000"/>
              </a:solidFill>
              <a:latin typeface="Verdana"/>
            </a:endParaRPr>
          </a:p>
          <a:p>
            <a:pPr>
              <a:lnSpc>
                <a:spcPct val="100000"/>
              </a:lnSpc>
              <a:buFont typeface="Wingdings" charset="2"/>
              <a:buChar char=""/>
            </a:pPr>
            <a:endParaRPr sz="1500" dirty="0"/>
          </a:p>
          <a:p>
            <a:pPr>
              <a:lnSpc>
                <a:spcPct val="100000"/>
              </a:lnSpc>
              <a:buFont typeface="Wingdings" charset="2"/>
              <a:buChar char=""/>
            </a:pPr>
            <a:r>
              <a:rPr lang="de-DE" dirty="0">
                <a:solidFill>
                  <a:srgbClr val="000000"/>
                </a:solidFill>
                <a:latin typeface="Verdana"/>
              </a:rPr>
              <a:t> </a:t>
            </a:r>
            <a:r>
              <a:rPr lang="de-DE" dirty="0" err="1">
                <a:solidFill>
                  <a:srgbClr val="000000"/>
                </a:solidFill>
                <a:latin typeface="Verdana"/>
              </a:rPr>
              <a:t>Two</a:t>
            </a:r>
            <a:r>
              <a:rPr lang="de-DE" dirty="0">
                <a:solidFill>
                  <a:srgbClr val="000000"/>
                </a:solidFill>
                <a:latin typeface="Verdana"/>
              </a:rPr>
              <a:t> </a:t>
            </a:r>
            <a:r>
              <a:rPr lang="de-DE" dirty="0" err="1">
                <a:solidFill>
                  <a:srgbClr val="000000"/>
                </a:solidFill>
                <a:latin typeface="Verdana"/>
              </a:rPr>
              <a:t>Reasons</a:t>
            </a:r>
            <a:r>
              <a:rPr lang="de-DE" dirty="0">
                <a:solidFill>
                  <a:srgbClr val="000000"/>
                </a:solidFill>
                <a:latin typeface="Verdana"/>
              </a:rPr>
              <a:t>:</a:t>
            </a:r>
            <a:endParaRPr lang="de-DE" sz="1500" dirty="0"/>
          </a:p>
          <a:p>
            <a:pPr lvl="1">
              <a:lnSpc>
                <a:spcPct val="140000"/>
              </a:lnSpc>
              <a:buFont typeface="Wingdings" charset="2"/>
              <a:buChar char=""/>
            </a:pPr>
            <a:r>
              <a:rPr lang="de-DE" dirty="0">
                <a:solidFill>
                  <a:srgbClr val="000000"/>
                </a:solidFill>
                <a:latin typeface="Verdana"/>
              </a:rPr>
              <a:t> </a:t>
            </a:r>
            <a:r>
              <a:rPr lang="de-DE" dirty="0" err="1" smtClean="0">
                <a:solidFill>
                  <a:srgbClr val="000000"/>
                </a:solidFill>
                <a:latin typeface="Verdana"/>
              </a:rPr>
              <a:t>Incomplete</a:t>
            </a:r>
            <a:r>
              <a:rPr lang="de-DE" dirty="0" smtClean="0">
                <a:solidFill>
                  <a:srgbClr val="000000"/>
                </a:solidFill>
                <a:latin typeface="Verdana"/>
              </a:rPr>
              <a:t> </a:t>
            </a:r>
            <a:r>
              <a:rPr lang="de-DE" dirty="0" err="1">
                <a:solidFill>
                  <a:srgbClr val="000000"/>
                </a:solidFill>
                <a:latin typeface="Verdana"/>
              </a:rPr>
              <a:t>data</a:t>
            </a:r>
            <a:r>
              <a:rPr lang="de-DE" dirty="0">
                <a:solidFill>
                  <a:srgbClr val="000000"/>
                </a:solidFill>
                <a:latin typeface="Verdana"/>
              </a:rPr>
              <a:t> </a:t>
            </a:r>
            <a:r>
              <a:rPr lang="de-DE" dirty="0" err="1">
                <a:solidFill>
                  <a:srgbClr val="000000"/>
                </a:solidFill>
                <a:latin typeface="Verdana"/>
              </a:rPr>
              <a:t>published</a:t>
            </a:r>
            <a:r>
              <a:rPr lang="de-DE" dirty="0">
                <a:solidFill>
                  <a:srgbClr val="000000"/>
                </a:solidFill>
                <a:latin typeface="Verdana"/>
              </a:rPr>
              <a:t> </a:t>
            </a:r>
            <a:r>
              <a:rPr lang="de-DE" dirty="0" err="1">
                <a:solidFill>
                  <a:srgbClr val="000000"/>
                </a:solidFill>
                <a:latin typeface="Verdana"/>
              </a:rPr>
              <a:t>by</a:t>
            </a:r>
            <a:r>
              <a:rPr lang="de-DE" dirty="0">
                <a:solidFill>
                  <a:srgbClr val="000000"/>
                </a:solidFill>
                <a:latin typeface="Verdana"/>
              </a:rPr>
              <a:t> </a:t>
            </a:r>
            <a:r>
              <a:rPr lang="de-DE" dirty="0" err="1">
                <a:solidFill>
                  <a:srgbClr val="000000"/>
                </a:solidFill>
                <a:latin typeface="Verdana"/>
              </a:rPr>
              <a:t>providers</a:t>
            </a:r>
            <a:r>
              <a:rPr lang="de-DE" dirty="0">
                <a:solidFill>
                  <a:srgbClr val="000000"/>
                </a:solidFill>
                <a:latin typeface="Verdana"/>
              </a:rPr>
              <a:t> (</a:t>
            </a:r>
            <a:r>
              <a:rPr lang="de-DE" dirty="0" err="1" smtClean="0">
                <a:solidFill>
                  <a:srgbClr val="000000"/>
                </a:solidFill>
                <a:latin typeface="Verdana"/>
              </a:rPr>
              <a:t>Tables</a:t>
            </a:r>
            <a:r>
              <a:rPr lang="de-DE" dirty="0" smtClean="0">
                <a:solidFill>
                  <a:srgbClr val="000000"/>
                </a:solidFill>
                <a:latin typeface="Verdana"/>
              </a:rPr>
              <a:t> 1+2)</a:t>
            </a:r>
            <a:endParaRPr lang="de-DE" sz="1500" dirty="0"/>
          </a:p>
          <a:p>
            <a:pPr lvl="1">
              <a:lnSpc>
                <a:spcPct val="140000"/>
              </a:lnSpc>
              <a:buFont typeface="Wingdings" charset="2"/>
              <a:buChar char=""/>
            </a:pPr>
            <a:r>
              <a:rPr lang="de-DE" dirty="0">
                <a:solidFill>
                  <a:srgbClr val="000000"/>
                </a:solidFill>
                <a:latin typeface="Verdana"/>
              </a:rPr>
              <a:t> </a:t>
            </a:r>
            <a:r>
              <a:rPr lang="de-DE" dirty="0" smtClean="0">
                <a:solidFill>
                  <a:srgbClr val="000000"/>
                </a:solidFill>
                <a:latin typeface="Verdana"/>
              </a:rPr>
              <a:t>The </a:t>
            </a:r>
            <a:r>
              <a:rPr lang="de-DE" dirty="0" err="1">
                <a:solidFill>
                  <a:srgbClr val="000000"/>
                </a:solidFill>
                <a:latin typeface="Verdana"/>
              </a:rPr>
              <a:t>combination</a:t>
            </a:r>
            <a:r>
              <a:rPr lang="de-DE" dirty="0">
                <a:solidFill>
                  <a:srgbClr val="000000"/>
                </a:solidFill>
                <a:latin typeface="Verdana"/>
              </a:rPr>
              <a:t> </a:t>
            </a:r>
            <a:r>
              <a:rPr lang="de-DE" dirty="0" err="1">
                <a:solidFill>
                  <a:srgbClr val="000000"/>
                </a:solidFill>
                <a:latin typeface="Verdana"/>
              </a:rPr>
              <a:t>of</a:t>
            </a:r>
            <a:r>
              <a:rPr lang="de-DE" dirty="0">
                <a:solidFill>
                  <a:srgbClr val="000000"/>
                </a:solidFill>
                <a:latin typeface="Verdana"/>
              </a:rPr>
              <a:t> different </a:t>
            </a:r>
            <a:r>
              <a:rPr lang="de-DE" dirty="0" err="1">
                <a:solidFill>
                  <a:srgbClr val="000000"/>
                </a:solidFill>
                <a:latin typeface="Verdana"/>
              </a:rPr>
              <a:t>data</a:t>
            </a:r>
            <a:r>
              <a:rPr lang="de-DE" dirty="0">
                <a:solidFill>
                  <a:srgbClr val="000000"/>
                </a:solidFill>
                <a:latin typeface="Verdana"/>
              </a:rPr>
              <a:t> </a:t>
            </a:r>
            <a:r>
              <a:rPr lang="de-DE" dirty="0" err="1">
                <a:solidFill>
                  <a:srgbClr val="000000"/>
                </a:solidFill>
                <a:latin typeface="Verdana"/>
              </a:rPr>
              <a:t>sets</a:t>
            </a:r>
            <a:r>
              <a:rPr lang="de-DE" dirty="0">
                <a:solidFill>
                  <a:srgbClr val="000000"/>
                </a:solidFill>
                <a:latin typeface="Verdana"/>
              </a:rPr>
              <a:t> </a:t>
            </a:r>
            <a:r>
              <a:rPr lang="de-DE" dirty="0" err="1">
                <a:solidFill>
                  <a:srgbClr val="000000"/>
                </a:solidFill>
                <a:latin typeface="Verdana"/>
              </a:rPr>
              <a:t>with</a:t>
            </a:r>
            <a:r>
              <a:rPr lang="de-DE" dirty="0">
                <a:solidFill>
                  <a:srgbClr val="000000"/>
                </a:solidFill>
                <a:latin typeface="Verdana"/>
              </a:rPr>
              <a:t> </a:t>
            </a:r>
            <a:r>
              <a:rPr lang="de-DE" dirty="0" err="1">
                <a:solidFill>
                  <a:srgbClr val="000000"/>
                </a:solidFill>
                <a:latin typeface="Verdana"/>
              </a:rPr>
              <a:t>disjoint</a:t>
            </a:r>
            <a:r>
              <a:rPr lang="de-DE" dirty="0">
                <a:solidFill>
                  <a:srgbClr val="000000"/>
                </a:solidFill>
                <a:latin typeface="Verdana"/>
              </a:rPr>
              <a:t> </a:t>
            </a:r>
            <a:r>
              <a:rPr lang="de-DE" dirty="0" err="1">
                <a:solidFill>
                  <a:srgbClr val="000000"/>
                </a:solidFill>
                <a:latin typeface="Verdana"/>
              </a:rPr>
              <a:t>cities</a:t>
            </a:r>
            <a:r>
              <a:rPr lang="de-DE" dirty="0">
                <a:solidFill>
                  <a:srgbClr val="000000"/>
                </a:solidFill>
                <a:latin typeface="Verdana"/>
              </a:rPr>
              <a:t> </a:t>
            </a:r>
            <a:r>
              <a:rPr lang="de-DE" dirty="0" err="1" smtClean="0">
                <a:solidFill>
                  <a:srgbClr val="000000"/>
                </a:solidFill>
                <a:latin typeface="Verdana"/>
              </a:rPr>
              <a:t>and</a:t>
            </a:r>
            <a:r>
              <a:rPr lang="de-DE" dirty="0">
                <a:solidFill>
                  <a:srgbClr val="000000"/>
                </a:solidFill>
                <a:latin typeface="Verdana"/>
              </a:rPr>
              <a:t> </a:t>
            </a:r>
            <a:r>
              <a:rPr lang="de-DE" dirty="0" err="1" smtClean="0">
                <a:solidFill>
                  <a:srgbClr val="000000"/>
                </a:solidFill>
                <a:latin typeface="Verdana"/>
              </a:rPr>
              <a:t>indicators</a:t>
            </a:r>
            <a:r>
              <a:rPr lang="de-DE" dirty="0" smtClean="0">
                <a:solidFill>
                  <a:srgbClr val="000000"/>
                </a:solidFill>
                <a:latin typeface="Verdana"/>
              </a:rPr>
              <a:t> </a:t>
            </a:r>
            <a:endParaRPr sz="1500" dirty="0"/>
          </a:p>
          <a:p>
            <a:endParaRPr sz="1500" dirty="0"/>
          </a:p>
          <a:p>
            <a:pPr>
              <a:lnSpc>
                <a:spcPct val="100000"/>
              </a:lnSpc>
            </a:pPr>
            <a:endParaRPr sz="1500" dirty="0"/>
          </a:p>
        </p:txBody>
      </p:sp>
      <p:pic>
        <p:nvPicPr>
          <p:cNvPr id="2" name="Bild 1" descr="Screen Shot 2015-04-28 at 18.46.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72" y="3250003"/>
            <a:ext cx="5313974" cy="3607997"/>
          </a:xfrm>
          <a:prstGeom prst="rect">
            <a:avLst/>
          </a:prstGeom>
        </p:spPr>
      </p:pic>
    </p:spTree>
    <p:extLst>
      <p:ext uri="{BB962C8B-B14F-4D97-AF65-F5344CB8AC3E}">
        <p14:creationId xmlns:p14="http://schemas.microsoft.com/office/powerpoint/2010/main" val="3251256051"/>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179389" y="1628800"/>
            <a:ext cx="8857108" cy="1229702"/>
          </a:xfrm>
          <a:prstGeom prst="rect">
            <a:avLst/>
          </a:prstGeom>
        </p:spPr>
        <p:txBody>
          <a:bodyPr lIns="91430" tIns="45715" rIns="91430" bIns="45715">
            <a:normAutofit/>
          </a:bodyPr>
          <a:lstStyle/>
          <a:p>
            <a:pPr marL="311045" indent="-311045">
              <a:buFont typeface="Arial"/>
              <a:buChar char="•"/>
            </a:pPr>
            <a:r>
              <a:rPr lang="en-GB" sz="1600" noProof="0" dirty="0" smtClean="0"/>
              <a:t>Individual datasets (e.g. from Eurostat) have missing values</a:t>
            </a:r>
          </a:p>
          <a:p>
            <a:pPr marL="311045" indent="-311045">
              <a:buFont typeface="Arial"/>
              <a:buChar char="•"/>
            </a:pPr>
            <a:r>
              <a:rPr lang="en-GB" sz="1600" b="1" noProof="0" dirty="0" smtClean="0"/>
              <a:t>Merging together datasets </a:t>
            </a:r>
            <a:r>
              <a:rPr lang="en-GB" sz="1600" noProof="0" dirty="0" smtClean="0"/>
              <a:t>with different indicators/cities  </a:t>
            </a:r>
            <a:r>
              <a:rPr lang="en-GB" sz="1600" b="1" noProof="0" dirty="0" smtClean="0"/>
              <a:t>adds</a:t>
            </a:r>
            <a:r>
              <a:rPr lang="en-GB" sz="1600" noProof="0" dirty="0" smtClean="0"/>
              <a:t> </a:t>
            </a:r>
            <a:r>
              <a:rPr lang="en-GB" sz="1600" noProof="0" dirty="0" err="1" smtClean="0"/>
              <a:t>sparsity</a:t>
            </a:r>
            <a:endParaRPr lang="en-GB" sz="1600" noProof="0" dirty="0"/>
          </a:p>
        </p:txBody>
      </p:sp>
      <p:sp>
        <p:nvSpPr>
          <p:cNvPr id="4" name="TextShape 1"/>
          <p:cNvSpPr txBox="1"/>
          <p:nvPr/>
        </p:nvSpPr>
        <p:spPr>
          <a:xfrm>
            <a:off x="461743" y="430113"/>
            <a:ext cx="6269456" cy="1142723"/>
          </a:xfrm>
          <a:prstGeom prst="rect">
            <a:avLst/>
          </a:prstGeom>
        </p:spPr>
        <p:txBody>
          <a:bodyPr lIns="0" tIns="0" rIns="0" bIns="0" anchor="ctr"/>
          <a:lstStyle/>
          <a:p>
            <a:pPr>
              <a:lnSpc>
                <a:spcPct val="100000"/>
              </a:lnSpc>
            </a:pPr>
            <a:r>
              <a:rPr lang="de-DE" sz="2200" b="1" dirty="0" err="1">
                <a:solidFill>
                  <a:srgbClr val="FFFFFF"/>
                </a:solidFill>
                <a:latin typeface="Verdana"/>
              </a:rPr>
              <a:t>Challenges</a:t>
            </a:r>
            <a:r>
              <a:rPr lang="de-DE" sz="2200" b="1" dirty="0">
                <a:solidFill>
                  <a:srgbClr val="FFFFFF"/>
                </a:solidFill>
                <a:latin typeface="Verdana"/>
              </a:rPr>
              <a:t> – </a:t>
            </a:r>
            <a:r>
              <a:rPr lang="de-DE" sz="2200" b="1" dirty="0" err="1">
                <a:solidFill>
                  <a:srgbClr val="FFFFFF"/>
                </a:solidFill>
                <a:latin typeface="Verdana"/>
              </a:rPr>
              <a:t>Missing</a:t>
            </a:r>
            <a:r>
              <a:rPr lang="de-DE" sz="2200" b="1" dirty="0">
                <a:solidFill>
                  <a:srgbClr val="FFFFFF"/>
                </a:solidFill>
                <a:latin typeface="Verdana"/>
              </a:rPr>
              <a:t> </a:t>
            </a:r>
            <a:r>
              <a:rPr lang="de-DE" sz="2200" b="1" dirty="0" err="1">
                <a:solidFill>
                  <a:srgbClr val="FFFFFF"/>
                </a:solidFill>
                <a:latin typeface="Verdana"/>
              </a:rPr>
              <a:t>values</a:t>
            </a:r>
            <a:r>
              <a:rPr lang="de-DE" sz="2200" b="1" dirty="0">
                <a:solidFill>
                  <a:srgbClr val="FFFFFF"/>
                </a:solidFill>
                <a:latin typeface="Verdana"/>
              </a:rPr>
              <a:t> </a:t>
            </a:r>
            <a:endParaRPr sz="1500" dirty="0"/>
          </a:p>
        </p:txBody>
      </p:sp>
      <p:sp>
        <p:nvSpPr>
          <p:cNvPr id="233" name="Rechteck 5"/>
          <p:cNvSpPr>
            <a:spLocks noChangeArrowheads="1"/>
          </p:cNvSpPr>
          <p:nvPr/>
        </p:nvSpPr>
        <p:spPr bwMode="auto">
          <a:xfrm>
            <a:off x="2268538" y="2492375"/>
            <a:ext cx="5472112" cy="4365625"/>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4" name="Titel 3"/>
          <p:cNvSpPr>
            <a:spLocks noGrp="1"/>
          </p:cNvSpPr>
          <p:nvPr>
            <p:ph type="title"/>
          </p:nvPr>
        </p:nvSpPr>
        <p:spPr>
          <a:xfrm>
            <a:off x="0" y="0"/>
            <a:ext cx="9144000" cy="1268413"/>
          </a:xfrm>
        </p:spPr>
        <p:txBody>
          <a:bodyPr/>
          <a:lstStyle/>
          <a:p>
            <a:pPr eaLnBrk="1" hangingPunct="1"/>
            <a:r>
              <a:rPr lang="de-AT" altLang="en-US"/>
              <a:t>Integrated Open Data is </a:t>
            </a:r>
            <a:r>
              <a:rPr lang="de-AT" altLang="en-US">
                <a:latin typeface="Arial Black" charset="0"/>
              </a:rPr>
              <a:t>very</a:t>
            </a:r>
            <a:r>
              <a:rPr lang="de-AT" altLang="en-US"/>
              <a:t> sparse</a:t>
            </a:r>
          </a:p>
        </p:txBody>
      </p:sp>
      <p:sp>
        <p:nvSpPr>
          <p:cNvPr id="235" name="Rechteck 6"/>
          <p:cNvSpPr/>
          <p:nvPr/>
        </p:nvSpPr>
        <p:spPr bwMode="auto">
          <a:xfrm>
            <a:off x="4284663" y="3573463"/>
            <a:ext cx="3455987" cy="3284537"/>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36" name="Rechteck 7"/>
          <p:cNvSpPr/>
          <p:nvPr/>
        </p:nvSpPr>
        <p:spPr bwMode="auto">
          <a:xfrm>
            <a:off x="2268538" y="2492375"/>
            <a:ext cx="2663825" cy="2089150"/>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37" name="Textfeld 8"/>
          <p:cNvSpPr txBox="1">
            <a:spLocks noChangeArrowheads="1"/>
          </p:cNvSpPr>
          <p:nvPr/>
        </p:nvSpPr>
        <p:spPr bwMode="gray">
          <a:xfrm>
            <a:off x="1258888" y="3789363"/>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a:solidFill>
                  <a:srgbClr val="000000"/>
                </a:solidFill>
              </a:rPr>
              <a:t>Cities</a:t>
            </a:r>
          </a:p>
        </p:txBody>
      </p:sp>
      <p:sp>
        <p:nvSpPr>
          <p:cNvPr id="238" name="Textfeld 9"/>
          <p:cNvSpPr txBox="1">
            <a:spLocks noChangeArrowheads="1"/>
          </p:cNvSpPr>
          <p:nvPr/>
        </p:nvSpPr>
        <p:spPr bwMode="gray">
          <a:xfrm>
            <a:off x="4211638" y="2216671"/>
            <a:ext cx="100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a:solidFill>
                  <a:srgbClr val="000000"/>
                </a:solidFill>
              </a:rPr>
              <a:t>Indicators</a:t>
            </a:r>
            <a:endParaRPr lang="de-AT" altLang="en-US" dirty="0">
              <a:solidFill>
                <a:srgbClr val="000000"/>
              </a:solidFill>
            </a:endParaRPr>
          </a:p>
        </p:txBody>
      </p:sp>
      <p:sp>
        <p:nvSpPr>
          <p:cNvPr id="239" name="Rechteck 10"/>
          <p:cNvSpPr>
            <a:spLocks noChangeArrowheads="1"/>
          </p:cNvSpPr>
          <p:nvPr/>
        </p:nvSpPr>
        <p:spPr bwMode="auto">
          <a:xfrm>
            <a:off x="2339975" y="256540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0" name="Rechteck 11"/>
          <p:cNvSpPr>
            <a:spLocks noChangeArrowheads="1"/>
          </p:cNvSpPr>
          <p:nvPr/>
        </p:nvSpPr>
        <p:spPr bwMode="auto">
          <a:xfrm>
            <a:off x="2339975" y="26368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1" name="Rechteck 12"/>
          <p:cNvSpPr>
            <a:spLocks noChangeArrowheads="1"/>
          </p:cNvSpPr>
          <p:nvPr/>
        </p:nvSpPr>
        <p:spPr bwMode="auto">
          <a:xfrm>
            <a:off x="2339975" y="27082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2" name="Rechteck 13"/>
          <p:cNvSpPr>
            <a:spLocks noChangeArrowheads="1"/>
          </p:cNvSpPr>
          <p:nvPr/>
        </p:nvSpPr>
        <p:spPr bwMode="auto">
          <a:xfrm>
            <a:off x="2339975" y="27813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3" name="Rechteck 14"/>
          <p:cNvSpPr>
            <a:spLocks noChangeArrowheads="1"/>
          </p:cNvSpPr>
          <p:nvPr/>
        </p:nvSpPr>
        <p:spPr bwMode="auto">
          <a:xfrm>
            <a:off x="2339975"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4" name="Rechteck 15"/>
          <p:cNvSpPr>
            <a:spLocks noChangeArrowheads="1"/>
          </p:cNvSpPr>
          <p:nvPr/>
        </p:nvSpPr>
        <p:spPr bwMode="auto">
          <a:xfrm>
            <a:off x="23399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5" name="Rechteck 16"/>
          <p:cNvSpPr>
            <a:spLocks noChangeArrowheads="1"/>
          </p:cNvSpPr>
          <p:nvPr/>
        </p:nvSpPr>
        <p:spPr bwMode="auto">
          <a:xfrm>
            <a:off x="23399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6" name="Rechteck 17"/>
          <p:cNvSpPr>
            <a:spLocks noChangeArrowheads="1"/>
          </p:cNvSpPr>
          <p:nvPr/>
        </p:nvSpPr>
        <p:spPr bwMode="auto">
          <a:xfrm>
            <a:off x="23399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7" name="Rechteck 18"/>
          <p:cNvSpPr>
            <a:spLocks noChangeArrowheads="1"/>
          </p:cNvSpPr>
          <p:nvPr/>
        </p:nvSpPr>
        <p:spPr bwMode="auto">
          <a:xfrm>
            <a:off x="23399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8" name="Rechteck 19"/>
          <p:cNvSpPr>
            <a:spLocks noChangeArrowheads="1"/>
          </p:cNvSpPr>
          <p:nvPr/>
        </p:nvSpPr>
        <p:spPr bwMode="auto">
          <a:xfrm>
            <a:off x="23399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49" name="Rechteck 20"/>
          <p:cNvSpPr>
            <a:spLocks noChangeArrowheads="1"/>
          </p:cNvSpPr>
          <p:nvPr/>
        </p:nvSpPr>
        <p:spPr bwMode="auto">
          <a:xfrm>
            <a:off x="23399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0" name="Rechteck 21"/>
          <p:cNvSpPr>
            <a:spLocks noChangeArrowheads="1"/>
          </p:cNvSpPr>
          <p:nvPr/>
        </p:nvSpPr>
        <p:spPr bwMode="auto">
          <a:xfrm>
            <a:off x="23399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1" name="Rechteck 22"/>
          <p:cNvSpPr>
            <a:spLocks noChangeArrowheads="1"/>
          </p:cNvSpPr>
          <p:nvPr/>
        </p:nvSpPr>
        <p:spPr bwMode="auto">
          <a:xfrm>
            <a:off x="23399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2" name="Rechteck 23"/>
          <p:cNvSpPr>
            <a:spLocks noChangeArrowheads="1"/>
          </p:cNvSpPr>
          <p:nvPr/>
        </p:nvSpPr>
        <p:spPr bwMode="auto">
          <a:xfrm>
            <a:off x="23399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3" name="Rechteck 24"/>
          <p:cNvSpPr>
            <a:spLocks noChangeArrowheads="1"/>
          </p:cNvSpPr>
          <p:nvPr/>
        </p:nvSpPr>
        <p:spPr bwMode="auto">
          <a:xfrm>
            <a:off x="23399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4" name="Rechteck 25"/>
          <p:cNvSpPr>
            <a:spLocks noChangeArrowheads="1"/>
          </p:cNvSpPr>
          <p:nvPr/>
        </p:nvSpPr>
        <p:spPr bwMode="auto">
          <a:xfrm>
            <a:off x="23399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5" name="Rechteck 26"/>
          <p:cNvSpPr>
            <a:spLocks noChangeArrowheads="1"/>
          </p:cNvSpPr>
          <p:nvPr/>
        </p:nvSpPr>
        <p:spPr bwMode="auto">
          <a:xfrm>
            <a:off x="23399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6" name="Rechteck 27"/>
          <p:cNvSpPr>
            <a:spLocks noChangeArrowheads="1"/>
          </p:cNvSpPr>
          <p:nvPr/>
        </p:nvSpPr>
        <p:spPr bwMode="auto">
          <a:xfrm>
            <a:off x="23399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7" name="Rechteck 28"/>
          <p:cNvSpPr>
            <a:spLocks noChangeArrowheads="1"/>
          </p:cNvSpPr>
          <p:nvPr/>
        </p:nvSpPr>
        <p:spPr bwMode="auto">
          <a:xfrm>
            <a:off x="23399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8" name="Rechteck 29"/>
          <p:cNvSpPr>
            <a:spLocks noChangeArrowheads="1"/>
          </p:cNvSpPr>
          <p:nvPr/>
        </p:nvSpPr>
        <p:spPr bwMode="auto">
          <a:xfrm>
            <a:off x="23399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59" name="Rechteck 30"/>
          <p:cNvSpPr>
            <a:spLocks noChangeArrowheads="1"/>
          </p:cNvSpPr>
          <p:nvPr/>
        </p:nvSpPr>
        <p:spPr bwMode="auto">
          <a:xfrm>
            <a:off x="23399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0" name="Rechteck 31"/>
          <p:cNvSpPr>
            <a:spLocks noChangeArrowheads="1"/>
          </p:cNvSpPr>
          <p:nvPr/>
        </p:nvSpPr>
        <p:spPr bwMode="auto">
          <a:xfrm>
            <a:off x="23399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1" name="Rechteck 32"/>
          <p:cNvSpPr>
            <a:spLocks noChangeArrowheads="1"/>
          </p:cNvSpPr>
          <p:nvPr/>
        </p:nvSpPr>
        <p:spPr bwMode="auto">
          <a:xfrm>
            <a:off x="2627313"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2" name="Rechteck 33"/>
          <p:cNvSpPr>
            <a:spLocks noChangeArrowheads="1"/>
          </p:cNvSpPr>
          <p:nvPr/>
        </p:nvSpPr>
        <p:spPr bwMode="auto">
          <a:xfrm>
            <a:off x="2627313"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3" name="Rechteck 34"/>
          <p:cNvSpPr>
            <a:spLocks noChangeArrowheads="1"/>
          </p:cNvSpPr>
          <p:nvPr/>
        </p:nvSpPr>
        <p:spPr bwMode="auto">
          <a:xfrm>
            <a:off x="2627313"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4" name="Rechteck 35"/>
          <p:cNvSpPr>
            <a:spLocks noChangeArrowheads="1"/>
          </p:cNvSpPr>
          <p:nvPr/>
        </p:nvSpPr>
        <p:spPr bwMode="auto">
          <a:xfrm>
            <a:off x="2627313"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5" name="Rechteck 36"/>
          <p:cNvSpPr>
            <a:spLocks noChangeArrowheads="1"/>
          </p:cNvSpPr>
          <p:nvPr/>
        </p:nvSpPr>
        <p:spPr bwMode="auto">
          <a:xfrm>
            <a:off x="2627313"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6" name="Rechteck 37"/>
          <p:cNvSpPr>
            <a:spLocks noChangeArrowheads="1"/>
          </p:cNvSpPr>
          <p:nvPr/>
        </p:nvSpPr>
        <p:spPr bwMode="auto">
          <a:xfrm>
            <a:off x="2627313"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7" name="Rechteck 38"/>
          <p:cNvSpPr>
            <a:spLocks noChangeArrowheads="1"/>
          </p:cNvSpPr>
          <p:nvPr/>
        </p:nvSpPr>
        <p:spPr bwMode="auto">
          <a:xfrm>
            <a:off x="2627313"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8" name="Rechteck 39"/>
          <p:cNvSpPr>
            <a:spLocks noChangeArrowheads="1"/>
          </p:cNvSpPr>
          <p:nvPr/>
        </p:nvSpPr>
        <p:spPr bwMode="auto">
          <a:xfrm>
            <a:off x="2627313"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69" name="Rechteck 40"/>
          <p:cNvSpPr>
            <a:spLocks noChangeArrowheads="1"/>
          </p:cNvSpPr>
          <p:nvPr/>
        </p:nvSpPr>
        <p:spPr bwMode="auto">
          <a:xfrm>
            <a:off x="2627313"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0" name="Rechteck 41"/>
          <p:cNvSpPr>
            <a:spLocks noChangeArrowheads="1"/>
          </p:cNvSpPr>
          <p:nvPr/>
        </p:nvSpPr>
        <p:spPr bwMode="auto">
          <a:xfrm>
            <a:off x="2627313"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1" name="Rechteck 42"/>
          <p:cNvSpPr>
            <a:spLocks noChangeArrowheads="1"/>
          </p:cNvSpPr>
          <p:nvPr/>
        </p:nvSpPr>
        <p:spPr bwMode="auto">
          <a:xfrm>
            <a:off x="262731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2" name="Rechteck 43"/>
          <p:cNvSpPr>
            <a:spLocks noChangeArrowheads="1"/>
          </p:cNvSpPr>
          <p:nvPr/>
        </p:nvSpPr>
        <p:spPr bwMode="auto">
          <a:xfrm>
            <a:off x="2916238"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3" name="Rechteck 44"/>
          <p:cNvSpPr>
            <a:spLocks noChangeArrowheads="1"/>
          </p:cNvSpPr>
          <p:nvPr/>
        </p:nvSpPr>
        <p:spPr bwMode="auto">
          <a:xfrm>
            <a:off x="2916238"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4" name="Rechteck 45"/>
          <p:cNvSpPr>
            <a:spLocks noChangeArrowheads="1"/>
          </p:cNvSpPr>
          <p:nvPr/>
        </p:nvSpPr>
        <p:spPr bwMode="auto">
          <a:xfrm>
            <a:off x="2916238"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5" name="Rechteck 46"/>
          <p:cNvSpPr>
            <a:spLocks noChangeArrowheads="1"/>
          </p:cNvSpPr>
          <p:nvPr/>
        </p:nvSpPr>
        <p:spPr bwMode="auto">
          <a:xfrm>
            <a:off x="2916238"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6" name="Rechteck 47"/>
          <p:cNvSpPr>
            <a:spLocks noChangeArrowheads="1"/>
          </p:cNvSpPr>
          <p:nvPr/>
        </p:nvSpPr>
        <p:spPr bwMode="auto">
          <a:xfrm>
            <a:off x="2916238"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7" name="Rechteck 48"/>
          <p:cNvSpPr>
            <a:spLocks noChangeArrowheads="1"/>
          </p:cNvSpPr>
          <p:nvPr/>
        </p:nvSpPr>
        <p:spPr bwMode="auto">
          <a:xfrm>
            <a:off x="2916238"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8" name="Rechteck 49"/>
          <p:cNvSpPr>
            <a:spLocks noChangeArrowheads="1"/>
          </p:cNvSpPr>
          <p:nvPr/>
        </p:nvSpPr>
        <p:spPr bwMode="auto">
          <a:xfrm>
            <a:off x="29162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79" name="Rechteck 50"/>
          <p:cNvSpPr>
            <a:spLocks noChangeArrowheads="1"/>
          </p:cNvSpPr>
          <p:nvPr/>
        </p:nvSpPr>
        <p:spPr bwMode="auto">
          <a:xfrm>
            <a:off x="29162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0" name="Rechteck 51"/>
          <p:cNvSpPr>
            <a:spLocks noChangeArrowheads="1"/>
          </p:cNvSpPr>
          <p:nvPr/>
        </p:nvSpPr>
        <p:spPr bwMode="auto">
          <a:xfrm>
            <a:off x="29162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1" name="Rechteck 52"/>
          <p:cNvSpPr>
            <a:spLocks noChangeArrowheads="1"/>
          </p:cNvSpPr>
          <p:nvPr/>
        </p:nvSpPr>
        <p:spPr bwMode="auto">
          <a:xfrm>
            <a:off x="29162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2" name="Rechteck 53"/>
          <p:cNvSpPr>
            <a:spLocks noChangeArrowheads="1"/>
          </p:cNvSpPr>
          <p:nvPr/>
        </p:nvSpPr>
        <p:spPr bwMode="auto">
          <a:xfrm>
            <a:off x="29162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3" name="Rechteck 54"/>
          <p:cNvSpPr>
            <a:spLocks noChangeArrowheads="1"/>
          </p:cNvSpPr>
          <p:nvPr/>
        </p:nvSpPr>
        <p:spPr bwMode="auto">
          <a:xfrm>
            <a:off x="32035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4" name="Rechteck 55"/>
          <p:cNvSpPr>
            <a:spLocks noChangeArrowheads="1"/>
          </p:cNvSpPr>
          <p:nvPr/>
        </p:nvSpPr>
        <p:spPr bwMode="auto">
          <a:xfrm>
            <a:off x="32035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5" name="Rechteck 56"/>
          <p:cNvSpPr>
            <a:spLocks noChangeArrowheads="1"/>
          </p:cNvSpPr>
          <p:nvPr/>
        </p:nvSpPr>
        <p:spPr bwMode="auto">
          <a:xfrm>
            <a:off x="32035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6" name="Rechteck 57"/>
          <p:cNvSpPr>
            <a:spLocks noChangeArrowheads="1"/>
          </p:cNvSpPr>
          <p:nvPr/>
        </p:nvSpPr>
        <p:spPr bwMode="auto">
          <a:xfrm>
            <a:off x="32035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7" name="Rechteck 58"/>
          <p:cNvSpPr>
            <a:spLocks noChangeArrowheads="1"/>
          </p:cNvSpPr>
          <p:nvPr/>
        </p:nvSpPr>
        <p:spPr bwMode="auto">
          <a:xfrm>
            <a:off x="32035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8" name="Rechteck 59"/>
          <p:cNvSpPr>
            <a:spLocks noChangeArrowheads="1"/>
          </p:cNvSpPr>
          <p:nvPr/>
        </p:nvSpPr>
        <p:spPr bwMode="auto">
          <a:xfrm>
            <a:off x="32035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89" name="Rechteck 60"/>
          <p:cNvSpPr>
            <a:spLocks noChangeArrowheads="1"/>
          </p:cNvSpPr>
          <p:nvPr/>
        </p:nvSpPr>
        <p:spPr bwMode="auto">
          <a:xfrm>
            <a:off x="32035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0" name="Rechteck 61"/>
          <p:cNvSpPr>
            <a:spLocks noChangeArrowheads="1"/>
          </p:cNvSpPr>
          <p:nvPr/>
        </p:nvSpPr>
        <p:spPr bwMode="auto">
          <a:xfrm>
            <a:off x="32035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1" name="Rechteck 62"/>
          <p:cNvSpPr>
            <a:spLocks noChangeArrowheads="1"/>
          </p:cNvSpPr>
          <p:nvPr/>
        </p:nvSpPr>
        <p:spPr bwMode="auto">
          <a:xfrm>
            <a:off x="32035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2" name="Rechteck 63"/>
          <p:cNvSpPr>
            <a:spLocks noChangeArrowheads="1"/>
          </p:cNvSpPr>
          <p:nvPr/>
        </p:nvSpPr>
        <p:spPr bwMode="auto">
          <a:xfrm>
            <a:off x="32035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3" name="Rechteck 64"/>
          <p:cNvSpPr>
            <a:spLocks noChangeArrowheads="1"/>
          </p:cNvSpPr>
          <p:nvPr/>
        </p:nvSpPr>
        <p:spPr bwMode="auto">
          <a:xfrm>
            <a:off x="32035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4" name="Rechteck 65"/>
          <p:cNvSpPr>
            <a:spLocks noChangeArrowheads="1"/>
          </p:cNvSpPr>
          <p:nvPr/>
        </p:nvSpPr>
        <p:spPr bwMode="auto">
          <a:xfrm>
            <a:off x="23399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5" name="Rechteck 66"/>
          <p:cNvSpPr>
            <a:spLocks noChangeArrowheads="1"/>
          </p:cNvSpPr>
          <p:nvPr/>
        </p:nvSpPr>
        <p:spPr bwMode="auto">
          <a:xfrm>
            <a:off x="23399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6" name="Rechteck 67"/>
          <p:cNvSpPr>
            <a:spLocks noChangeArrowheads="1"/>
          </p:cNvSpPr>
          <p:nvPr/>
        </p:nvSpPr>
        <p:spPr bwMode="auto">
          <a:xfrm>
            <a:off x="23399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7" name="Rechteck 68"/>
          <p:cNvSpPr>
            <a:spLocks noChangeArrowheads="1"/>
          </p:cNvSpPr>
          <p:nvPr/>
        </p:nvSpPr>
        <p:spPr bwMode="auto">
          <a:xfrm>
            <a:off x="23399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8" name="Rechteck 69"/>
          <p:cNvSpPr>
            <a:spLocks noChangeArrowheads="1"/>
          </p:cNvSpPr>
          <p:nvPr/>
        </p:nvSpPr>
        <p:spPr bwMode="auto">
          <a:xfrm>
            <a:off x="23399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99" name="Rechteck 70"/>
          <p:cNvSpPr>
            <a:spLocks noChangeArrowheads="1"/>
          </p:cNvSpPr>
          <p:nvPr/>
        </p:nvSpPr>
        <p:spPr bwMode="auto">
          <a:xfrm>
            <a:off x="262731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0" name="Rechteck 71"/>
          <p:cNvSpPr>
            <a:spLocks noChangeArrowheads="1"/>
          </p:cNvSpPr>
          <p:nvPr/>
        </p:nvSpPr>
        <p:spPr bwMode="auto">
          <a:xfrm>
            <a:off x="262731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1" name="Rechteck 72"/>
          <p:cNvSpPr>
            <a:spLocks noChangeArrowheads="1"/>
          </p:cNvSpPr>
          <p:nvPr/>
        </p:nvSpPr>
        <p:spPr bwMode="auto">
          <a:xfrm>
            <a:off x="262731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2" name="Rechteck 73"/>
          <p:cNvSpPr>
            <a:spLocks noChangeArrowheads="1"/>
          </p:cNvSpPr>
          <p:nvPr/>
        </p:nvSpPr>
        <p:spPr bwMode="auto">
          <a:xfrm>
            <a:off x="262731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3" name="Rechteck 74"/>
          <p:cNvSpPr>
            <a:spLocks noChangeArrowheads="1"/>
          </p:cNvSpPr>
          <p:nvPr/>
        </p:nvSpPr>
        <p:spPr bwMode="auto">
          <a:xfrm>
            <a:off x="262731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4" name="Rechteck 75"/>
          <p:cNvSpPr>
            <a:spLocks noChangeArrowheads="1"/>
          </p:cNvSpPr>
          <p:nvPr/>
        </p:nvSpPr>
        <p:spPr bwMode="auto">
          <a:xfrm>
            <a:off x="262731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5" name="Rechteck 76"/>
          <p:cNvSpPr>
            <a:spLocks noChangeArrowheads="1"/>
          </p:cNvSpPr>
          <p:nvPr/>
        </p:nvSpPr>
        <p:spPr bwMode="auto">
          <a:xfrm>
            <a:off x="32035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6" name="Rechteck 77"/>
          <p:cNvSpPr>
            <a:spLocks noChangeArrowheads="1"/>
          </p:cNvSpPr>
          <p:nvPr/>
        </p:nvSpPr>
        <p:spPr bwMode="auto">
          <a:xfrm>
            <a:off x="32035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7" name="Rechteck 78"/>
          <p:cNvSpPr>
            <a:spLocks noChangeArrowheads="1"/>
          </p:cNvSpPr>
          <p:nvPr/>
        </p:nvSpPr>
        <p:spPr bwMode="auto">
          <a:xfrm>
            <a:off x="32035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8" name="Rechteck 79"/>
          <p:cNvSpPr>
            <a:spLocks noChangeArrowheads="1"/>
          </p:cNvSpPr>
          <p:nvPr/>
        </p:nvSpPr>
        <p:spPr bwMode="auto">
          <a:xfrm>
            <a:off x="32035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09" name="Rechteck 80"/>
          <p:cNvSpPr>
            <a:spLocks noChangeArrowheads="1"/>
          </p:cNvSpPr>
          <p:nvPr/>
        </p:nvSpPr>
        <p:spPr bwMode="auto">
          <a:xfrm>
            <a:off x="32035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0" name="Rechteck 81"/>
          <p:cNvSpPr>
            <a:spLocks noChangeArrowheads="1"/>
          </p:cNvSpPr>
          <p:nvPr/>
        </p:nvSpPr>
        <p:spPr bwMode="auto">
          <a:xfrm>
            <a:off x="32035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1" name="Rechteck 82"/>
          <p:cNvSpPr>
            <a:spLocks noChangeArrowheads="1"/>
          </p:cNvSpPr>
          <p:nvPr/>
        </p:nvSpPr>
        <p:spPr bwMode="auto">
          <a:xfrm>
            <a:off x="32035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2" name="Rechteck 83"/>
          <p:cNvSpPr>
            <a:spLocks noChangeArrowheads="1"/>
          </p:cNvSpPr>
          <p:nvPr/>
        </p:nvSpPr>
        <p:spPr bwMode="auto">
          <a:xfrm>
            <a:off x="32035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3" name="Rechteck 84"/>
          <p:cNvSpPr>
            <a:spLocks noChangeArrowheads="1"/>
          </p:cNvSpPr>
          <p:nvPr/>
        </p:nvSpPr>
        <p:spPr bwMode="auto">
          <a:xfrm>
            <a:off x="32035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4" name="Rechteck 85"/>
          <p:cNvSpPr>
            <a:spLocks noChangeArrowheads="1"/>
          </p:cNvSpPr>
          <p:nvPr/>
        </p:nvSpPr>
        <p:spPr bwMode="auto">
          <a:xfrm>
            <a:off x="32035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5" name="Rechteck 86"/>
          <p:cNvSpPr>
            <a:spLocks noChangeArrowheads="1"/>
          </p:cNvSpPr>
          <p:nvPr/>
        </p:nvSpPr>
        <p:spPr bwMode="auto">
          <a:xfrm>
            <a:off x="32035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6" name="Rechteck 87"/>
          <p:cNvSpPr>
            <a:spLocks noChangeArrowheads="1"/>
          </p:cNvSpPr>
          <p:nvPr/>
        </p:nvSpPr>
        <p:spPr bwMode="auto">
          <a:xfrm>
            <a:off x="34925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7" name="Rechteck 88"/>
          <p:cNvSpPr>
            <a:spLocks noChangeArrowheads="1"/>
          </p:cNvSpPr>
          <p:nvPr/>
        </p:nvSpPr>
        <p:spPr bwMode="auto">
          <a:xfrm>
            <a:off x="34925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8" name="Rechteck 89"/>
          <p:cNvSpPr>
            <a:spLocks noChangeArrowheads="1"/>
          </p:cNvSpPr>
          <p:nvPr/>
        </p:nvSpPr>
        <p:spPr bwMode="auto">
          <a:xfrm>
            <a:off x="34925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19" name="Rechteck 90"/>
          <p:cNvSpPr>
            <a:spLocks noChangeArrowheads="1"/>
          </p:cNvSpPr>
          <p:nvPr/>
        </p:nvSpPr>
        <p:spPr bwMode="auto">
          <a:xfrm>
            <a:off x="34925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0" name="Rechteck 91"/>
          <p:cNvSpPr>
            <a:spLocks noChangeArrowheads="1"/>
          </p:cNvSpPr>
          <p:nvPr/>
        </p:nvSpPr>
        <p:spPr bwMode="auto">
          <a:xfrm>
            <a:off x="34925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1" name="Rechteck 92"/>
          <p:cNvSpPr>
            <a:spLocks noChangeArrowheads="1"/>
          </p:cNvSpPr>
          <p:nvPr/>
        </p:nvSpPr>
        <p:spPr bwMode="auto">
          <a:xfrm>
            <a:off x="34925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2" name="Rechteck 93"/>
          <p:cNvSpPr>
            <a:spLocks noChangeArrowheads="1"/>
          </p:cNvSpPr>
          <p:nvPr/>
        </p:nvSpPr>
        <p:spPr bwMode="auto">
          <a:xfrm>
            <a:off x="34925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3" name="Rechteck 94"/>
          <p:cNvSpPr>
            <a:spLocks noChangeArrowheads="1"/>
          </p:cNvSpPr>
          <p:nvPr/>
        </p:nvSpPr>
        <p:spPr bwMode="auto">
          <a:xfrm>
            <a:off x="34925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4" name="Rechteck 95"/>
          <p:cNvSpPr>
            <a:spLocks noChangeArrowheads="1"/>
          </p:cNvSpPr>
          <p:nvPr/>
        </p:nvSpPr>
        <p:spPr bwMode="auto">
          <a:xfrm>
            <a:off x="34925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5" name="Rechteck 96"/>
          <p:cNvSpPr>
            <a:spLocks noChangeArrowheads="1"/>
          </p:cNvSpPr>
          <p:nvPr/>
        </p:nvSpPr>
        <p:spPr bwMode="auto">
          <a:xfrm>
            <a:off x="34925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6" name="Rechteck 97"/>
          <p:cNvSpPr>
            <a:spLocks noChangeArrowheads="1"/>
          </p:cNvSpPr>
          <p:nvPr/>
        </p:nvSpPr>
        <p:spPr bwMode="auto">
          <a:xfrm>
            <a:off x="34925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7" name="Rechteck 98"/>
          <p:cNvSpPr>
            <a:spLocks noChangeArrowheads="1"/>
          </p:cNvSpPr>
          <p:nvPr/>
        </p:nvSpPr>
        <p:spPr bwMode="auto">
          <a:xfrm>
            <a:off x="4067175" y="3644900"/>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8" name="Rechteck 99"/>
          <p:cNvSpPr>
            <a:spLocks noChangeArrowheads="1"/>
          </p:cNvSpPr>
          <p:nvPr/>
        </p:nvSpPr>
        <p:spPr bwMode="auto">
          <a:xfrm>
            <a:off x="4067175" y="3716338"/>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29" name="Rechteck 100"/>
          <p:cNvSpPr>
            <a:spLocks noChangeArrowheads="1"/>
          </p:cNvSpPr>
          <p:nvPr/>
        </p:nvSpPr>
        <p:spPr bwMode="auto">
          <a:xfrm>
            <a:off x="4067175" y="37893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0" name="Rechteck 101"/>
          <p:cNvSpPr>
            <a:spLocks noChangeArrowheads="1"/>
          </p:cNvSpPr>
          <p:nvPr/>
        </p:nvSpPr>
        <p:spPr bwMode="auto">
          <a:xfrm>
            <a:off x="4067175" y="3860800"/>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1" name="Rechteck 102"/>
          <p:cNvSpPr>
            <a:spLocks noChangeArrowheads="1"/>
          </p:cNvSpPr>
          <p:nvPr/>
        </p:nvSpPr>
        <p:spPr bwMode="auto">
          <a:xfrm>
            <a:off x="4067175" y="3933825"/>
            <a:ext cx="217488"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2" name="Rechteck 103"/>
          <p:cNvSpPr>
            <a:spLocks noChangeArrowheads="1"/>
          </p:cNvSpPr>
          <p:nvPr/>
        </p:nvSpPr>
        <p:spPr bwMode="auto">
          <a:xfrm>
            <a:off x="37798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3" name="Rechteck 104"/>
          <p:cNvSpPr>
            <a:spLocks noChangeArrowheads="1"/>
          </p:cNvSpPr>
          <p:nvPr/>
        </p:nvSpPr>
        <p:spPr bwMode="auto">
          <a:xfrm>
            <a:off x="37798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4" name="Rechteck 105"/>
          <p:cNvSpPr>
            <a:spLocks noChangeArrowheads="1"/>
          </p:cNvSpPr>
          <p:nvPr/>
        </p:nvSpPr>
        <p:spPr bwMode="auto">
          <a:xfrm>
            <a:off x="37798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5" name="Rechteck 106"/>
          <p:cNvSpPr>
            <a:spLocks noChangeArrowheads="1"/>
          </p:cNvSpPr>
          <p:nvPr/>
        </p:nvSpPr>
        <p:spPr bwMode="auto">
          <a:xfrm>
            <a:off x="37798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6" name="Rechteck 107"/>
          <p:cNvSpPr>
            <a:spLocks noChangeArrowheads="1"/>
          </p:cNvSpPr>
          <p:nvPr/>
        </p:nvSpPr>
        <p:spPr bwMode="auto">
          <a:xfrm>
            <a:off x="37798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7" name="Rechteck 108"/>
          <p:cNvSpPr>
            <a:spLocks noChangeArrowheads="1"/>
          </p:cNvSpPr>
          <p:nvPr/>
        </p:nvSpPr>
        <p:spPr bwMode="auto">
          <a:xfrm>
            <a:off x="37798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8" name="Rechteck 109"/>
          <p:cNvSpPr>
            <a:spLocks noChangeArrowheads="1"/>
          </p:cNvSpPr>
          <p:nvPr/>
        </p:nvSpPr>
        <p:spPr bwMode="auto">
          <a:xfrm>
            <a:off x="43561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39" name="Rechteck 110"/>
          <p:cNvSpPr>
            <a:spLocks noChangeArrowheads="1"/>
          </p:cNvSpPr>
          <p:nvPr/>
        </p:nvSpPr>
        <p:spPr bwMode="auto">
          <a:xfrm>
            <a:off x="43561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0" name="Rechteck 111"/>
          <p:cNvSpPr>
            <a:spLocks noChangeArrowheads="1"/>
          </p:cNvSpPr>
          <p:nvPr/>
        </p:nvSpPr>
        <p:spPr bwMode="auto">
          <a:xfrm>
            <a:off x="43561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1" name="Rechteck 112"/>
          <p:cNvSpPr>
            <a:spLocks noChangeArrowheads="1"/>
          </p:cNvSpPr>
          <p:nvPr/>
        </p:nvSpPr>
        <p:spPr bwMode="auto">
          <a:xfrm>
            <a:off x="43561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2" name="Rechteck 120"/>
          <p:cNvSpPr>
            <a:spLocks noChangeArrowheads="1"/>
          </p:cNvSpPr>
          <p:nvPr/>
        </p:nvSpPr>
        <p:spPr bwMode="auto">
          <a:xfrm>
            <a:off x="46434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3" name="Rechteck 121"/>
          <p:cNvSpPr>
            <a:spLocks noChangeArrowheads="1"/>
          </p:cNvSpPr>
          <p:nvPr/>
        </p:nvSpPr>
        <p:spPr bwMode="auto">
          <a:xfrm>
            <a:off x="46434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4" name="Rechteck 122"/>
          <p:cNvSpPr>
            <a:spLocks noChangeArrowheads="1"/>
          </p:cNvSpPr>
          <p:nvPr/>
        </p:nvSpPr>
        <p:spPr bwMode="auto">
          <a:xfrm>
            <a:off x="46434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5" name="Rechteck 123"/>
          <p:cNvSpPr>
            <a:spLocks noChangeArrowheads="1"/>
          </p:cNvSpPr>
          <p:nvPr/>
        </p:nvSpPr>
        <p:spPr bwMode="auto">
          <a:xfrm>
            <a:off x="46434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6" name="Rechteck 132"/>
          <p:cNvSpPr>
            <a:spLocks noChangeArrowheads="1"/>
          </p:cNvSpPr>
          <p:nvPr/>
        </p:nvSpPr>
        <p:spPr bwMode="auto">
          <a:xfrm>
            <a:off x="50038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7" name="Rechteck 133"/>
          <p:cNvSpPr>
            <a:spLocks noChangeArrowheads="1"/>
          </p:cNvSpPr>
          <p:nvPr/>
        </p:nvSpPr>
        <p:spPr bwMode="auto">
          <a:xfrm>
            <a:off x="50038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8" name="Rechteck 134"/>
          <p:cNvSpPr>
            <a:spLocks noChangeArrowheads="1"/>
          </p:cNvSpPr>
          <p:nvPr/>
        </p:nvSpPr>
        <p:spPr bwMode="auto">
          <a:xfrm>
            <a:off x="50038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49" name="Rechteck 135"/>
          <p:cNvSpPr>
            <a:spLocks noChangeArrowheads="1"/>
          </p:cNvSpPr>
          <p:nvPr/>
        </p:nvSpPr>
        <p:spPr bwMode="auto">
          <a:xfrm>
            <a:off x="52927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0" name="Rechteck 136"/>
          <p:cNvSpPr>
            <a:spLocks noChangeArrowheads="1"/>
          </p:cNvSpPr>
          <p:nvPr/>
        </p:nvSpPr>
        <p:spPr bwMode="auto">
          <a:xfrm>
            <a:off x="52927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1" name="Rechteck 137"/>
          <p:cNvSpPr>
            <a:spLocks noChangeArrowheads="1"/>
          </p:cNvSpPr>
          <p:nvPr/>
        </p:nvSpPr>
        <p:spPr bwMode="auto">
          <a:xfrm>
            <a:off x="52927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2" name="Rechteck 138"/>
          <p:cNvSpPr>
            <a:spLocks noChangeArrowheads="1"/>
          </p:cNvSpPr>
          <p:nvPr/>
        </p:nvSpPr>
        <p:spPr bwMode="auto">
          <a:xfrm>
            <a:off x="52927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3" name="Rechteck 139"/>
          <p:cNvSpPr>
            <a:spLocks noChangeArrowheads="1"/>
          </p:cNvSpPr>
          <p:nvPr/>
        </p:nvSpPr>
        <p:spPr bwMode="auto">
          <a:xfrm>
            <a:off x="52927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4" name="Rechteck 140"/>
          <p:cNvSpPr>
            <a:spLocks noChangeArrowheads="1"/>
          </p:cNvSpPr>
          <p:nvPr/>
        </p:nvSpPr>
        <p:spPr bwMode="auto">
          <a:xfrm>
            <a:off x="52927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5" name="Rechteck 141"/>
          <p:cNvSpPr>
            <a:spLocks noChangeArrowheads="1"/>
          </p:cNvSpPr>
          <p:nvPr/>
        </p:nvSpPr>
        <p:spPr bwMode="auto">
          <a:xfrm>
            <a:off x="52927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6" name="Rechteck 142"/>
          <p:cNvSpPr>
            <a:spLocks noChangeArrowheads="1"/>
          </p:cNvSpPr>
          <p:nvPr/>
        </p:nvSpPr>
        <p:spPr bwMode="auto">
          <a:xfrm>
            <a:off x="52927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7" name="Rechteck 143"/>
          <p:cNvSpPr>
            <a:spLocks noChangeArrowheads="1"/>
          </p:cNvSpPr>
          <p:nvPr/>
        </p:nvSpPr>
        <p:spPr bwMode="auto">
          <a:xfrm>
            <a:off x="52927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8" name="Rechteck 144"/>
          <p:cNvSpPr>
            <a:spLocks noChangeArrowheads="1"/>
          </p:cNvSpPr>
          <p:nvPr/>
        </p:nvSpPr>
        <p:spPr bwMode="auto">
          <a:xfrm>
            <a:off x="52927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59" name="Rechteck 145"/>
          <p:cNvSpPr>
            <a:spLocks noChangeArrowheads="1"/>
          </p:cNvSpPr>
          <p:nvPr/>
        </p:nvSpPr>
        <p:spPr bwMode="auto">
          <a:xfrm>
            <a:off x="52927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0" name="Rechteck 149"/>
          <p:cNvSpPr>
            <a:spLocks noChangeArrowheads="1"/>
          </p:cNvSpPr>
          <p:nvPr/>
        </p:nvSpPr>
        <p:spPr bwMode="auto">
          <a:xfrm>
            <a:off x="55800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1" name="Rechteck 150"/>
          <p:cNvSpPr>
            <a:spLocks noChangeArrowheads="1"/>
          </p:cNvSpPr>
          <p:nvPr/>
        </p:nvSpPr>
        <p:spPr bwMode="auto">
          <a:xfrm>
            <a:off x="55800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2" name="Rechteck 151"/>
          <p:cNvSpPr>
            <a:spLocks noChangeArrowheads="1"/>
          </p:cNvSpPr>
          <p:nvPr/>
        </p:nvSpPr>
        <p:spPr bwMode="auto">
          <a:xfrm>
            <a:off x="55800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3" name="Rechteck 152"/>
          <p:cNvSpPr>
            <a:spLocks noChangeArrowheads="1"/>
          </p:cNvSpPr>
          <p:nvPr/>
        </p:nvSpPr>
        <p:spPr bwMode="auto">
          <a:xfrm>
            <a:off x="55800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4" name="Rechteck 153"/>
          <p:cNvSpPr>
            <a:spLocks noChangeArrowheads="1"/>
          </p:cNvSpPr>
          <p:nvPr/>
        </p:nvSpPr>
        <p:spPr bwMode="auto">
          <a:xfrm>
            <a:off x="55800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5" name="Rechteck 157"/>
          <p:cNvSpPr>
            <a:spLocks noChangeArrowheads="1"/>
          </p:cNvSpPr>
          <p:nvPr/>
        </p:nvSpPr>
        <p:spPr bwMode="auto">
          <a:xfrm flipV="1">
            <a:off x="70199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6" name="Rechteck 158"/>
          <p:cNvSpPr>
            <a:spLocks noChangeArrowheads="1"/>
          </p:cNvSpPr>
          <p:nvPr/>
        </p:nvSpPr>
        <p:spPr bwMode="auto">
          <a:xfrm flipV="1">
            <a:off x="70199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7" name="Rechteck 159"/>
          <p:cNvSpPr>
            <a:spLocks noChangeArrowheads="1"/>
          </p:cNvSpPr>
          <p:nvPr/>
        </p:nvSpPr>
        <p:spPr bwMode="auto">
          <a:xfrm flipV="1">
            <a:off x="70199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8" name="Rechteck 160"/>
          <p:cNvSpPr>
            <a:spLocks noChangeArrowheads="1"/>
          </p:cNvSpPr>
          <p:nvPr/>
        </p:nvSpPr>
        <p:spPr bwMode="auto">
          <a:xfrm>
            <a:off x="5867400" y="44370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69" name="Rechteck 161"/>
          <p:cNvSpPr>
            <a:spLocks noChangeArrowheads="1"/>
          </p:cNvSpPr>
          <p:nvPr/>
        </p:nvSpPr>
        <p:spPr bwMode="auto">
          <a:xfrm>
            <a:off x="5867400" y="4508500"/>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0" name="Rechteck 162"/>
          <p:cNvSpPr>
            <a:spLocks noChangeArrowheads="1"/>
          </p:cNvSpPr>
          <p:nvPr/>
        </p:nvSpPr>
        <p:spPr bwMode="auto">
          <a:xfrm>
            <a:off x="5867400" y="45815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1" name="Rechteck 163"/>
          <p:cNvSpPr>
            <a:spLocks noChangeArrowheads="1"/>
          </p:cNvSpPr>
          <p:nvPr/>
        </p:nvSpPr>
        <p:spPr bwMode="auto">
          <a:xfrm>
            <a:off x="5867400" y="46529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2" name="Rechteck 164"/>
          <p:cNvSpPr>
            <a:spLocks noChangeArrowheads="1"/>
          </p:cNvSpPr>
          <p:nvPr/>
        </p:nvSpPr>
        <p:spPr bwMode="auto">
          <a:xfrm>
            <a:off x="5867400" y="4724400"/>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3" name="Rechteck 165"/>
          <p:cNvSpPr>
            <a:spLocks noChangeArrowheads="1"/>
          </p:cNvSpPr>
          <p:nvPr/>
        </p:nvSpPr>
        <p:spPr bwMode="auto">
          <a:xfrm>
            <a:off x="5867400" y="47974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4" name="Rechteck 166"/>
          <p:cNvSpPr>
            <a:spLocks noChangeArrowheads="1"/>
          </p:cNvSpPr>
          <p:nvPr/>
        </p:nvSpPr>
        <p:spPr bwMode="auto">
          <a:xfrm>
            <a:off x="5867400" y="48688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5" name="Rechteck 167"/>
          <p:cNvSpPr>
            <a:spLocks noChangeArrowheads="1"/>
          </p:cNvSpPr>
          <p:nvPr/>
        </p:nvSpPr>
        <p:spPr bwMode="auto">
          <a:xfrm>
            <a:off x="5867400" y="4941888"/>
            <a:ext cx="217488"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6" name="Rechteck 168"/>
          <p:cNvSpPr>
            <a:spLocks noChangeArrowheads="1"/>
          </p:cNvSpPr>
          <p:nvPr/>
        </p:nvSpPr>
        <p:spPr bwMode="auto">
          <a:xfrm flipV="1">
            <a:off x="730885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7" name="Rechteck 169"/>
          <p:cNvSpPr>
            <a:spLocks noChangeArrowheads="1"/>
          </p:cNvSpPr>
          <p:nvPr/>
        </p:nvSpPr>
        <p:spPr bwMode="auto">
          <a:xfrm flipV="1">
            <a:off x="730885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8" name="Rechteck 170"/>
          <p:cNvSpPr>
            <a:spLocks noChangeArrowheads="1"/>
          </p:cNvSpPr>
          <p:nvPr/>
        </p:nvSpPr>
        <p:spPr bwMode="auto">
          <a:xfrm flipV="1">
            <a:off x="730885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79" name="Rechteck 171"/>
          <p:cNvSpPr>
            <a:spLocks noChangeArrowheads="1"/>
          </p:cNvSpPr>
          <p:nvPr/>
        </p:nvSpPr>
        <p:spPr bwMode="auto">
          <a:xfrm flipV="1">
            <a:off x="730885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0" name="Rechteck 172"/>
          <p:cNvSpPr>
            <a:spLocks noChangeArrowheads="1"/>
          </p:cNvSpPr>
          <p:nvPr/>
        </p:nvSpPr>
        <p:spPr bwMode="auto">
          <a:xfrm>
            <a:off x="61563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1" name="Rechteck 173"/>
          <p:cNvSpPr>
            <a:spLocks noChangeArrowheads="1"/>
          </p:cNvSpPr>
          <p:nvPr/>
        </p:nvSpPr>
        <p:spPr bwMode="auto">
          <a:xfrm>
            <a:off x="61563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2" name="Rechteck 174"/>
          <p:cNvSpPr>
            <a:spLocks noChangeArrowheads="1"/>
          </p:cNvSpPr>
          <p:nvPr/>
        </p:nvSpPr>
        <p:spPr bwMode="auto">
          <a:xfrm>
            <a:off x="61563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3" name="Rechteck 175"/>
          <p:cNvSpPr>
            <a:spLocks noChangeArrowheads="1"/>
          </p:cNvSpPr>
          <p:nvPr/>
        </p:nvSpPr>
        <p:spPr bwMode="auto">
          <a:xfrm>
            <a:off x="61563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4" name="Rechteck 176"/>
          <p:cNvSpPr>
            <a:spLocks noChangeArrowheads="1"/>
          </p:cNvSpPr>
          <p:nvPr/>
        </p:nvSpPr>
        <p:spPr bwMode="auto">
          <a:xfrm>
            <a:off x="61563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5" name="Rechteck 177"/>
          <p:cNvSpPr>
            <a:spLocks noChangeArrowheads="1"/>
          </p:cNvSpPr>
          <p:nvPr/>
        </p:nvSpPr>
        <p:spPr bwMode="auto">
          <a:xfrm>
            <a:off x="61563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6" name="Rechteck 178"/>
          <p:cNvSpPr>
            <a:spLocks noChangeArrowheads="1"/>
          </p:cNvSpPr>
          <p:nvPr/>
        </p:nvSpPr>
        <p:spPr bwMode="auto">
          <a:xfrm>
            <a:off x="61563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7" name="Rechteck 186"/>
          <p:cNvSpPr>
            <a:spLocks noChangeArrowheads="1"/>
          </p:cNvSpPr>
          <p:nvPr/>
        </p:nvSpPr>
        <p:spPr bwMode="auto">
          <a:xfrm>
            <a:off x="64436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8" name="Rechteck 187"/>
          <p:cNvSpPr>
            <a:spLocks noChangeArrowheads="1"/>
          </p:cNvSpPr>
          <p:nvPr/>
        </p:nvSpPr>
        <p:spPr bwMode="auto">
          <a:xfrm>
            <a:off x="64436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89" name="Rechteck 188"/>
          <p:cNvSpPr>
            <a:spLocks noChangeArrowheads="1"/>
          </p:cNvSpPr>
          <p:nvPr/>
        </p:nvSpPr>
        <p:spPr bwMode="auto">
          <a:xfrm>
            <a:off x="64436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0" name="Rechteck 189"/>
          <p:cNvSpPr>
            <a:spLocks noChangeArrowheads="1"/>
          </p:cNvSpPr>
          <p:nvPr/>
        </p:nvSpPr>
        <p:spPr bwMode="auto">
          <a:xfrm>
            <a:off x="64436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1" name="Rechteck 190"/>
          <p:cNvSpPr>
            <a:spLocks noChangeArrowheads="1"/>
          </p:cNvSpPr>
          <p:nvPr/>
        </p:nvSpPr>
        <p:spPr bwMode="auto">
          <a:xfrm>
            <a:off x="46434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2" name="Rechteck 191"/>
          <p:cNvSpPr>
            <a:spLocks noChangeArrowheads="1"/>
          </p:cNvSpPr>
          <p:nvPr/>
        </p:nvSpPr>
        <p:spPr bwMode="auto">
          <a:xfrm>
            <a:off x="46434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3" name="Rechteck 192"/>
          <p:cNvSpPr>
            <a:spLocks noChangeArrowheads="1"/>
          </p:cNvSpPr>
          <p:nvPr/>
        </p:nvSpPr>
        <p:spPr bwMode="auto">
          <a:xfrm>
            <a:off x="4643438"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4" name="Rechteck 193"/>
          <p:cNvSpPr>
            <a:spLocks noChangeArrowheads="1"/>
          </p:cNvSpPr>
          <p:nvPr/>
        </p:nvSpPr>
        <p:spPr bwMode="auto">
          <a:xfrm>
            <a:off x="4643438"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5" name="Rechteck 194"/>
          <p:cNvSpPr>
            <a:spLocks noChangeArrowheads="1"/>
          </p:cNvSpPr>
          <p:nvPr/>
        </p:nvSpPr>
        <p:spPr bwMode="auto">
          <a:xfrm>
            <a:off x="464343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6" name="Rechteck 195"/>
          <p:cNvSpPr>
            <a:spLocks noChangeArrowheads="1"/>
          </p:cNvSpPr>
          <p:nvPr/>
        </p:nvSpPr>
        <p:spPr bwMode="auto">
          <a:xfrm>
            <a:off x="464343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7" name="Rechteck 196"/>
          <p:cNvSpPr>
            <a:spLocks noChangeArrowheads="1"/>
          </p:cNvSpPr>
          <p:nvPr/>
        </p:nvSpPr>
        <p:spPr bwMode="auto">
          <a:xfrm>
            <a:off x="464343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8" name="Rechteck 197"/>
          <p:cNvSpPr>
            <a:spLocks noChangeArrowheads="1"/>
          </p:cNvSpPr>
          <p:nvPr/>
        </p:nvSpPr>
        <p:spPr bwMode="auto">
          <a:xfrm>
            <a:off x="464343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399" name="Rechteck 198"/>
          <p:cNvSpPr>
            <a:spLocks noChangeArrowheads="1"/>
          </p:cNvSpPr>
          <p:nvPr/>
        </p:nvSpPr>
        <p:spPr bwMode="auto">
          <a:xfrm>
            <a:off x="464343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0" name="Rechteck 199"/>
          <p:cNvSpPr>
            <a:spLocks noChangeArrowheads="1"/>
          </p:cNvSpPr>
          <p:nvPr/>
        </p:nvSpPr>
        <p:spPr bwMode="auto">
          <a:xfrm>
            <a:off x="464343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1" name="Rechteck 200"/>
          <p:cNvSpPr>
            <a:spLocks noChangeArrowheads="1"/>
          </p:cNvSpPr>
          <p:nvPr/>
        </p:nvSpPr>
        <p:spPr bwMode="auto">
          <a:xfrm>
            <a:off x="464343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2" name="Rechteck 201"/>
          <p:cNvSpPr>
            <a:spLocks noChangeArrowheads="1"/>
          </p:cNvSpPr>
          <p:nvPr/>
        </p:nvSpPr>
        <p:spPr bwMode="auto">
          <a:xfrm>
            <a:off x="464343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3" name="Rechteck 202"/>
          <p:cNvSpPr>
            <a:spLocks noChangeArrowheads="1"/>
          </p:cNvSpPr>
          <p:nvPr/>
        </p:nvSpPr>
        <p:spPr bwMode="auto">
          <a:xfrm>
            <a:off x="464343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4" name="Rechteck 203"/>
          <p:cNvSpPr>
            <a:spLocks noChangeArrowheads="1"/>
          </p:cNvSpPr>
          <p:nvPr/>
        </p:nvSpPr>
        <p:spPr bwMode="auto">
          <a:xfrm>
            <a:off x="464343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5" name="Rechteck 204"/>
          <p:cNvSpPr>
            <a:spLocks noChangeArrowheads="1"/>
          </p:cNvSpPr>
          <p:nvPr/>
        </p:nvSpPr>
        <p:spPr bwMode="auto">
          <a:xfrm>
            <a:off x="464343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6" name="Rechteck 205"/>
          <p:cNvSpPr>
            <a:spLocks noChangeArrowheads="1"/>
          </p:cNvSpPr>
          <p:nvPr/>
        </p:nvSpPr>
        <p:spPr bwMode="auto">
          <a:xfrm>
            <a:off x="4643438"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7" name="Rechteck 206"/>
          <p:cNvSpPr>
            <a:spLocks noChangeArrowheads="1"/>
          </p:cNvSpPr>
          <p:nvPr/>
        </p:nvSpPr>
        <p:spPr bwMode="auto">
          <a:xfrm>
            <a:off x="4643438"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8" name="Rechteck 207"/>
          <p:cNvSpPr>
            <a:spLocks noChangeArrowheads="1"/>
          </p:cNvSpPr>
          <p:nvPr/>
        </p:nvSpPr>
        <p:spPr bwMode="auto">
          <a:xfrm>
            <a:off x="4643438"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09" name="Rechteck 208"/>
          <p:cNvSpPr>
            <a:spLocks noChangeArrowheads="1"/>
          </p:cNvSpPr>
          <p:nvPr/>
        </p:nvSpPr>
        <p:spPr bwMode="auto">
          <a:xfrm>
            <a:off x="4643438"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0" name="Rechteck 209"/>
          <p:cNvSpPr>
            <a:spLocks noChangeArrowheads="1"/>
          </p:cNvSpPr>
          <p:nvPr/>
        </p:nvSpPr>
        <p:spPr bwMode="auto">
          <a:xfrm>
            <a:off x="4643438"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1" name="Rechteck 210"/>
          <p:cNvSpPr>
            <a:spLocks noChangeArrowheads="1"/>
          </p:cNvSpPr>
          <p:nvPr/>
        </p:nvSpPr>
        <p:spPr bwMode="auto">
          <a:xfrm>
            <a:off x="4643438"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2" name="Rechteck 211"/>
          <p:cNvSpPr>
            <a:spLocks noChangeArrowheads="1"/>
          </p:cNvSpPr>
          <p:nvPr/>
        </p:nvSpPr>
        <p:spPr bwMode="auto">
          <a:xfrm>
            <a:off x="4643438"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3" name="Rechteck 212"/>
          <p:cNvSpPr>
            <a:spLocks noChangeArrowheads="1"/>
          </p:cNvSpPr>
          <p:nvPr/>
        </p:nvSpPr>
        <p:spPr bwMode="auto">
          <a:xfrm>
            <a:off x="4356100"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4" name="Rechteck 213"/>
          <p:cNvSpPr>
            <a:spLocks noChangeArrowheads="1"/>
          </p:cNvSpPr>
          <p:nvPr/>
        </p:nvSpPr>
        <p:spPr bwMode="auto">
          <a:xfrm>
            <a:off x="4356100"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5" name="Rechteck 214"/>
          <p:cNvSpPr>
            <a:spLocks noChangeArrowheads="1"/>
          </p:cNvSpPr>
          <p:nvPr/>
        </p:nvSpPr>
        <p:spPr bwMode="auto">
          <a:xfrm>
            <a:off x="4356100"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6" name="Rechteck 215"/>
          <p:cNvSpPr>
            <a:spLocks noChangeArrowheads="1"/>
          </p:cNvSpPr>
          <p:nvPr/>
        </p:nvSpPr>
        <p:spPr bwMode="auto">
          <a:xfrm>
            <a:off x="4356100"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7" name="Rechteck 216"/>
          <p:cNvSpPr>
            <a:spLocks noChangeArrowheads="1"/>
          </p:cNvSpPr>
          <p:nvPr/>
        </p:nvSpPr>
        <p:spPr bwMode="auto">
          <a:xfrm>
            <a:off x="4356100"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8" name="Rechteck 217"/>
          <p:cNvSpPr>
            <a:spLocks noChangeArrowheads="1"/>
          </p:cNvSpPr>
          <p:nvPr/>
        </p:nvSpPr>
        <p:spPr bwMode="auto">
          <a:xfrm>
            <a:off x="4356100"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19" name="Rechteck 218"/>
          <p:cNvSpPr>
            <a:spLocks noChangeArrowheads="1"/>
          </p:cNvSpPr>
          <p:nvPr/>
        </p:nvSpPr>
        <p:spPr bwMode="auto">
          <a:xfrm>
            <a:off x="4356100"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0" name="Rechteck 219"/>
          <p:cNvSpPr>
            <a:spLocks noChangeArrowheads="1"/>
          </p:cNvSpPr>
          <p:nvPr/>
        </p:nvSpPr>
        <p:spPr bwMode="auto">
          <a:xfrm>
            <a:off x="43561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1" name="Rechteck 220"/>
          <p:cNvSpPr>
            <a:spLocks noChangeArrowheads="1"/>
          </p:cNvSpPr>
          <p:nvPr/>
        </p:nvSpPr>
        <p:spPr bwMode="auto">
          <a:xfrm>
            <a:off x="43561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2" name="Rechteck 221"/>
          <p:cNvSpPr>
            <a:spLocks noChangeArrowheads="1"/>
          </p:cNvSpPr>
          <p:nvPr/>
        </p:nvSpPr>
        <p:spPr bwMode="auto">
          <a:xfrm>
            <a:off x="43561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3" name="Rechteck 222"/>
          <p:cNvSpPr>
            <a:spLocks noChangeArrowheads="1"/>
          </p:cNvSpPr>
          <p:nvPr/>
        </p:nvSpPr>
        <p:spPr bwMode="auto">
          <a:xfrm>
            <a:off x="43561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4" name="Rechteck 223"/>
          <p:cNvSpPr>
            <a:spLocks noChangeArrowheads="1"/>
          </p:cNvSpPr>
          <p:nvPr/>
        </p:nvSpPr>
        <p:spPr bwMode="auto">
          <a:xfrm>
            <a:off x="7308850"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5" name="Rechteck 224"/>
          <p:cNvSpPr>
            <a:spLocks noChangeArrowheads="1"/>
          </p:cNvSpPr>
          <p:nvPr/>
        </p:nvSpPr>
        <p:spPr bwMode="auto">
          <a:xfrm>
            <a:off x="7308850"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6" name="Rechteck 225"/>
          <p:cNvSpPr>
            <a:spLocks noChangeArrowheads="1"/>
          </p:cNvSpPr>
          <p:nvPr/>
        </p:nvSpPr>
        <p:spPr bwMode="auto">
          <a:xfrm>
            <a:off x="7308850"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27" name="Rechteck 226"/>
          <p:cNvSpPr>
            <a:spLocks noChangeArrowheads="1"/>
          </p:cNvSpPr>
          <p:nvPr/>
        </p:nvSpPr>
        <p:spPr bwMode="auto">
          <a:xfrm>
            <a:off x="7308850"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pic>
        <p:nvPicPr>
          <p:cNvPr id="428" name="Picture 2" descr="File:Eurostat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6" y="2292350"/>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9"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00" y="6180931"/>
            <a:ext cx="13684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 name="Textfeld 241"/>
          <p:cNvSpPr txBox="1"/>
          <p:nvPr/>
        </p:nvSpPr>
        <p:spPr bwMode="gray">
          <a:xfrm>
            <a:off x="4140200" y="2492375"/>
            <a:ext cx="2592388" cy="862013"/>
          </a:xfrm>
          <a:prstGeom prst="rect">
            <a:avLst/>
          </a:prstGeom>
          <a:noFill/>
          <a:ln>
            <a:noFill/>
          </a:ln>
          <a:extLst>
            <a:ext uri="{909E8E84-426E-40dd-AFC4-6F175D3DCCD1}"/>
            <a:ext uri="{91240B29-F687-4f45-9708-019B960494DF}"/>
          </a:extLst>
        </p:spPr>
        <p:txBody>
          <a:bodyPr lIns="0" tIns="0" rIns="0" bIns="0">
            <a:spAutoFit/>
          </a:bodyPr>
          <a:lstStyle/>
          <a:p>
            <a:pPr marL="171450" indent="-171450" fontAlgn="auto">
              <a:spcBef>
                <a:spcPts val="0"/>
              </a:spcBef>
              <a:spcAft>
                <a:spcPts val="0"/>
              </a:spcAft>
              <a:buClr>
                <a:srgbClr val="879BAA"/>
              </a:buClr>
              <a:defRPr/>
            </a:pPr>
            <a:r>
              <a:rPr lang="en-US" sz="2800" b="1" dirty="0">
                <a:solidFill>
                  <a:schemeClr val="accent3"/>
                </a:solidFill>
                <a:effectLst>
                  <a:outerShdw blurRad="38100" dist="38100" dir="2700000" algn="tl">
                    <a:srgbClr val="000000">
                      <a:alpha val="43137"/>
                    </a:srgbClr>
                  </a:outerShdw>
                </a:effectLst>
                <a:latin typeface="+mn-lt"/>
                <a:ea typeface="+mn-ea"/>
                <a:cs typeface="Arial" charset="0"/>
              </a:rPr>
              <a:t>51% </a:t>
            </a:r>
            <a:r>
              <a:rPr lang="en-US" b="1" dirty="0">
                <a:solidFill>
                  <a:schemeClr val="accent3"/>
                </a:solidFill>
                <a:effectLst>
                  <a:outerShdw blurRad="38100" dist="38100" dir="2700000" algn="tl">
                    <a:srgbClr val="000000">
                      <a:alpha val="43137"/>
                    </a:srgbClr>
                  </a:outerShdw>
                </a:effectLst>
                <a:latin typeface="+mn-lt"/>
                <a:ea typeface="+mn-ea"/>
                <a:cs typeface="Arial" charset="0"/>
              </a:rPr>
              <a:t>values missing</a:t>
            </a:r>
            <a:endParaRPr lang="de-AT" sz="4000" b="1" dirty="0">
              <a:solidFill>
                <a:schemeClr val="accent3"/>
              </a:solidFill>
              <a:effectLst>
                <a:outerShdw blurRad="38100" dist="38100" dir="2700000" algn="tl">
                  <a:srgbClr val="000000">
                    <a:alpha val="43137"/>
                  </a:srgbClr>
                </a:outerShdw>
              </a:effectLst>
              <a:latin typeface="+mn-lt"/>
              <a:ea typeface="+mn-ea"/>
              <a:cs typeface="Arial" charset="0"/>
            </a:endParaRPr>
          </a:p>
          <a:p>
            <a:pPr marL="171450" indent="-171450" fontAlgn="auto">
              <a:spcBef>
                <a:spcPts val="0"/>
              </a:spcBef>
              <a:spcAft>
                <a:spcPts val="0"/>
              </a:spcAft>
              <a:buClr>
                <a:srgbClr val="879BAA"/>
              </a:buClr>
              <a:defRPr/>
            </a:pPr>
            <a:endParaRPr lang="de-AT" sz="2800" b="1" dirty="0" err="1">
              <a:solidFill>
                <a:schemeClr val="accent3"/>
              </a:solidFill>
              <a:effectLst>
                <a:outerShdw blurRad="38100" dist="38100" dir="2700000" algn="tl">
                  <a:srgbClr val="000000">
                    <a:alpha val="43137"/>
                  </a:srgbClr>
                </a:outerShdw>
              </a:effectLst>
              <a:latin typeface="+mn-lt"/>
              <a:ea typeface="+mn-ea"/>
              <a:cs typeface="Arial" charset="0"/>
            </a:endParaRPr>
          </a:p>
        </p:txBody>
      </p:sp>
      <p:sp>
        <p:nvSpPr>
          <p:cNvPr id="431" name="Textfeld 242"/>
          <p:cNvSpPr txBox="1"/>
          <p:nvPr/>
        </p:nvSpPr>
        <p:spPr bwMode="gray">
          <a:xfrm>
            <a:off x="7019925" y="3573463"/>
            <a:ext cx="2124075" cy="708025"/>
          </a:xfrm>
          <a:prstGeom prst="rect">
            <a:avLst/>
          </a:prstGeom>
          <a:noFill/>
          <a:ln>
            <a:noFill/>
          </a:ln>
          <a:extLst>
            <a:ext uri="{909E8E84-426E-40dd-AFC4-6F175D3DCCD1}"/>
            <a:ext uri="{91240B29-F687-4f45-9708-019B960494DF}"/>
          </a:extLst>
        </p:spPr>
        <p:txBody>
          <a:bodyPr lIns="0" tIns="0" rIns="0" bIns="0">
            <a:spAutoFit/>
          </a:bodyPr>
          <a:lstStyle/>
          <a:p>
            <a:pPr marL="171450" indent="-171450" fontAlgn="auto">
              <a:spcBef>
                <a:spcPts val="0"/>
              </a:spcBef>
              <a:spcAft>
                <a:spcPts val="0"/>
              </a:spcAft>
              <a:buClr>
                <a:srgbClr val="879BAA"/>
              </a:buClr>
              <a:defRPr/>
            </a:pPr>
            <a:r>
              <a:rPr lang="en-US" sz="2800" b="1" dirty="0">
                <a:solidFill>
                  <a:schemeClr val="accent3"/>
                </a:solidFill>
                <a:effectLst>
                  <a:outerShdw blurRad="38100" dist="38100" dir="2700000" algn="tl">
                    <a:srgbClr val="000000">
                      <a:alpha val="43137"/>
                    </a:srgbClr>
                  </a:outerShdw>
                </a:effectLst>
                <a:latin typeface="+mn-lt"/>
                <a:ea typeface="+mn-ea"/>
                <a:cs typeface="Arial" charset="0"/>
              </a:rPr>
              <a:t>97% </a:t>
            </a:r>
            <a:r>
              <a:rPr lang="en-US" b="1" dirty="0">
                <a:solidFill>
                  <a:schemeClr val="accent3"/>
                </a:solidFill>
                <a:effectLst>
                  <a:outerShdw blurRad="38100" dist="38100" dir="2700000" algn="tl">
                    <a:srgbClr val="000000">
                      <a:alpha val="43137"/>
                    </a:srgbClr>
                  </a:outerShdw>
                </a:effectLst>
                <a:latin typeface="+mn-lt"/>
                <a:ea typeface="+mn-ea"/>
                <a:cs typeface="Arial" charset="0"/>
              </a:rPr>
              <a:t>values    </a:t>
            </a:r>
          </a:p>
          <a:p>
            <a:pPr marL="171450" indent="-171450" fontAlgn="auto">
              <a:spcBef>
                <a:spcPts val="0"/>
              </a:spcBef>
              <a:spcAft>
                <a:spcPts val="0"/>
              </a:spcAft>
              <a:buClr>
                <a:srgbClr val="879BAA"/>
              </a:buClr>
              <a:defRPr/>
            </a:pPr>
            <a:r>
              <a:rPr lang="en-US" b="1" dirty="0">
                <a:solidFill>
                  <a:schemeClr val="accent3"/>
                </a:solidFill>
                <a:effectLst>
                  <a:outerShdw blurRad="38100" dist="38100" dir="2700000" algn="tl">
                    <a:srgbClr val="000000">
                      <a:alpha val="43137"/>
                    </a:srgbClr>
                  </a:outerShdw>
                </a:effectLst>
                <a:latin typeface="+mn-lt"/>
                <a:ea typeface="+mn-ea"/>
                <a:cs typeface="Arial" charset="0"/>
              </a:rPr>
              <a:t>              missing</a:t>
            </a:r>
            <a:endParaRPr lang="de-AT" sz="2800" b="1" dirty="0" err="1">
              <a:solidFill>
                <a:schemeClr val="accent3"/>
              </a:solidFill>
              <a:effectLst>
                <a:outerShdw blurRad="38100" dist="38100" dir="2700000" algn="tl">
                  <a:srgbClr val="000000">
                    <a:alpha val="43137"/>
                  </a:srgbClr>
                </a:outerShdw>
              </a:effectLst>
              <a:latin typeface="+mn-lt"/>
              <a:ea typeface="+mn-ea"/>
              <a:cs typeface="Arial" charset="0"/>
            </a:endParaRPr>
          </a:p>
        </p:txBody>
      </p:sp>
      <p:sp>
        <p:nvSpPr>
          <p:cNvPr id="433" name="Rechteck 236"/>
          <p:cNvSpPr>
            <a:spLocks noChangeArrowheads="1"/>
          </p:cNvSpPr>
          <p:nvPr/>
        </p:nvSpPr>
        <p:spPr bwMode="auto">
          <a:xfrm>
            <a:off x="4643438"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4" name="Rechteck 237"/>
          <p:cNvSpPr>
            <a:spLocks noChangeArrowheads="1"/>
          </p:cNvSpPr>
          <p:nvPr/>
        </p:nvSpPr>
        <p:spPr bwMode="auto">
          <a:xfrm>
            <a:off x="4643438"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5" name="Rechteck 239"/>
          <p:cNvSpPr>
            <a:spLocks noChangeArrowheads="1"/>
          </p:cNvSpPr>
          <p:nvPr/>
        </p:nvSpPr>
        <p:spPr bwMode="auto">
          <a:xfrm>
            <a:off x="4643438"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6" name="Rechteck 240"/>
          <p:cNvSpPr>
            <a:spLocks noChangeArrowheads="1"/>
          </p:cNvSpPr>
          <p:nvPr/>
        </p:nvSpPr>
        <p:spPr bwMode="auto">
          <a:xfrm>
            <a:off x="4643438"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7" name="Rechteck 243"/>
          <p:cNvSpPr>
            <a:spLocks noChangeArrowheads="1"/>
          </p:cNvSpPr>
          <p:nvPr/>
        </p:nvSpPr>
        <p:spPr bwMode="auto">
          <a:xfrm>
            <a:off x="4643438"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8" name="Rechteck 244"/>
          <p:cNvSpPr>
            <a:spLocks noChangeArrowheads="1"/>
          </p:cNvSpPr>
          <p:nvPr/>
        </p:nvSpPr>
        <p:spPr bwMode="auto">
          <a:xfrm>
            <a:off x="4643438" y="58769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39" name="Rechteck 245"/>
          <p:cNvSpPr>
            <a:spLocks noChangeArrowheads="1"/>
          </p:cNvSpPr>
          <p:nvPr/>
        </p:nvSpPr>
        <p:spPr bwMode="auto">
          <a:xfrm>
            <a:off x="4643438" y="59499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0" name="Rechteck 246"/>
          <p:cNvSpPr>
            <a:spLocks noChangeArrowheads="1"/>
          </p:cNvSpPr>
          <p:nvPr/>
        </p:nvSpPr>
        <p:spPr bwMode="auto">
          <a:xfrm>
            <a:off x="4643438" y="60213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1" name="Rechteck 247"/>
          <p:cNvSpPr>
            <a:spLocks noChangeArrowheads="1"/>
          </p:cNvSpPr>
          <p:nvPr/>
        </p:nvSpPr>
        <p:spPr bwMode="auto">
          <a:xfrm>
            <a:off x="4643438" y="60928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2" name="Rechteck 248"/>
          <p:cNvSpPr>
            <a:spLocks noChangeArrowheads="1"/>
          </p:cNvSpPr>
          <p:nvPr/>
        </p:nvSpPr>
        <p:spPr bwMode="auto">
          <a:xfrm>
            <a:off x="4643438" y="61658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3" name="Rechteck 249"/>
          <p:cNvSpPr>
            <a:spLocks noChangeArrowheads="1"/>
          </p:cNvSpPr>
          <p:nvPr/>
        </p:nvSpPr>
        <p:spPr bwMode="auto">
          <a:xfrm>
            <a:off x="4643438" y="62372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4" name="Rechteck 250"/>
          <p:cNvSpPr>
            <a:spLocks noChangeArrowheads="1"/>
          </p:cNvSpPr>
          <p:nvPr/>
        </p:nvSpPr>
        <p:spPr bwMode="auto">
          <a:xfrm>
            <a:off x="4643438" y="63087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5" name="Rechteck 251"/>
          <p:cNvSpPr>
            <a:spLocks noChangeArrowheads="1"/>
          </p:cNvSpPr>
          <p:nvPr/>
        </p:nvSpPr>
        <p:spPr bwMode="auto">
          <a:xfrm>
            <a:off x="4643438" y="638175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6" name="Rechteck 252"/>
          <p:cNvSpPr>
            <a:spLocks noChangeArrowheads="1"/>
          </p:cNvSpPr>
          <p:nvPr/>
        </p:nvSpPr>
        <p:spPr bwMode="auto">
          <a:xfrm>
            <a:off x="4643438" y="64531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7" name="Rechteck 253"/>
          <p:cNvSpPr>
            <a:spLocks noChangeArrowheads="1"/>
          </p:cNvSpPr>
          <p:nvPr/>
        </p:nvSpPr>
        <p:spPr bwMode="auto">
          <a:xfrm>
            <a:off x="4643438" y="65246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8" name="Rechteck 254"/>
          <p:cNvSpPr>
            <a:spLocks noChangeArrowheads="1"/>
          </p:cNvSpPr>
          <p:nvPr/>
        </p:nvSpPr>
        <p:spPr bwMode="auto">
          <a:xfrm>
            <a:off x="4643438" y="659765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49" name="Rechteck 255"/>
          <p:cNvSpPr>
            <a:spLocks noChangeArrowheads="1"/>
          </p:cNvSpPr>
          <p:nvPr/>
        </p:nvSpPr>
        <p:spPr bwMode="auto">
          <a:xfrm>
            <a:off x="4643438" y="66690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0" name="Rechteck 256"/>
          <p:cNvSpPr>
            <a:spLocks noChangeArrowheads="1"/>
          </p:cNvSpPr>
          <p:nvPr/>
        </p:nvSpPr>
        <p:spPr bwMode="auto">
          <a:xfrm>
            <a:off x="4643438" y="674211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1" name="Rechteck 265"/>
          <p:cNvSpPr>
            <a:spLocks noChangeArrowheads="1"/>
          </p:cNvSpPr>
          <p:nvPr/>
        </p:nvSpPr>
        <p:spPr bwMode="auto">
          <a:xfrm>
            <a:off x="67325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2" name="Rechteck 266"/>
          <p:cNvSpPr>
            <a:spLocks noChangeArrowheads="1"/>
          </p:cNvSpPr>
          <p:nvPr/>
        </p:nvSpPr>
        <p:spPr bwMode="auto">
          <a:xfrm>
            <a:off x="67325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3" name="Rechteck 267"/>
          <p:cNvSpPr>
            <a:spLocks noChangeArrowheads="1"/>
          </p:cNvSpPr>
          <p:nvPr/>
        </p:nvSpPr>
        <p:spPr bwMode="auto">
          <a:xfrm>
            <a:off x="67325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4" name="Rechteck 268"/>
          <p:cNvSpPr>
            <a:spLocks noChangeArrowheads="1"/>
          </p:cNvSpPr>
          <p:nvPr/>
        </p:nvSpPr>
        <p:spPr bwMode="auto">
          <a:xfrm>
            <a:off x="67325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5" name="Rechteck 269"/>
          <p:cNvSpPr>
            <a:spLocks noChangeArrowheads="1"/>
          </p:cNvSpPr>
          <p:nvPr/>
        </p:nvSpPr>
        <p:spPr bwMode="auto">
          <a:xfrm>
            <a:off x="67325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6" name="Rechteck 270"/>
          <p:cNvSpPr>
            <a:spLocks noChangeArrowheads="1"/>
          </p:cNvSpPr>
          <p:nvPr/>
        </p:nvSpPr>
        <p:spPr bwMode="auto">
          <a:xfrm>
            <a:off x="7019925"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7" name="Rechteck 271"/>
          <p:cNvSpPr>
            <a:spLocks noChangeArrowheads="1"/>
          </p:cNvSpPr>
          <p:nvPr/>
        </p:nvSpPr>
        <p:spPr bwMode="auto">
          <a:xfrm>
            <a:off x="7019925"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8" name="Rechteck 272"/>
          <p:cNvSpPr>
            <a:spLocks noChangeArrowheads="1"/>
          </p:cNvSpPr>
          <p:nvPr/>
        </p:nvSpPr>
        <p:spPr bwMode="auto">
          <a:xfrm>
            <a:off x="7019925"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59" name="Rechteck 273"/>
          <p:cNvSpPr>
            <a:spLocks noChangeArrowheads="1"/>
          </p:cNvSpPr>
          <p:nvPr/>
        </p:nvSpPr>
        <p:spPr bwMode="auto">
          <a:xfrm>
            <a:off x="7019925"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460" name="Rechteck 274"/>
          <p:cNvSpPr>
            <a:spLocks noChangeArrowheads="1"/>
          </p:cNvSpPr>
          <p:nvPr/>
        </p:nvSpPr>
        <p:spPr bwMode="auto">
          <a:xfrm>
            <a:off x="7019925"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 name="TextBox 1"/>
          <p:cNvSpPr txBox="1"/>
          <p:nvPr/>
        </p:nvSpPr>
        <p:spPr>
          <a:xfrm>
            <a:off x="-9060" y="5059050"/>
            <a:ext cx="2277598" cy="1200329"/>
          </a:xfrm>
          <a:prstGeom prst="rect">
            <a:avLst/>
          </a:prstGeom>
          <a:noFill/>
        </p:spPr>
        <p:txBody>
          <a:bodyPr wrap="square" rtlCol="0">
            <a:spAutoFit/>
          </a:bodyPr>
          <a:lstStyle/>
          <a:p>
            <a:r>
              <a:rPr lang="en-US" dirty="0" smtClean="0"/>
              <a:t>We don’t get very far here with equations</a:t>
            </a:r>
            <a:r>
              <a:rPr lang="is-IS" dirty="0" smtClean="0"/>
              <a:t>…</a:t>
            </a:r>
          </a:p>
          <a:p>
            <a:r>
              <a:rPr lang="en-US" dirty="0" smtClean="0"/>
              <a:t>L</a:t>
            </a:r>
            <a:r>
              <a:rPr lang="is-IS" dirty="0" smtClean="0"/>
              <a:t>et’s try ML!</a:t>
            </a:r>
            <a:endParaRPr lang="en-US" dirty="0"/>
          </a:p>
        </p:txBody>
      </p:sp>
    </p:spTree>
    <p:extLst>
      <p:ext uri="{BB962C8B-B14F-4D97-AF65-F5344CB8AC3E}">
        <p14:creationId xmlns:p14="http://schemas.microsoft.com/office/powerpoint/2010/main" val="36922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461743" y="430113"/>
            <a:ext cx="6269456" cy="1142723"/>
          </a:xfrm>
          <a:prstGeom prst="rect">
            <a:avLst/>
          </a:prstGeom>
        </p:spPr>
        <p:txBody>
          <a:bodyPr lIns="0" tIns="0" rIns="0" bIns="0" anchor="ctr"/>
          <a:lstStyle/>
          <a:p>
            <a:pPr>
              <a:lnSpc>
                <a:spcPct val="100000"/>
              </a:lnSpc>
            </a:pPr>
            <a:r>
              <a:rPr lang="de-DE" sz="2500" b="1" dirty="0" err="1">
                <a:solidFill>
                  <a:srgbClr val="FFFFFF"/>
                </a:solidFill>
                <a:latin typeface="Verdana"/>
              </a:rPr>
              <a:t>Missing</a:t>
            </a:r>
            <a:r>
              <a:rPr lang="de-DE" sz="2500" b="1" dirty="0">
                <a:solidFill>
                  <a:srgbClr val="FFFFFF"/>
                </a:solidFill>
                <a:latin typeface="Verdana"/>
              </a:rPr>
              <a:t> Values – Hybrid </a:t>
            </a:r>
            <a:r>
              <a:rPr lang="de-DE" sz="2500" b="1" dirty="0" err="1">
                <a:solidFill>
                  <a:srgbClr val="FFFFFF"/>
                </a:solidFill>
                <a:latin typeface="Verdana"/>
              </a:rPr>
              <a:t>approach</a:t>
            </a:r>
            <a:r>
              <a:rPr lang="de-DE" sz="2500" b="1" dirty="0">
                <a:solidFill>
                  <a:srgbClr val="FFFFFF"/>
                </a:solidFill>
                <a:latin typeface="Verdana"/>
              </a:rPr>
              <a:t> </a:t>
            </a:r>
            <a:r>
              <a:rPr lang="de-DE" sz="2500" b="1" dirty="0" err="1">
                <a:solidFill>
                  <a:srgbClr val="FFFFFF"/>
                </a:solidFill>
                <a:latin typeface="Verdana"/>
              </a:rPr>
              <a:t>choose</a:t>
            </a:r>
            <a:r>
              <a:rPr lang="de-DE" sz="2500" b="1" dirty="0">
                <a:solidFill>
                  <a:srgbClr val="FFFFFF"/>
                </a:solidFill>
                <a:latin typeface="Verdana"/>
              </a:rPr>
              <a:t> </a:t>
            </a:r>
            <a:r>
              <a:rPr lang="de-DE" sz="2500" b="1" dirty="0" err="1">
                <a:solidFill>
                  <a:srgbClr val="FFFFFF"/>
                </a:solidFill>
                <a:latin typeface="Verdana"/>
              </a:rPr>
              <a:t>best</a:t>
            </a:r>
            <a:r>
              <a:rPr lang="de-DE" sz="2500" b="1" dirty="0">
                <a:solidFill>
                  <a:srgbClr val="FFFFFF"/>
                </a:solidFill>
                <a:latin typeface="Verdana"/>
              </a:rPr>
              <a:t> </a:t>
            </a:r>
            <a:r>
              <a:rPr lang="de-DE" sz="2500" b="1" dirty="0" err="1">
                <a:solidFill>
                  <a:srgbClr val="FFFFFF"/>
                </a:solidFill>
                <a:latin typeface="Verdana"/>
              </a:rPr>
              <a:t>prediction</a:t>
            </a:r>
            <a:r>
              <a:rPr lang="de-DE" sz="2500" b="1" dirty="0">
                <a:solidFill>
                  <a:srgbClr val="FFFFFF"/>
                </a:solidFill>
                <a:latin typeface="Verdana"/>
              </a:rPr>
              <a:t> </a:t>
            </a:r>
            <a:r>
              <a:rPr lang="de-DE" sz="2500" b="1" dirty="0" err="1">
                <a:solidFill>
                  <a:srgbClr val="FFFFFF"/>
                </a:solidFill>
                <a:latin typeface="Verdana"/>
              </a:rPr>
              <a:t>method</a:t>
            </a:r>
            <a:r>
              <a:rPr lang="de-DE" sz="2500" b="1" dirty="0">
                <a:solidFill>
                  <a:srgbClr val="FFFFFF"/>
                </a:solidFill>
                <a:latin typeface="Verdana"/>
              </a:rPr>
              <a:t> per </a:t>
            </a:r>
            <a:r>
              <a:rPr lang="de-DE" sz="2500" b="1" dirty="0" err="1">
                <a:solidFill>
                  <a:srgbClr val="FFFFFF"/>
                </a:solidFill>
                <a:latin typeface="Verdana"/>
              </a:rPr>
              <a:t>indicator</a:t>
            </a:r>
            <a:r>
              <a:rPr lang="de-DE" sz="2500" b="1" dirty="0">
                <a:solidFill>
                  <a:srgbClr val="FFFFFF"/>
                </a:solidFill>
                <a:latin typeface="Verdana"/>
              </a:rPr>
              <a:t>:</a:t>
            </a:r>
            <a:endParaRPr dirty="0"/>
          </a:p>
        </p:txBody>
      </p:sp>
      <p:sp>
        <p:nvSpPr>
          <p:cNvPr id="158" name="TextShape 2"/>
          <p:cNvSpPr txBox="1"/>
          <p:nvPr/>
        </p:nvSpPr>
        <p:spPr>
          <a:xfrm>
            <a:off x="461743" y="1839003"/>
            <a:ext cx="7739916" cy="4541824"/>
          </a:xfrm>
          <a:prstGeom prst="rect">
            <a:avLst/>
          </a:prstGeom>
        </p:spPr>
        <p:txBody>
          <a:bodyPr lIns="0" tIns="41473" rIns="0" bIns="41473"/>
          <a:lstStyle/>
          <a:p>
            <a:pPr>
              <a:buFont typeface="Wingdings" charset="2"/>
              <a:buChar char=""/>
            </a:pPr>
            <a:r>
              <a:rPr lang="de-DE" sz="2200" dirty="0">
                <a:solidFill>
                  <a:srgbClr val="000000"/>
                </a:solidFill>
                <a:latin typeface="Verdana"/>
              </a:rPr>
              <a:t> </a:t>
            </a:r>
            <a:r>
              <a:rPr lang="de-DE" dirty="0" err="1">
                <a:solidFill>
                  <a:srgbClr val="000000"/>
                </a:solidFill>
                <a:latin typeface="Verdana"/>
              </a:rPr>
              <a:t>Our</a:t>
            </a:r>
            <a:r>
              <a:rPr lang="de-DE" dirty="0">
                <a:solidFill>
                  <a:srgbClr val="000000"/>
                </a:solidFill>
                <a:latin typeface="Verdana"/>
              </a:rPr>
              <a:t> </a:t>
            </a:r>
            <a:r>
              <a:rPr lang="de-DE" dirty="0" err="1">
                <a:solidFill>
                  <a:srgbClr val="FF0000"/>
                </a:solidFill>
                <a:latin typeface="Verdana"/>
              </a:rPr>
              <a:t>assumption</a:t>
            </a:r>
            <a:r>
              <a:rPr lang="de-DE" dirty="0">
                <a:solidFill>
                  <a:srgbClr val="000000"/>
                </a:solidFill>
                <a:latin typeface="Verdana"/>
              </a:rPr>
              <a:t>: </a:t>
            </a:r>
            <a:r>
              <a:rPr lang="de-DE" dirty="0" err="1">
                <a:solidFill>
                  <a:srgbClr val="000000"/>
                </a:solidFill>
                <a:latin typeface="Verdana"/>
              </a:rPr>
              <a:t>every</a:t>
            </a:r>
            <a:r>
              <a:rPr lang="de-DE" dirty="0">
                <a:solidFill>
                  <a:srgbClr val="000000"/>
                </a:solidFill>
                <a:latin typeface="Verdana"/>
              </a:rPr>
              <a:t> </a:t>
            </a:r>
            <a:r>
              <a:rPr lang="de-DE" dirty="0" err="1">
                <a:solidFill>
                  <a:srgbClr val="000000"/>
                </a:solidFill>
                <a:latin typeface="Verdana"/>
              </a:rPr>
              <a:t>indicator</a:t>
            </a:r>
            <a:r>
              <a:rPr lang="de-DE" dirty="0">
                <a:solidFill>
                  <a:srgbClr val="000000"/>
                </a:solidFill>
                <a:latin typeface="Verdana"/>
              </a:rPr>
              <a:t> </a:t>
            </a:r>
            <a:r>
              <a:rPr lang="de-DE" dirty="0" err="1">
                <a:solidFill>
                  <a:srgbClr val="000000"/>
                </a:solidFill>
                <a:latin typeface="Verdana"/>
              </a:rPr>
              <a:t>has</a:t>
            </a:r>
            <a:r>
              <a:rPr lang="de-DE" dirty="0">
                <a:solidFill>
                  <a:srgbClr val="000000"/>
                </a:solidFill>
                <a:latin typeface="Verdana"/>
              </a:rPr>
              <a:t> </a:t>
            </a:r>
            <a:r>
              <a:rPr lang="de-DE" dirty="0" err="1">
                <a:solidFill>
                  <a:srgbClr val="000000"/>
                </a:solidFill>
                <a:latin typeface="Verdana"/>
              </a:rPr>
              <a:t>its</a:t>
            </a:r>
            <a:r>
              <a:rPr lang="de-DE" dirty="0">
                <a:solidFill>
                  <a:srgbClr val="000000"/>
                </a:solidFill>
                <a:latin typeface="Verdana"/>
              </a:rPr>
              <a:t> </a:t>
            </a:r>
            <a:r>
              <a:rPr lang="de-DE" dirty="0" err="1">
                <a:solidFill>
                  <a:srgbClr val="000000"/>
                </a:solidFill>
                <a:latin typeface="Verdana"/>
              </a:rPr>
              <a:t>own</a:t>
            </a:r>
            <a:r>
              <a:rPr lang="de-DE" dirty="0">
                <a:solidFill>
                  <a:srgbClr val="000000"/>
                </a:solidFill>
                <a:latin typeface="Verdana"/>
              </a:rPr>
              <a:t> </a:t>
            </a:r>
          </a:p>
          <a:p>
            <a:r>
              <a:rPr lang="de-DE" dirty="0">
                <a:solidFill>
                  <a:srgbClr val="000000"/>
                </a:solidFill>
                <a:latin typeface="Verdana"/>
              </a:rPr>
              <a:t>  </a:t>
            </a:r>
            <a:r>
              <a:rPr lang="de-DE" dirty="0" err="1">
                <a:solidFill>
                  <a:srgbClr val="000000"/>
                </a:solidFill>
                <a:latin typeface="Verdana"/>
              </a:rPr>
              <a:t>distribution</a:t>
            </a:r>
            <a:r>
              <a:rPr lang="de-DE" dirty="0">
                <a:solidFill>
                  <a:srgbClr val="000000"/>
                </a:solidFill>
                <a:latin typeface="Verdana"/>
              </a:rPr>
              <a:t> </a:t>
            </a:r>
            <a:r>
              <a:rPr lang="de-DE" dirty="0" err="1">
                <a:solidFill>
                  <a:srgbClr val="000000"/>
                </a:solidFill>
                <a:latin typeface="Verdana"/>
              </a:rPr>
              <a:t>and</a:t>
            </a:r>
            <a:r>
              <a:rPr lang="de-DE" dirty="0">
                <a:solidFill>
                  <a:srgbClr val="000000"/>
                </a:solidFill>
                <a:latin typeface="Verdana"/>
              </a:rPr>
              <a:t> </a:t>
            </a:r>
            <a:r>
              <a:rPr lang="de-DE" dirty="0" err="1">
                <a:solidFill>
                  <a:srgbClr val="000000"/>
                </a:solidFill>
                <a:latin typeface="Verdana"/>
              </a:rPr>
              <a:t>relationship</a:t>
            </a:r>
            <a:r>
              <a:rPr lang="de-DE" dirty="0">
                <a:solidFill>
                  <a:srgbClr val="000000"/>
                </a:solidFill>
                <a:latin typeface="Verdana"/>
              </a:rPr>
              <a:t> </a:t>
            </a:r>
            <a:r>
              <a:rPr lang="de-DE" dirty="0" err="1">
                <a:solidFill>
                  <a:srgbClr val="000000"/>
                </a:solidFill>
                <a:latin typeface="Verdana"/>
              </a:rPr>
              <a:t>to</a:t>
            </a:r>
            <a:r>
              <a:rPr lang="de-DE" dirty="0">
                <a:solidFill>
                  <a:srgbClr val="000000"/>
                </a:solidFill>
                <a:latin typeface="Verdana"/>
              </a:rPr>
              <a:t> </a:t>
            </a:r>
            <a:r>
              <a:rPr lang="de-DE" dirty="0" err="1">
                <a:solidFill>
                  <a:srgbClr val="000000"/>
                </a:solidFill>
                <a:latin typeface="Verdana"/>
              </a:rPr>
              <a:t>others</a:t>
            </a:r>
            <a:r>
              <a:rPr lang="de-DE" dirty="0">
                <a:solidFill>
                  <a:srgbClr val="000000"/>
                </a:solidFill>
                <a:latin typeface="Verdana"/>
              </a:rPr>
              <a:t>.</a:t>
            </a:r>
            <a:endParaRPr sz="1400" dirty="0"/>
          </a:p>
          <a:p>
            <a:pPr>
              <a:lnSpc>
                <a:spcPct val="150000"/>
              </a:lnSpc>
              <a:buFont typeface="Wingdings" charset="2"/>
              <a:buChar char=""/>
            </a:pPr>
            <a:r>
              <a:rPr lang="de-DE" dirty="0">
                <a:solidFill>
                  <a:srgbClr val="000000"/>
                </a:solidFill>
                <a:latin typeface="Verdana"/>
              </a:rPr>
              <a:t> </a:t>
            </a:r>
            <a:r>
              <a:rPr lang="de-DE" dirty="0" err="1">
                <a:solidFill>
                  <a:srgbClr val="000000"/>
                </a:solidFill>
                <a:latin typeface="Verdana"/>
              </a:rPr>
              <a:t>Basket</a:t>
            </a:r>
            <a:r>
              <a:rPr lang="de-DE" dirty="0">
                <a:solidFill>
                  <a:srgbClr val="000000"/>
                </a:solidFill>
                <a:latin typeface="Verdana"/>
              </a:rPr>
              <a:t> </a:t>
            </a:r>
            <a:r>
              <a:rPr lang="de-DE" dirty="0" err="1">
                <a:solidFill>
                  <a:srgbClr val="000000"/>
                </a:solidFill>
                <a:latin typeface="Verdana"/>
              </a:rPr>
              <a:t>of</a:t>
            </a:r>
            <a:r>
              <a:rPr lang="de-DE" dirty="0">
                <a:solidFill>
                  <a:srgbClr val="000000"/>
                </a:solidFill>
                <a:latin typeface="Verdana"/>
              </a:rPr>
              <a:t> „</a:t>
            </a:r>
            <a:r>
              <a:rPr lang="de-DE" dirty="0" err="1">
                <a:solidFill>
                  <a:srgbClr val="FF0000"/>
                </a:solidFill>
                <a:latin typeface="Verdana"/>
              </a:rPr>
              <a:t>standard</a:t>
            </a:r>
            <a:r>
              <a:rPr lang="de-DE" dirty="0">
                <a:solidFill>
                  <a:srgbClr val="000000"/>
                </a:solidFill>
                <a:latin typeface="Verdana"/>
              </a:rPr>
              <a:t>“ </a:t>
            </a:r>
            <a:r>
              <a:rPr lang="de-DE" dirty="0" err="1">
                <a:solidFill>
                  <a:srgbClr val="FF0000"/>
                </a:solidFill>
                <a:latin typeface="Verdana"/>
              </a:rPr>
              <a:t>regression</a:t>
            </a:r>
            <a:r>
              <a:rPr lang="de-DE" dirty="0">
                <a:solidFill>
                  <a:srgbClr val="000000"/>
                </a:solidFill>
                <a:latin typeface="Verdana"/>
              </a:rPr>
              <a:t> </a:t>
            </a:r>
            <a:r>
              <a:rPr lang="de-DE" dirty="0" err="1">
                <a:solidFill>
                  <a:srgbClr val="000000"/>
                </a:solidFill>
                <a:latin typeface="Verdana"/>
              </a:rPr>
              <a:t>methods</a:t>
            </a:r>
            <a:r>
              <a:rPr lang="de-DE" dirty="0">
                <a:solidFill>
                  <a:srgbClr val="000000"/>
                </a:solidFill>
                <a:latin typeface="Verdana"/>
              </a:rPr>
              <a:t>:</a:t>
            </a:r>
            <a:endParaRPr lang="de-DE" sz="1400" dirty="0"/>
          </a:p>
          <a:p>
            <a:pPr lvl="1">
              <a:lnSpc>
                <a:spcPct val="150000"/>
              </a:lnSpc>
              <a:buFont typeface="Wingdings" charset="2"/>
              <a:buChar char=""/>
            </a:pPr>
            <a:r>
              <a:rPr lang="de-DE" sz="1600" dirty="0">
                <a:solidFill>
                  <a:srgbClr val="000000"/>
                </a:solidFill>
                <a:latin typeface="Verdana"/>
              </a:rPr>
              <a:t> K-</a:t>
            </a:r>
            <a:r>
              <a:rPr lang="de-DE" sz="1600" dirty="0" err="1">
                <a:solidFill>
                  <a:srgbClr val="000000"/>
                </a:solidFill>
                <a:latin typeface="Verdana"/>
              </a:rPr>
              <a:t>Nearest</a:t>
            </a:r>
            <a:r>
              <a:rPr lang="de-DE" sz="1600" dirty="0">
                <a:solidFill>
                  <a:srgbClr val="000000"/>
                </a:solidFill>
                <a:latin typeface="Verdana"/>
              </a:rPr>
              <a:t> </a:t>
            </a:r>
            <a:r>
              <a:rPr lang="de-DE" sz="1600" dirty="0" err="1">
                <a:solidFill>
                  <a:srgbClr val="000000"/>
                </a:solidFill>
                <a:latin typeface="Verdana"/>
              </a:rPr>
              <a:t>Neighbour</a:t>
            </a:r>
            <a:r>
              <a:rPr lang="de-DE" sz="1600" dirty="0">
                <a:solidFill>
                  <a:srgbClr val="000000"/>
                </a:solidFill>
                <a:latin typeface="Verdana"/>
              </a:rPr>
              <a:t> Regression (KNN)</a:t>
            </a:r>
            <a:endParaRPr lang="de-DE" sz="1400" dirty="0"/>
          </a:p>
          <a:p>
            <a:pPr lvl="1">
              <a:lnSpc>
                <a:spcPct val="150000"/>
              </a:lnSpc>
              <a:buFont typeface="Wingdings" charset="2"/>
              <a:buChar char=""/>
            </a:pPr>
            <a:r>
              <a:rPr lang="de-DE" sz="1600" dirty="0">
                <a:solidFill>
                  <a:srgbClr val="000000"/>
                </a:solidFill>
                <a:latin typeface="Verdana"/>
              </a:rPr>
              <a:t> Multiple Linear Regression (MLR)</a:t>
            </a:r>
            <a:endParaRPr lang="de-DE" sz="1400" dirty="0"/>
          </a:p>
          <a:p>
            <a:pPr lvl="1">
              <a:lnSpc>
                <a:spcPct val="150000"/>
              </a:lnSpc>
              <a:buFont typeface="Wingdings" charset="2"/>
              <a:buChar char=""/>
            </a:pPr>
            <a:r>
              <a:rPr lang="de-DE" sz="1600" dirty="0">
                <a:solidFill>
                  <a:srgbClr val="000000"/>
                </a:solidFill>
                <a:latin typeface="Verdana"/>
              </a:rPr>
              <a:t> Random </a:t>
            </a:r>
            <a:r>
              <a:rPr lang="de-DE" sz="1600" dirty="0" err="1">
                <a:solidFill>
                  <a:srgbClr val="000000"/>
                </a:solidFill>
                <a:latin typeface="Verdana"/>
              </a:rPr>
              <a:t>Forest</a:t>
            </a:r>
            <a:r>
              <a:rPr lang="de-DE" sz="1600" dirty="0">
                <a:solidFill>
                  <a:srgbClr val="000000"/>
                </a:solidFill>
                <a:latin typeface="Verdana"/>
              </a:rPr>
              <a:t> </a:t>
            </a:r>
            <a:r>
              <a:rPr lang="de-DE" sz="1600" dirty="0" err="1">
                <a:solidFill>
                  <a:srgbClr val="000000"/>
                </a:solidFill>
                <a:latin typeface="Verdana"/>
              </a:rPr>
              <a:t>Decision</a:t>
            </a:r>
            <a:r>
              <a:rPr lang="de-DE" sz="1600" dirty="0">
                <a:solidFill>
                  <a:srgbClr val="000000"/>
                </a:solidFill>
                <a:latin typeface="Verdana"/>
              </a:rPr>
              <a:t> </a:t>
            </a:r>
            <a:r>
              <a:rPr lang="de-DE" sz="1600" dirty="0" err="1">
                <a:solidFill>
                  <a:srgbClr val="000000"/>
                </a:solidFill>
                <a:latin typeface="Verdana"/>
              </a:rPr>
              <a:t>Trees</a:t>
            </a:r>
            <a:r>
              <a:rPr lang="de-DE" sz="1600" dirty="0">
                <a:solidFill>
                  <a:srgbClr val="000000"/>
                </a:solidFill>
                <a:latin typeface="Verdana"/>
              </a:rPr>
              <a:t> (RFD)</a:t>
            </a:r>
            <a:r>
              <a:rPr lang="de-DE" dirty="0">
                <a:solidFill>
                  <a:srgbClr val="000000"/>
                </a:solidFill>
                <a:latin typeface="Verdana"/>
              </a:rPr>
              <a:t> </a:t>
            </a:r>
            <a:endParaRPr lang="de-DE" dirty="0"/>
          </a:p>
          <a:p>
            <a:pPr>
              <a:lnSpc>
                <a:spcPct val="150000"/>
              </a:lnSpc>
              <a:buFont typeface="Wingdings" charset="2"/>
              <a:buChar char=""/>
            </a:pPr>
            <a:r>
              <a:rPr lang="en-US" altLang="en-US" dirty="0" smtClean="0"/>
              <a:t>Let’s pick the “best method per indicator:</a:t>
            </a:r>
          </a:p>
          <a:p>
            <a:r>
              <a:rPr lang="en-US" altLang="en-US" dirty="0" smtClean="0"/>
              <a:t>Validation</a:t>
            </a:r>
            <a:r>
              <a:rPr lang="en-US" altLang="en-US" dirty="0"/>
              <a:t>: 10-fold cross validation</a:t>
            </a:r>
          </a:p>
          <a:p>
            <a:endParaRPr dirty="0"/>
          </a:p>
          <a:p>
            <a:pPr>
              <a:lnSpc>
                <a:spcPct val="100000"/>
              </a:lnSpc>
            </a:pPr>
            <a:endParaRPr dirty="0"/>
          </a:p>
        </p:txBody>
      </p:sp>
      <p:pic>
        <p:nvPicPr>
          <p:cNvPr id="159" name="Picture 2"/>
          <p:cNvPicPr/>
          <p:nvPr/>
        </p:nvPicPr>
        <p:blipFill>
          <a:blip r:embed="rId2"/>
          <a:stretch>
            <a:fillRect/>
          </a:stretch>
        </p:blipFill>
        <p:spPr>
          <a:xfrm>
            <a:off x="1240894" y="4940258"/>
            <a:ext cx="5812938" cy="1494129"/>
          </a:xfrm>
          <a:prstGeom prst="rect">
            <a:avLst/>
          </a:prstGeom>
          <a:ln>
            <a:noFill/>
          </a:ln>
        </p:spPr>
      </p:pic>
      <p:sp>
        <p:nvSpPr>
          <p:cNvPr id="2" name="Rectangle 1"/>
          <p:cNvSpPr/>
          <p:nvPr/>
        </p:nvSpPr>
        <p:spPr>
          <a:xfrm>
            <a:off x="107504" y="6577607"/>
            <a:ext cx="8728230" cy="307777"/>
          </a:xfrm>
          <a:prstGeom prst="rect">
            <a:avLst/>
          </a:prstGeom>
        </p:spPr>
        <p:txBody>
          <a:bodyPr wrap="square">
            <a:spAutoFit/>
          </a:bodyPr>
          <a:lstStyle/>
          <a:p>
            <a:r>
              <a:rPr lang="en-US" altLang="en-US" sz="1400" i="1" dirty="0">
                <a:solidFill>
                  <a:srgbClr val="FF0000"/>
                </a:solidFill>
              </a:rPr>
              <a:t>However: many/most machine learning methods need more or less complete training data! </a:t>
            </a:r>
            <a:r>
              <a:rPr lang="en-US" altLang="en-US" sz="1400" i="1" dirty="0">
                <a:solidFill>
                  <a:srgbClr val="FF0000"/>
                </a:solidFill>
                <a:sym typeface="Wingdings" charset="2"/>
              </a:rPr>
              <a:t></a:t>
            </a:r>
            <a:endParaRPr lang="en-US" altLang="en-US" sz="1400" i="1" dirty="0">
              <a:solidFill>
                <a:srgbClr val="FF0000"/>
              </a:solidFill>
            </a:endParaRPr>
          </a:p>
        </p:txBody>
      </p:sp>
    </p:spTree>
    <p:extLst>
      <p:ext uri="{BB962C8B-B14F-4D97-AF65-F5344CB8AC3E}">
        <p14:creationId xmlns:p14="http://schemas.microsoft.com/office/powerpoint/2010/main" val="1727509052"/>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en-US" dirty="0" smtClean="0"/>
              <a:t>Approach 1: Complete subsets</a:t>
            </a:r>
            <a:endParaRPr lang="de-AT" dirty="0"/>
          </a:p>
        </p:txBody>
      </p:sp>
      <p:sp>
        <p:nvSpPr>
          <p:cNvPr id="3" name="Textplatzhalter 2"/>
          <p:cNvSpPr>
            <a:spLocks noGrp="1"/>
          </p:cNvSpPr>
          <p:nvPr>
            <p:ph type="body" sz="quarter" idx="11"/>
          </p:nvPr>
        </p:nvSpPr>
        <p:spPr>
          <a:xfrm>
            <a:off x="541338" y="1858714"/>
            <a:ext cx="8207375" cy="1138238"/>
          </a:xfrm>
        </p:spPr>
        <p:txBody>
          <a:bodyPr>
            <a:normAutofit fontScale="62500" lnSpcReduction="20000"/>
          </a:bodyPr>
          <a:lstStyle/>
          <a:p>
            <a:pPr eaLnBrk="1" hangingPunct="1">
              <a:buFont typeface="Wingdings" pitchFamily="2" charset="2"/>
              <a:buNone/>
              <a:defRPr/>
            </a:pPr>
            <a:r>
              <a:rPr dirty="0" smtClean="0"/>
              <a:t>For each </a:t>
            </a:r>
            <a:r>
              <a:rPr b="1" dirty="0" smtClean="0">
                <a:solidFill>
                  <a:schemeClr val="accent3"/>
                </a:solidFill>
              </a:rPr>
              <a:t>target indicator </a:t>
            </a:r>
          </a:p>
          <a:p>
            <a:pPr eaLnBrk="1" hangingPunct="1">
              <a:buFont typeface="Arial" pitchFamily="34" charset="0"/>
              <a:buChar char="•"/>
              <a:defRPr/>
            </a:pPr>
            <a:r>
              <a:rPr dirty="0" smtClean="0"/>
              <a:t> Find top-k predictors based on correlation matrix and form a </a:t>
            </a:r>
            <a:r>
              <a:rPr b="1" dirty="0" smtClean="0">
                <a:solidFill>
                  <a:srgbClr val="647D2D"/>
                </a:solidFill>
              </a:rPr>
              <a:t>complete subset</a:t>
            </a:r>
          </a:p>
          <a:p>
            <a:pPr eaLnBrk="1" hangingPunct="1">
              <a:buFont typeface="Arial" pitchFamily="34" charset="0"/>
              <a:buChar char="•"/>
              <a:defRPr/>
            </a:pPr>
            <a:r>
              <a:rPr dirty="0" smtClean="0"/>
              <a:t> Apply all methods (MLR, KNN, RFD), compute RMSE% and select best method </a:t>
            </a:r>
            <a:endParaRPr lang="de-AT" dirty="0"/>
          </a:p>
        </p:txBody>
      </p:sp>
      <p:sp>
        <p:nvSpPr>
          <p:cNvPr id="17412" name="Rechteck 3"/>
          <p:cNvSpPr>
            <a:spLocks noChangeArrowheads="1"/>
          </p:cNvSpPr>
          <p:nvPr/>
        </p:nvSpPr>
        <p:spPr bwMode="auto">
          <a:xfrm>
            <a:off x="2268538" y="3213100"/>
            <a:ext cx="4464050" cy="3024188"/>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5" name="Rechteck 4"/>
          <p:cNvSpPr/>
          <p:nvPr/>
        </p:nvSpPr>
        <p:spPr bwMode="auto">
          <a:xfrm>
            <a:off x="4284663" y="4292600"/>
            <a:ext cx="2447925" cy="1944688"/>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2268538" y="3213100"/>
            <a:ext cx="2663825" cy="2087563"/>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17415" name="Textfeld 6"/>
          <p:cNvSpPr txBox="1">
            <a:spLocks noChangeArrowheads="1"/>
          </p:cNvSpPr>
          <p:nvPr/>
        </p:nvSpPr>
        <p:spPr bwMode="gray">
          <a:xfrm>
            <a:off x="1692275" y="4508500"/>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Cities</a:t>
            </a:r>
          </a:p>
        </p:txBody>
      </p:sp>
      <p:sp>
        <p:nvSpPr>
          <p:cNvPr id="17416" name="Textfeld 7"/>
          <p:cNvSpPr txBox="1">
            <a:spLocks noChangeArrowheads="1"/>
          </p:cNvSpPr>
          <p:nvPr/>
        </p:nvSpPr>
        <p:spPr bwMode="gray">
          <a:xfrm>
            <a:off x="4211638" y="2852738"/>
            <a:ext cx="776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17417" name="Rechteck 8"/>
          <p:cNvSpPr>
            <a:spLocks noChangeArrowheads="1"/>
          </p:cNvSpPr>
          <p:nvPr/>
        </p:nvSpPr>
        <p:spPr bwMode="auto">
          <a:xfrm>
            <a:off x="23399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18" name="Rechteck 9"/>
          <p:cNvSpPr>
            <a:spLocks noChangeArrowheads="1"/>
          </p:cNvSpPr>
          <p:nvPr/>
        </p:nvSpPr>
        <p:spPr bwMode="auto">
          <a:xfrm>
            <a:off x="23399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19" name="Rechteck 10"/>
          <p:cNvSpPr>
            <a:spLocks noChangeArrowheads="1"/>
          </p:cNvSpPr>
          <p:nvPr/>
        </p:nvSpPr>
        <p:spPr bwMode="auto">
          <a:xfrm>
            <a:off x="23399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0" name="Rechteck 11"/>
          <p:cNvSpPr>
            <a:spLocks noChangeArrowheads="1"/>
          </p:cNvSpPr>
          <p:nvPr/>
        </p:nvSpPr>
        <p:spPr bwMode="auto">
          <a:xfrm>
            <a:off x="23399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1" name="Rechteck 12"/>
          <p:cNvSpPr>
            <a:spLocks noChangeArrowheads="1"/>
          </p:cNvSpPr>
          <p:nvPr/>
        </p:nvSpPr>
        <p:spPr bwMode="auto">
          <a:xfrm>
            <a:off x="23399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2" name="Rechteck 13"/>
          <p:cNvSpPr>
            <a:spLocks noChangeArrowheads="1"/>
          </p:cNvSpPr>
          <p:nvPr/>
        </p:nvSpPr>
        <p:spPr bwMode="auto">
          <a:xfrm>
            <a:off x="23399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3" name="Rechteck 14"/>
          <p:cNvSpPr>
            <a:spLocks noChangeArrowheads="1"/>
          </p:cNvSpPr>
          <p:nvPr/>
        </p:nvSpPr>
        <p:spPr bwMode="auto">
          <a:xfrm>
            <a:off x="23399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4" name="Rechteck 15"/>
          <p:cNvSpPr>
            <a:spLocks noChangeArrowheads="1"/>
          </p:cNvSpPr>
          <p:nvPr/>
        </p:nvSpPr>
        <p:spPr bwMode="auto">
          <a:xfrm>
            <a:off x="23399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5" name="Rechteck 16"/>
          <p:cNvSpPr>
            <a:spLocks noChangeArrowheads="1"/>
          </p:cNvSpPr>
          <p:nvPr/>
        </p:nvSpPr>
        <p:spPr bwMode="auto">
          <a:xfrm>
            <a:off x="23399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6" name="Rechteck 17"/>
          <p:cNvSpPr>
            <a:spLocks noChangeArrowheads="1"/>
          </p:cNvSpPr>
          <p:nvPr/>
        </p:nvSpPr>
        <p:spPr bwMode="auto">
          <a:xfrm>
            <a:off x="23399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7" name="Rechteck 18"/>
          <p:cNvSpPr>
            <a:spLocks noChangeArrowheads="1"/>
          </p:cNvSpPr>
          <p:nvPr/>
        </p:nvSpPr>
        <p:spPr bwMode="auto">
          <a:xfrm>
            <a:off x="23399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8" name="Rechteck 19"/>
          <p:cNvSpPr>
            <a:spLocks noChangeArrowheads="1"/>
          </p:cNvSpPr>
          <p:nvPr/>
        </p:nvSpPr>
        <p:spPr bwMode="auto">
          <a:xfrm>
            <a:off x="23399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29" name="Rechteck 20"/>
          <p:cNvSpPr>
            <a:spLocks noChangeArrowheads="1"/>
          </p:cNvSpPr>
          <p:nvPr/>
        </p:nvSpPr>
        <p:spPr bwMode="auto">
          <a:xfrm>
            <a:off x="23399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0" name="Rechteck 21"/>
          <p:cNvSpPr>
            <a:spLocks noChangeArrowheads="1"/>
          </p:cNvSpPr>
          <p:nvPr/>
        </p:nvSpPr>
        <p:spPr bwMode="auto">
          <a:xfrm>
            <a:off x="23399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1" name="Rechteck 22"/>
          <p:cNvSpPr>
            <a:spLocks noChangeArrowheads="1"/>
          </p:cNvSpPr>
          <p:nvPr/>
        </p:nvSpPr>
        <p:spPr bwMode="auto">
          <a:xfrm>
            <a:off x="23399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2" name="Rechteck 23"/>
          <p:cNvSpPr>
            <a:spLocks noChangeArrowheads="1"/>
          </p:cNvSpPr>
          <p:nvPr/>
        </p:nvSpPr>
        <p:spPr bwMode="auto">
          <a:xfrm>
            <a:off x="23399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3" name="Rechteck 24"/>
          <p:cNvSpPr>
            <a:spLocks noChangeArrowheads="1"/>
          </p:cNvSpPr>
          <p:nvPr/>
        </p:nvSpPr>
        <p:spPr bwMode="auto">
          <a:xfrm>
            <a:off x="23399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4" name="Rechteck 25"/>
          <p:cNvSpPr>
            <a:spLocks noChangeArrowheads="1"/>
          </p:cNvSpPr>
          <p:nvPr/>
        </p:nvSpPr>
        <p:spPr bwMode="auto">
          <a:xfrm>
            <a:off x="233997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5" name="Rechteck 26"/>
          <p:cNvSpPr>
            <a:spLocks noChangeArrowheads="1"/>
          </p:cNvSpPr>
          <p:nvPr/>
        </p:nvSpPr>
        <p:spPr bwMode="auto">
          <a:xfrm>
            <a:off x="233997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6" name="Rechteck 27"/>
          <p:cNvSpPr>
            <a:spLocks noChangeArrowheads="1"/>
          </p:cNvSpPr>
          <p:nvPr/>
        </p:nvSpPr>
        <p:spPr bwMode="auto">
          <a:xfrm>
            <a:off x="233997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7" name="Rechteck 28"/>
          <p:cNvSpPr>
            <a:spLocks noChangeArrowheads="1"/>
          </p:cNvSpPr>
          <p:nvPr/>
        </p:nvSpPr>
        <p:spPr bwMode="auto">
          <a:xfrm>
            <a:off x="233997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8" name="Rechteck 29"/>
          <p:cNvSpPr>
            <a:spLocks noChangeArrowheads="1"/>
          </p:cNvSpPr>
          <p:nvPr/>
        </p:nvSpPr>
        <p:spPr bwMode="auto">
          <a:xfrm>
            <a:off x="233997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39" name="Rechteck 30"/>
          <p:cNvSpPr>
            <a:spLocks noChangeArrowheads="1"/>
          </p:cNvSpPr>
          <p:nvPr/>
        </p:nvSpPr>
        <p:spPr bwMode="auto">
          <a:xfrm>
            <a:off x="262731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0" name="Rechteck 31"/>
          <p:cNvSpPr>
            <a:spLocks noChangeArrowheads="1"/>
          </p:cNvSpPr>
          <p:nvPr/>
        </p:nvSpPr>
        <p:spPr bwMode="auto">
          <a:xfrm>
            <a:off x="262731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1" name="Rechteck 32"/>
          <p:cNvSpPr>
            <a:spLocks noChangeArrowheads="1"/>
          </p:cNvSpPr>
          <p:nvPr/>
        </p:nvSpPr>
        <p:spPr bwMode="auto">
          <a:xfrm>
            <a:off x="262731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2" name="Rechteck 33"/>
          <p:cNvSpPr>
            <a:spLocks noChangeArrowheads="1"/>
          </p:cNvSpPr>
          <p:nvPr/>
        </p:nvSpPr>
        <p:spPr bwMode="auto">
          <a:xfrm>
            <a:off x="262731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3" name="Rechteck 34"/>
          <p:cNvSpPr>
            <a:spLocks noChangeArrowheads="1"/>
          </p:cNvSpPr>
          <p:nvPr/>
        </p:nvSpPr>
        <p:spPr bwMode="auto">
          <a:xfrm>
            <a:off x="262731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4" name="Rechteck 35"/>
          <p:cNvSpPr>
            <a:spLocks noChangeArrowheads="1"/>
          </p:cNvSpPr>
          <p:nvPr/>
        </p:nvSpPr>
        <p:spPr bwMode="auto">
          <a:xfrm>
            <a:off x="262731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5" name="Rechteck 36"/>
          <p:cNvSpPr>
            <a:spLocks noChangeArrowheads="1"/>
          </p:cNvSpPr>
          <p:nvPr/>
        </p:nvSpPr>
        <p:spPr bwMode="auto">
          <a:xfrm>
            <a:off x="262731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6" name="Rechteck 37"/>
          <p:cNvSpPr>
            <a:spLocks noChangeArrowheads="1"/>
          </p:cNvSpPr>
          <p:nvPr/>
        </p:nvSpPr>
        <p:spPr bwMode="auto">
          <a:xfrm>
            <a:off x="262731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7" name="Rechteck 38"/>
          <p:cNvSpPr>
            <a:spLocks noChangeArrowheads="1"/>
          </p:cNvSpPr>
          <p:nvPr/>
        </p:nvSpPr>
        <p:spPr bwMode="auto">
          <a:xfrm>
            <a:off x="262731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8" name="Rechteck 39"/>
          <p:cNvSpPr>
            <a:spLocks noChangeArrowheads="1"/>
          </p:cNvSpPr>
          <p:nvPr/>
        </p:nvSpPr>
        <p:spPr bwMode="auto">
          <a:xfrm>
            <a:off x="262731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49" name="Rechteck 40"/>
          <p:cNvSpPr>
            <a:spLocks noChangeArrowheads="1"/>
          </p:cNvSpPr>
          <p:nvPr/>
        </p:nvSpPr>
        <p:spPr bwMode="auto">
          <a:xfrm>
            <a:off x="262731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0" name="Rechteck 41"/>
          <p:cNvSpPr>
            <a:spLocks noChangeArrowheads="1"/>
          </p:cNvSpPr>
          <p:nvPr/>
        </p:nvSpPr>
        <p:spPr bwMode="auto">
          <a:xfrm>
            <a:off x="29162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1" name="Rechteck 42"/>
          <p:cNvSpPr>
            <a:spLocks noChangeArrowheads="1"/>
          </p:cNvSpPr>
          <p:nvPr/>
        </p:nvSpPr>
        <p:spPr bwMode="auto">
          <a:xfrm>
            <a:off x="29162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2" name="Rechteck 43"/>
          <p:cNvSpPr>
            <a:spLocks noChangeArrowheads="1"/>
          </p:cNvSpPr>
          <p:nvPr/>
        </p:nvSpPr>
        <p:spPr bwMode="auto">
          <a:xfrm>
            <a:off x="2916238"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3" name="Rechteck 44"/>
          <p:cNvSpPr>
            <a:spLocks noChangeArrowheads="1"/>
          </p:cNvSpPr>
          <p:nvPr/>
        </p:nvSpPr>
        <p:spPr bwMode="auto">
          <a:xfrm>
            <a:off x="2916238"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4" name="Rechteck 45"/>
          <p:cNvSpPr>
            <a:spLocks noChangeArrowheads="1"/>
          </p:cNvSpPr>
          <p:nvPr/>
        </p:nvSpPr>
        <p:spPr bwMode="auto">
          <a:xfrm>
            <a:off x="291623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5" name="Rechteck 46"/>
          <p:cNvSpPr>
            <a:spLocks noChangeArrowheads="1"/>
          </p:cNvSpPr>
          <p:nvPr/>
        </p:nvSpPr>
        <p:spPr bwMode="auto">
          <a:xfrm>
            <a:off x="291623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6" name="Rechteck 47"/>
          <p:cNvSpPr>
            <a:spLocks noChangeArrowheads="1"/>
          </p:cNvSpPr>
          <p:nvPr/>
        </p:nvSpPr>
        <p:spPr bwMode="auto">
          <a:xfrm>
            <a:off x="291623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57" name="Rechteck 48"/>
          <p:cNvSpPr>
            <a:spLocks noChangeArrowheads="1"/>
          </p:cNvSpPr>
          <p:nvPr/>
        </p:nvSpPr>
        <p:spPr bwMode="auto">
          <a:xfrm>
            <a:off x="291623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50" name="Rechteck 49"/>
          <p:cNvSpPr/>
          <p:nvPr/>
        </p:nvSpPr>
        <p:spPr bwMode="auto">
          <a:xfrm>
            <a:off x="2916238" y="4508500"/>
            <a:ext cx="215900" cy="46038"/>
          </a:xfrm>
          <a:prstGeom prst="rect">
            <a:avLst/>
          </a:prstGeom>
          <a:solidFill>
            <a:schemeClr val="accent3"/>
          </a:solidFill>
          <a:ln w="9525" algn="ctr">
            <a:no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17459" name="Rechteck 50"/>
          <p:cNvSpPr>
            <a:spLocks noChangeArrowheads="1"/>
          </p:cNvSpPr>
          <p:nvPr/>
        </p:nvSpPr>
        <p:spPr bwMode="auto">
          <a:xfrm>
            <a:off x="291623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0" name="Rechteck 51"/>
          <p:cNvSpPr>
            <a:spLocks noChangeArrowheads="1"/>
          </p:cNvSpPr>
          <p:nvPr/>
        </p:nvSpPr>
        <p:spPr bwMode="auto">
          <a:xfrm>
            <a:off x="291623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1" name="Rechteck 52"/>
          <p:cNvSpPr>
            <a:spLocks noChangeArrowheads="1"/>
          </p:cNvSpPr>
          <p:nvPr/>
        </p:nvSpPr>
        <p:spPr bwMode="auto">
          <a:xfrm>
            <a:off x="32035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2" name="Rechteck 53"/>
          <p:cNvSpPr>
            <a:spLocks noChangeArrowheads="1"/>
          </p:cNvSpPr>
          <p:nvPr/>
        </p:nvSpPr>
        <p:spPr bwMode="auto">
          <a:xfrm>
            <a:off x="32035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3" name="Rechteck 54"/>
          <p:cNvSpPr>
            <a:spLocks noChangeArrowheads="1"/>
          </p:cNvSpPr>
          <p:nvPr/>
        </p:nvSpPr>
        <p:spPr bwMode="auto">
          <a:xfrm>
            <a:off x="32035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4" name="Rechteck 55"/>
          <p:cNvSpPr>
            <a:spLocks noChangeArrowheads="1"/>
          </p:cNvSpPr>
          <p:nvPr/>
        </p:nvSpPr>
        <p:spPr bwMode="auto">
          <a:xfrm>
            <a:off x="32035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5" name="Rechteck 56"/>
          <p:cNvSpPr>
            <a:spLocks noChangeArrowheads="1"/>
          </p:cNvSpPr>
          <p:nvPr/>
        </p:nvSpPr>
        <p:spPr bwMode="auto">
          <a:xfrm>
            <a:off x="32035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6" name="Rechteck 57"/>
          <p:cNvSpPr>
            <a:spLocks noChangeArrowheads="1"/>
          </p:cNvSpPr>
          <p:nvPr/>
        </p:nvSpPr>
        <p:spPr bwMode="auto">
          <a:xfrm>
            <a:off x="32035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7" name="Rechteck 58"/>
          <p:cNvSpPr>
            <a:spLocks noChangeArrowheads="1"/>
          </p:cNvSpPr>
          <p:nvPr/>
        </p:nvSpPr>
        <p:spPr bwMode="auto">
          <a:xfrm>
            <a:off x="32035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8" name="Rechteck 59"/>
          <p:cNvSpPr>
            <a:spLocks noChangeArrowheads="1"/>
          </p:cNvSpPr>
          <p:nvPr/>
        </p:nvSpPr>
        <p:spPr bwMode="auto">
          <a:xfrm>
            <a:off x="32035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69" name="Rechteck 60"/>
          <p:cNvSpPr>
            <a:spLocks noChangeArrowheads="1"/>
          </p:cNvSpPr>
          <p:nvPr/>
        </p:nvSpPr>
        <p:spPr bwMode="auto">
          <a:xfrm>
            <a:off x="32035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0" name="Rechteck 61"/>
          <p:cNvSpPr>
            <a:spLocks noChangeArrowheads="1"/>
          </p:cNvSpPr>
          <p:nvPr/>
        </p:nvSpPr>
        <p:spPr bwMode="auto">
          <a:xfrm>
            <a:off x="32035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1" name="Rechteck 62"/>
          <p:cNvSpPr>
            <a:spLocks noChangeArrowheads="1"/>
          </p:cNvSpPr>
          <p:nvPr/>
        </p:nvSpPr>
        <p:spPr bwMode="auto">
          <a:xfrm>
            <a:off x="32035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2" name="Rechteck 63"/>
          <p:cNvSpPr>
            <a:spLocks noChangeArrowheads="1"/>
          </p:cNvSpPr>
          <p:nvPr/>
        </p:nvSpPr>
        <p:spPr bwMode="auto">
          <a:xfrm>
            <a:off x="233997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3" name="Rechteck 64"/>
          <p:cNvSpPr>
            <a:spLocks noChangeArrowheads="1"/>
          </p:cNvSpPr>
          <p:nvPr/>
        </p:nvSpPr>
        <p:spPr bwMode="auto">
          <a:xfrm>
            <a:off x="233997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4" name="Rechteck 65"/>
          <p:cNvSpPr>
            <a:spLocks noChangeArrowheads="1"/>
          </p:cNvSpPr>
          <p:nvPr/>
        </p:nvSpPr>
        <p:spPr bwMode="auto">
          <a:xfrm>
            <a:off x="233997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5" name="Rechteck 66"/>
          <p:cNvSpPr>
            <a:spLocks noChangeArrowheads="1"/>
          </p:cNvSpPr>
          <p:nvPr/>
        </p:nvSpPr>
        <p:spPr bwMode="auto">
          <a:xfrm>
            <a:off x="233997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6" name="Rechteck 67"/>
          <p:cNvSpPr>
            <a:spLocks noChangeArrowheads="1"/>
          </p:cNvSpPr>
          <p:nvPr/>
        </p:nvSpPr>
        <p:spPr bwMode="auto">
          <a:xfrm>
            <a:off x="233997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7" name="Rechteck 68"/>
          <p:cNvSpPr>
            <a:spLocks noChangeArrowheads="1"/>
          </p:cNvSpPr>
          <p:nvPr/>
        </p:nvSpPr>
        <p:spPr bwMode="auto">
          <a:xfrm>
            <a:off x="262731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8" name="Rechteck 69"/>
          <p:cNvSpPr>
            <a:spLocks noChangeArrowheads="1"/>
          </p:cNvSpPr>
          <p:nvPr/>
        </p:nvSpPr>
        <p:spPr bwMode="auto">
          <a:xfrm>
            <a:off x="262731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79" name="Rechteck 70"/>
          <p:cNvSpPr>
            <a:spLocks noChangeArrowheads="1"/>
          </p:cNvSpPr>
          <p:nvPr/>
        </p:nvSpPr>
        <p:spPr bwMode="auto">
          <a:xfrm>
            <a:off x="262731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0" name="Rechteck 71"/>
          <p:cNvSpPr>
            <a:spLocks noChangeArrowheads="1"/>
          </p:cNvSpPr>
          <p:nvPr/>
        </p:nvSpPr>
        <p:spPr bwMode="auto">
          <a:xfrm>
            <a:off x="262731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1" name="Rechteck 72"/>
          <p:cNvSpPr>
            <a:spLocks noChangeArrowheads="1"/>
          </p:cNvSpPr>
          <p:nvPr/>
        </p:nvSpPr>
        <p:spPr bwMode="auto">
          <a:xfrm>
            <a:off x="262731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2" name="Rechteck 73"/>
          <p:cNvSpPr>
            <a:spLocks noChangeArrowheads="1"/>
          </p:cNvSpPr>
          <p:nvPr/>
        </p:nvSpPr>
        <p:spPr bwMode="auto">
          <a:xfrm>
            <a:off x="262731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3" name="Rechteck 74"/>
          <p:cNvSpPr>
            <a:spLocks noChangeArrowheads="1"/>
          </p:cNvSpPr>
          <p:nvPr/>
        </p:nvSpPr>
        <p:spPr bwMode="auto">
          <a:xfrm>
            <a:off x="32035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4" name="Rechteck 75"/>
          <p:cNvSpPr>
            <a:spLocks noChangeArrowheads="1"/>
          </p:cNvSpPr>
          <p:nvPr/>
        </p:nvSpPr>
        <p:spPr bwMode="auto">
          <a:xfrm>
            <a:off x="320357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5" name="Rechteck 76"/>
          <p:cNvSpPr>
            <a:spLocks noChangeArrowheads="1"/>
          </p:cNvSpPr>
          <p:nvPr/>
        </p:nvSpPr>
        <p:spPr bwMode="auto">
          <a:xfrm>
            <a:off x="320357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6" name="Rechteck 77"/>
          <p:cNvSpPr>
            <a:spLocks noChangeArrowheads="1"/>
          </p:cNvSpPr>
          <p:nvPr/>
        </p:nvSpPr>
        <p:spPr bwMode="auto">
          <a:xfrm>
            <a:off x="320357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7" name="Rechteck 78"/>
          <p:cNvSpPr>
            <a:spLocks noChangeArrowheads="1"/>
          </p:cNvSpPr>
          <p:nvPr/>
        </p:nvSpPr>
        <p:spPr bwMode="auto">
          <a:xfrm>
            <a:off x="320357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8" name="Rechteck 79"/>
          <p:cNvSpPr>
            <a:spLocks noChangeArrowheads="1"/>
          </p:cNvSpPr>
          <p:nvPr/>
        </p:nvSpPr>
        <p:spPr bwMode="auto">
          <a:xfrm>
            <a:off x="320357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89" name="Rechteck 80"/>
          <p:cNvSpPr>
            <a:spLocks noChangeArrowheads="1"/>
          </p:cNvSpPr>
          <p:nvPr/>
        </p:nvSpPr>
        <p:spPr bwMode="auto">
          <a:xfrm>
            <a:off x="320357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0" name="Rechteck 81"/>
          <p:cNvSpPr>
            <a:spLocks noChangeArrowheads="1"/>
          </p:cNvSpPr>
          <p:nvPr/>
        </p:nvSpPr>
        <p:spPr bwMode="auto">
          <a:xfrm>
            <a:off x="320357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1" name="Rechteck 82"/>
          <p:cNvSpPr>
            <a:spLocks noChangeArrowheads="1"/>
          </p:cNvSpPr>
          <p:nvPr/>
        </p:nvSpPr>
        <p:spPr bwMode="auto">
          <a:xfrm>
            <a:off x="320357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2" name="Rechteck 83"/>
          <p:cNvSpPr>
            <a:spLocks noChangeArrowheads="1"/>
          </p:cNvSpPr>
          <p:nvPr/>
        </p:nvSpPr>
        <p:spPr bwMode="auto">
          <a:xfrm>
            <a:off x="320357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3" name="Rechteck 84"/>
          <p:cNvSpPr>
            <a:spLocks noChangeArrowheads="1"/>
          </p:cNvSpPr>
          <p:nvPr/>
        </p:nvSpPr>
        <p:spPr bwMode="auto">
          <a:xfrm>
            <a:off x="320357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4" name="Rechteck 85"/>
          <p:cNvSpPr>
            <a:spLocks noChangeArrowheads="1"/>
          </p:cNvSpPr>
          <p:nvPr/>
        </p:nvSpPr>
        <p:spPr bwMode="auto">
          <a:xfrm>
            <a:off x="34925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5" name="Rechteck 86"/>
          <p:cNvSpPr>
            <a:spLocks noChangeArrowheads="1"/>
          </p:cNvSpPr>
          <p:nvPr/>
        </p:nvSpPr>
        <p:spPr bwMode="auto">
          <a:xfrm>
            <a:off x="34925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6" name="Rechteck 87"/>
          <p:cNvSpPr>
            <a:spLocks noChangeArrowheads="1"/>
          </p:cNvSpPr>
          <p:nvPr/>
        </p:nvSpPr>
        <p:spPr bwMode="auto">
          <a:xfrm>
            <a:off x="34925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7" name="Rechteck 88"/>
          <p:cNvSpPr>
            <a:spLocks noChangeArrowheads="1"/>
          </p:cNvSpPr>
          <p:nvPr/>
        </p:nvSpPr>
        <p:spPr bwMode="auto">
          <a:xfrm>
            <a:off x="34925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8" name="Rechteck 89"/>
          <p:cNvSpPr>
            <a:spLocks noChangeArrowheads="1"/>
          </p:cNvSpPr>
          <p:nvPr/>
        </p:nvSpPr>
        <p:spPr bwMode="auto">
          <a:xfrm>
            <a:off x="34925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499" name="Rechteck 90"/>
          <p:cNvSpPr>
            <a:spLocks noChangeArrowheads="1"/>
          </p:cNvSpPr>
          <p:nvPr/>
        </p:nvSpPr>
        <p:spPr bwMode="auto">
          <a:xfrm>
            <a:off x="3492500"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0" name="Rechteck 91"/>
          <p:cNvSpPr>
            <a:spLocks noChangeArrowheads="1"/>
          </p:cNvSpPr>
          <p:nvPr/>
        </p:nvSpPr>
        <p:spPr bwMode="auto">
          <a:xfrm>
            <a:off x="3492500"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1" name="Rechteck 92"/>
          <p:cNvSpPr>
            <a:spLocks noChangeArrowheads="1"/>
          </p:cNvSpPr>
          <p:nvPr/>
        </p:nvSpPr>
        <p:spPr bwMode="auto">
          <a:xfrm>
            <a:off x="3492500"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2" name="Rechteck 93"/>
          <p:cNvSpPr>
            <a:spLocks noChangeArrowheads="1"/>
          </p:cNvSpPr>
          <p:nvPr/>
        </p:nvSpPr>
        <p:spPr bwMode="auto">
          <a:xfrm>
            <a:off x="3492500"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3" name="Rechteck 94"/>
          <p:cNvSpPr>
            <a:spLocks noChangeArrowheads="1"/>
          </p:cNvSpPr>
          <p:nvPr/>
        </p:nvSpPr>
        <p:spPr bwMode="auto">
          <a:xfrm>
            <a:off x="3492500"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4" name="Rechteck 95"/>
          <p:cNvSpPr>
            <a:spLocks noChangeArrowheads="1"/>
          </p:cNvSpPr>
          <p:nvPr/>
        </p:nvSpPr>
        <p:spPr bwMode="auto">
          <a:xfrm>
            <a:off x="3492500"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5" name="Rechteck 96"/>
          <p:cNvSpPr>
            <a:spLocks noChangeArrowheads="1"/>
          </p:cNvSpPr>
          <p:nvPr/>
        </p:nvSpPr>
        <p:spPr bwMode="auto">
          <a:xfrm>
            <a:off x="4067175" y="4365625"/>
            <a:ext cx="217488"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6" name="Rechteck 97"/>
          <p:cNvSpPr>
            <a:spLocks noChangeArrowheads="1"/>
          </p:cNvSpPr>
          <p:nvPr/>
        </p:nvSpPr>
        <p:spPr bwMode="auto">
          <a:xfrm>
            <a:off x="4067175" y="44370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7" name="Rechteck 98"/>
          <p:cNvSpPr>
            <a:spLocks noChangeArrowheads="1"/>
          </p:cNvSpPr>
          <p:nvPr/>
        </p:nvSpPr>
        <p:spPr bwMode="auto">
          <a:xfrm>
            <a:off x="4067175" y="4508500"/>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8" name="Rechteck 99"/>
          <p:cNvSpPr>
            <a:spLocks noChangeArrowheads="1"/>
          </p:cNvSpPr>
          <p:nvPr/>
        </p:nvSpPr>
        <p:spPr bwMode="auto">
          <a:xfrm>
            <a:off x="4067175" y="45815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09" name="Rechteck 100"/>
          <p:cNvSpPr>
            <a:spLocks noChangeArrowheads="1"/>
          </p:cNvSpPr>
          <p:nvPr/>
        </p:nvSpPr>
        <p:spPr bwMode="auto">
          <a:xfrm>
            <a:off x="4067175" y="46529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0" name="Rechteck 101"/>
          <p:cNvSpPr>
            <a:spLocks noChangeArrowheads="1"/>
          </p:cNvSpPr>
          <p:nvPr/>
        </p:nvSpPr>
        <p:spPr bwMode="auto">
          <a:xfrm>
            <a:off x="377983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1" name="Rechteck 102"/>
          <p:cNvSpPr>
            <a:spLocks noChangeArrowheads="1"/>
          </p:cNvSpPr>
          <p:nvPr/>
        </p:nvSpPr>
        <p:spPr bwMode="auto">
          <a:xfrm>
            <a:off x="377983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2" name="Rechteck 103"/>
          <p:cNvSpPr>
            <a:spLocks noChangeArrowheads="1"/>
          </p:cNvSpPr>
          <p:nvPr/>
        </p:nvSpPr>
        <p:spPr bwMode="auto">
          <a:xfrm>
            <a:off x="377983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3" name="Rechteck 104"/>
          <p:cNvSpPr>
            <a:spLocks noChangeArrowheads="1"/>
          </p:cNvSpPr>
          <p:nvPr/>
        </p:nvSpPr>
        <p:spPr bwMode="auto">
          <a:xfrm>
            <a:off x="377983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4" name="Rechteck 105"/>
          <p:cNvSpPr>
            <a:spLocks noChangeArrowheads="1"/>
          </p:cNvSpPr>
          <p:nvPr/>
        </p:nvSpPr>
        <p:spPr bwMode="auto">
          <a:xfrm>
            <a:off x="377983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5" name="Rechteck 106"/>
          <p:cNvSpPr>
            <a:spLocks noChangeArrowheads="1"/>
          </p:cNvSpPr>
          <p:nvPr/>
        </p:nvSpPr>
        <p:spPr bwMode="auto">
          <a:xfrm>
            <a:off x="377983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6" name="Rechteck 107"/>
          <p:cNvSpPr>
            <a:spLocks noChangeArrowheads="1"/>
          </p:cNvSpPr>
          <p:nvPr/>
        </p:nvSpPr>
        <p:spPr bwMode="auto">
          <a:xfrm>
            <a:off x="43561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7" name="Rechteck 108"/>
          <p:cNvSpPr>
            <a:spLocks noChangeArrowheads="1"/>
          </p:cNvSpPr>
          <p:nvPr/>
        </p:nvSpPr>
        <p:spPr bwMode="auto">
          <a:xfrm>
            <a:off x="4356100"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8" name="Rechteck 109"/>
          <p:cNvSpPr>
            <a:spLocks noChangeArrowheads="1"/>
          </p:cNvSpPr>
          <p:nvPr/>
        </p:nvSpPr>
        <p:spPr bwMode="auto">
          <a:xfrm>
            <a:off x="4356100"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19" name="Rechteck 110"/>
          <p:cNvSpPr>
            <a:spLocks noChangeArrowheads="1"/>
          </p:cNvSpPr>
          <p:nvPr/>
        </p:nvSpPr>
        <p:spPr bwMode="auto">
          <a:xfrm>
            <a:off x="4356100"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0" name="Rechteck 111"/>
          <p:cNvSpPr>
            <a:spLocks noChangeArrowheads="1"/>
          </p:cNvSpPr>
          <p:nvPr/>
        </p:nvSpPr>
        <p:spPr bwMode="auto">
          <a:xfrm>
            <a:off x="464343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1" name="Rechteck 112"/>
          <p:cNvSpPr>
            <a:spLocks noChangeArrowheads="1"/>
          </p:cNvSpPr>
          <p:nvPr/>
        </p:nvSpPr>
        <p:spPr bwMode="auto">
          <a:xfrm>
            <a:off x="464343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2" name="Rechteck 113"/>
          <p:cNvSpPr>
            <a:spLocks noChangeArrowheads="1"/>
          </p:cNvSpPr>
          <p:nvPr/>
        </p:nvSpPr>
        <p:spPr bwMode="auto">
          <a:xfrm>
            <a:off x="464343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3" name="Rechteck 114"/>
          <p:cNvSpPr>
            <a:spLocks noChangeArrowheads="1"/>
          </p:cNvSpPr>
          <p:nvPr/>
        </p:nvSpPr>
        <p:spPr bwMode="auto">
          <a:xfrm>
            <a:off x="464343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4" name="Rechteck 115"/>
          <p:cNvSpPr>
            <a:spLocks noChangeArrowheads="1"/>
          </p:cNvSpPr>
          <p:nvPr/>
        </p:nvSpPr>
        <p:spPr bwMode="auto">
          <a:xfrm>
            <a:off x="50038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5" name="Rechteck 116"/>
          <p:cNvSpPr>
            <a:spLocks noChangeArrowheads="1"/>
          </p:cNvSpPr>
          <p:nvPr/>
        </p:nvSpPr>
        <p:spPr bwMode="auto">
          <a:xfrm>
            <a:off x="5003800"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6" name="Rechteck 117"/>
          <p:cNvSpPr>
            <a:spLocks noChangeArrowheads="1"/>
          </p:cNvSpPr>
          <p:nvPr/>
        </p:nvSpPr>
        <p:spPr bwMode="auto">
          <a:xfrm>
            <a:off x="5003800"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7" name="Rechteck 118"/>
          <p:cNvSpPr>
            <a:spLocks noChangeArrowheads="1"/>
          </p:cNvSpPr>
          <p:nvPr/>
        </p:nvSpPr>
        <p:spPr bwMode="auto">
          <a:xfrm>
            <a:off x="5003800"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8" name="Rechteck 119"/>
          <p:cNvSpPr>
            <a:spLocks noChangeArrowheads="1"/>
          </p:cNvSpPr>
          <p:nvPr/>
        </p:nvSpPr>
        <p:spPr bwMode="auto">
          <a:xfrm>
            <a:off x="5003800"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29" name="Rechteck 120"/>
          <p:cNvSpPr>
            <a:spLocks noChangeArrowheads="1"/>
          </p:cNvSpPr>
          <p:nvPr/>
        </p:nvSpPr>
        <p:spPr bwMode="auto">
          <a:xfrm>
            <a:off x="5003800"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0" name="Rechteck 121"/>
          <p:cNvSpPr>
            <a:spLocks noChangeArrowheads="1"/>
          </p:cNvSpPr>
          <p:nvPr/>
        </p:nvSpPr>
        <p:spPr bwMode="auto">
          <a:xfrm>
            <a:off x="5003800"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1" name="Rechteck 122"/>
          <p:cNvSpPr>
            <a:spLocks noChangeArrowheads="1"/>
          </p:cNvSpPr>
          <p:nvPr/>
        </p:nvSpPr>
        <p:spPr bwMode="auto">
          <a:xfrm>
            <a:off x="5003800"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2" name="Rechteck 123"/>
          <p:cNvSpPr>
            <a:spLocks noChangeArrowheads="1"/>
          </p:cNvSpPr>
          <p:nvPr/>
        </p:nvSpPr>
        <p:spPr bwMode="auto">
          <a:xfrm>
            <a:off x="5003800"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3" name="Rechteck 124"/>
          <p:cNvSpPr>
            <a:spLocks noChangeArrowheads="1"/>
          </p:cNvSpPr>
          <p:nvPr/>
        </p:nvSpPr>
        <p:spPr bwMode="auto">
          <a:xfrm>
            <a:off x="5003800"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4" name="Rechteck 125"/>
          <p:cNvSpPr>
            <a:spLocks noChangeArrowheads="1"/>
          </p:cNvSpPr>
          <p:nvPr/>
        </p:nvSpPr>
        <p:spPr bwMode="auto">
          <a:xfrm>
            <a:off x="5003800"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5" name="Rechteck 126"/>
          <p:cNvSpPr>
            <a:spLocks noChangeArrowheads="1"/>
          </p:cNvSpPr>
          <p:nvPr/>
        </p:nvSpPr>
        <p:spPr bwMode="auto">
          <a:xfrm>
            <a:off x="52927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6" name="Rechteck 127"/>
          <p:cNvSpPr>
            <a:spLocks noChangeArrowheads="1"/>
          </p:cNvSpPr>
          <p:nvPr/>
        </p:nvSpPr>
        <p:spPr bwMode="auto">
          <a:xfrm>
            <a:off x="52927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7" name="Rechteck 128"/>
          <p:cNvSpPr>
            <a:spLocks noChangeArrowheads="1"/>
          </p:cNvSpPr>
          <p:nvPr/>
        </p:nvSpPr>
        <p:spPr bwMode="auto">
          <a:xfrm>
            <a:off x="52927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8" name="Rechteck 129"/>
          <p:cNvSpPr>
            <a:spLocks noChangeArrowheads="1"/>
          </p:cNvSpPr>
          <p:nvPr/>
        </p:nvSpPr>
        <p:spPr bwMode="auto">
          <a:xfrm>
            <a:off x="52927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39" name="Rechteck 130"/>
          <p:cNvSpPr>
            <a:spLocks noChangeArrowheads="1"/>
          </p:cNvSpPr>
          <p:nvPr/>
        </p:nvSpPr>
        <p:spPr bwMode="auto">
          <a:xfrm>
            <a:off x="52927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0" name="Rechteck 131"/>
          <p:cNvSpPr>
            <a:spLocks noChangeArrowheads="1"/>
          </p:cNvSpPr>
          <p:nvPr/>
        </p:nvSpPr>
        <p:spPr bwMode="auto">
          <a:xfrm>
            <a:off x="52927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1" name="Rechteck 132"/>
          <p:cNvSpPr>
            <a:spLocks noChangeArrowheads="1"/>
          </p:cNvSpPr>
          <p:nvPr/>
        </p:nvSpPr>
        <p:spPr bwMode="auto">
          <a:xfrm>
            <a:off x="52927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2" name="Rechteck 133"/>
          <p:cNvSpPr>
            <a:spLocks noChangeArrowheads="1"/>
          </p:cNvSpPr>
          <p:nvPr/>
        </p:nvSpPr>
        <p:spPr bwMode="auto">
          <a:xfrm>
            <a:off x="52927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3" name="Rechteck 134"/>
          <p:cNvSpPr>
            <a:spLocks noChangeArrowheads="1"/>
          </p:cNvSpPr>
          <p:nvPr/>
        </p:nvSpPr>
        <p:spPr bwMode="auto">
          <a:xfrm>
            <a:off x="5292725"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4" name="Rechteck 135"/>
          <p:cNvSpPr>
            <a:spLocks noChangeArrowheads="1"/>
          </p:cNvSpPr>
          <p:nvPr/>
        </p:nvSpPr>
        <p:spPr bwMode="auto">
          <a:xfrm>
            <a:off x="5292725"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5" name="Rechteck 136"/>
          <p:cNvSpPr>
            <a:spLocks noChangeArrowheads="1"/>
          </p:cNvSpPr>
          <p:nvPr/>
        </p:nvSpPr>
        <p:spPr bwMode="auto">
          <a:xfrm>
            <a:off x="5292725"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6" name="Rechteck 137"/>
          <p:cNvSpPr>
            <a:spLocks noChangeArrowheads="1"/>
          </p:cNvSpPr>
          <p:nvPr/>
        </p:nvSpPr>
        <p:spPr bwMode="auto">
          <a:xfrm>
            <a:off x="55800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7" name="Rechteck 138"/>
          <p:cNvSpPr>
            <a:spLocks noChangeArrowheads="1"/>
          </p:cNvSpPr>
          <p:nvPr/>
        </p:nvSpPr>
        <p:spPr bwMode="auto">
          <a:xfrm>
            <a:off x="5580063"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8" name="Rechteck 139"/>
          <p:cNvSpPr>
            <a:spLocks noChangeArrowheads="1"/>
          </p:cNvSpPr>
          <p:nvPr/>
        </p:nvSpPr>
        <p:spPr bwMode="auto">
          <a:xfrm>
            <a:off x="5580063"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49" name="Rechteck 140"/>
          <p:cNvSpPr>
            <a:spLocks noChangeArrowheads="1"/>
          </p:cNvSpPr>
          <p:nvPr/>
        </p:nvSpPr>
        <p:spPr bwMode="auto">
          <a:xfrm>
            <a:off x="5580063"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0" name="Rechteck 141"/>
          <p:cNvSpPr>
            <a:spLocks noChangeArrowheads="1"/>
          </p:cNvSpPr>
          <p:nvPr/>
        </p:nvSpPr>
        <p:spPr bwMode="auto">
          <a:xfrm>
            <a:off x="5580063"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1" name="Rechteck 142"/>
          <p:cNvSpPr>
            <a:spLocks noChangeArrowheads="1"/>
          </p:cNvSpPr>
          <p:nvPr/>
        </p:nvSpPr>
        <p:spPr bwMode="auto">
          <a:xfrm>
            <a:off x="5580063"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2" name="Rechteck 143"/>
          <p:cNvSpPr>
            <a:spLocks noChangeArrowheads="1"/>
          </p:cNvSpPr>
          <p:nvPr/>
        </p:nvSpPr>
        <p:spPr bwMode="auto">
          <a:xfrm>
            <a:off x="5580063"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3" name="Rechteck 144"/>
          <p:cNvSpPr>
            <a:spLocks noChangeArrowheads="1"/>
          </p:cNvSpPr>
          <p:nvPr/>
        </p:nvSpPr>
        <p:spPr bwMode="auto">
          <a:xfrm>
            <a:off x="5580063"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4" name="Rechteck 145"/>
          <p:cNvSpPr>
            <a:spLocks noChangeArrowheads="1"/>
          </p:cNvSpPr>
          <p:nvPr/>
        </p:nvSpPr>
        <p:spPr bwMode="auto">
          <a:xfrm>
            <a:off x="5580063" y="58769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5" name="Rechteck 146"/>
          <p:cNvSpPr>
            <a:spLocks noChangeArrowheads="1"/>
          </p:cNvSpPr>
          <p:nvPr/>
        </p:nvSpPr>
        <p:spPr bwMode="auto">
          <a:xfrm>
            <a:off x="5580063" y="59499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6" name="Rechteck 147"/>
          <p:cNvSpPr>
            <a:spLocks noChangeArrowheads="1"/>
          </p:cNvSpPr>
          <p:nvPr/>
        </p:nvSpPr>
        <p:spPr bwMode="auto">
          <a:xfrm>
            <a:off x="5580063" y="60213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7" name="Rechteck 148"/>
          <p:cNvSpPr>
            <a:spLocks noChangeArrowheads="1"/>
          </p:cNvSpPr>
          <p:nvPr/>
        </p:nvSpPr>
        <p:spPr bwMode="auto">
          <a:xfrm>
            <a:off x="5867400" y="4941888"/>
            <a:ext cx="217488"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8" name="Rechteck 149"/>
          <p:cNvSpPr>
            <a:spLocks noChangeArrowheads="1"/>
          </p:cNvSpPr>
          <p:nvPr/>
        </p:nvSpPr>
        <p:spPr bwMode="auto">
          <a:xfrm>
            <a:off x="5867400" y="50133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59" name="Rechteck 150"/>
          <p:cNvSpPr>
            <a:spLocks noChangeArrowheads="1"/>
          </p:cNvSpPr>
          <p:nvPr/>
        </p:nvSpPr>
        <p:spPr bwMode="auto">
          <a:xfrm>
            <a:off x="5867400" y="50847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0" name="Rechteck 151"/>
          <p:cNvSpPr>
            <a:spLocks noChangeArrowheads="1"/>
          </p:cNvSpPr>
          <p:nvPr/>
        </p:nvSpPr>
        <p:spPr bwMode="auto">
          <a:xfrm>
            <a:off x="5867400" y="5157788"/>
            <a:ext cx="217488"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1" name="Rechteck 152"/>
          <p:cNvSpPr>
            <a:spLocks noChangeArrowheads="1"/>
          </p:cNvSpPr>
          <p:nvPr/>
        </p:nvSpPr>
        <p:spPr bwMode="auto">
          <a:xfrm>
            <a:off x="5867400" y="52292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2" name="Rechteck 153"/>
          <p:cNvSpPr>
            <a:spLocks noChangeArrowheads="1"/>
          </p:cNvSpPr>
          <p:nvPr/>
        </p:nvSpPr>
        <p:spPr bwMode="auto">
          <a:xfrm>
            <a:off x="5867400" y="53006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3" name="Rechteck 154"/>
          <p:cNvSpPr>
            <a:spLocks noChangeArrowheads="1"/>
          </p:cNvSpPr>
          <p:nvPr/>
        </p:nvSpPr>
        <p:spPr bwMode="auto">
          <a:xfrm>
            <a:off x="5867400" y="5373688"/>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4" name="Rechteck 155"/>
          <p:cNvSpPr>
            <a:spLocks noChangeArrowheads="1"/>
          </p:cNvSpPr>
          <p:nvPr/>
        </p:nvSpPr>
        <p:spPr bwMode="auto">
          <a:xfrm>
            <a:off x="5867400" y="54451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5" name="Rechteck 156"/>
          <p:cNvSpPr>
            <a:spLocks noChangeArrowheads="1"/>
          </p:cNvSpPr>
          <p:nvPr/>
        </p:nvSpPr>
        <p:spPr bwMode="auto">
          <a:xfrm>
            <a:off x="5867400" y="5516563"/>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6" name="Rechteck 157"/>
          <p:cNvSpPr>
            <a:spLocks noChangeArrowheads="1"/>
          </p:cNvSpPr>
          <p:nvPr/>
        </p:nvSpPr>
        <p:spPr bwMode="auto">
          <a:xfrm>
            <a:off x="5867400" y="5589588"/>
            <a:ext cx="217488"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7" name="Rechteck 158"/>
          <p:cNvSpPr>
            <a:spLocks noChangeArrowheads="1"/>
          </p:cNvSpPr>
          <p:nvPr/>
        </p:nvSpPr>
        <p:spPr bwMode="auto">
          <a:xfrm>
            <a:off x="5867400" y="5661025"/>
            <a:ext cx="217488"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8" name="Rechteck 159"/>
          <p:cNvSpPr>
            <a:spLocks noChangeArrowheads="1"/>
          </p:cNvSpPr>
          <p:nvPr/>
        </p:nvSpPr>
        <p:spPr bwMode="auto">
          <a:xfrm>
            <a:off x="61563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69" name="Rechteck 160"/>
          <p:cNvSpPr>
            <a:spLocks noChangeArrowheads="1"/>
          </p:cNvSpPr>
          <p:nvPr/>
        </p:nvSpPr>
        <p:spPr bwMode="auto">
          <a:xfrm>
            <a:off x="61563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0" name="Rechteck 161"/>
          <p:cNvSpPr>
            <a:spLocks noChangeArrowheads="1"/>
          </p:cNvSpPr>
          <p:nvPr/>
        </p:nvSpPr>
        <p:spPr bwMode="auto">
          <a:xfrm>
            <a:off x="61563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1" name="Rechteck 162"/>
          <p:cNvSpPr>
            <a:spLocks noChangeArrowheads="1"/>
          </p:cNvSpPr>
          <p:nvPr/>
        </p:nvSpPr>
        <p:spPr bwMode="auto">
          <a:xfrm>
            <a:off x="61563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2" name="Rechteck 163"/>
          <p:cNvSpPr>
            <a:spLocks noChangeArrowheads="1"/>
          </p:cNvSpPr>
          <p:nvPr/>
        </p:nvSpPr>
        <p:spPr bwMode="auto">
          <a:xfrm>
            <a:off x="61563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3" name="Rechteck 164"/>
          <p:cNvSpPr>
            <a:spLocks noChangeArrowheads="1"/>
          </p:cNvSpPr>
          <p:nvPr/>
        </p:nvSpPr>
        <p:spPr bwMode="auto">
          <a:xfrm>
            <a:off x="61563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4" name="Rechteck 165"/>
          <p:cNvSpPr>
            <a:spLocks noChangeArrowheads="1"/>
          </p:cNvSpPr>
          <p:nvPr/>
        </p:nvSpPr>
        <p:spPr bwMode="auto">
          <a:xfrm>
            <a:off x="61563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5" name="Rechteck 166"/>
          <p:cNvSpPr>
            <a:spLocks noChangeArrowheads="1"/>
          </p:cNvSpPr>
          <p:nvPr/>
        </p:nvSpPr>
        <p:spPr bwMode="auto">
          <a:xfrm>
            <a:off x="61563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6" name="Rechteck 167"/>
          <p:cNvSpPr>
            <a:spLocks noChangeArrowheads="1"/>
          </p:cNvSpPr>
          <p:nvPr/>
        </p:nvSpPr>
        <p:spPr bwMode="auto">
          <a:xfrm>
            <a:off x="61563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7" name="Rechteck 168"/>
          <p:cNvSpPr>
            <a:spLocks noChangeArrowheads="1"/>
          </p:cNvSpPr>
          <p:nvPr/>
        </p:nvSpPr>
        <p:spPr bwMode="auto">
          <a:xfrm>
            <a:off x="6156325"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8" name="Rechteck 169"/>
          <p:cNvSpPr>
            <a:spLocks noChangeArrowheads="1"/>
          </p:cNvSpPr>
          <p:nvPr/>
        </p:nvSpPr>
        <p:spPr bwMode="auto">
          <a:xfrm>
            <a:off x="6156325"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79" name="Rechteck 170"/>
          <p:cNvSpPr>
            <a:spLocks noChangeArrowheads="1"/>
          </p:cNvSpPr>
          <p:nvPr/>
        </p:nvSpPr>
        <p:spPr bwMode="auto">
          <a:xfrm>
            <a:off x="64436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0" name="Rechteck 171"/>
          <p:cNvSpPr>
            <a:spLocks noChangeArrowheads="1"/>
          </p:cNvSpPr>
          <p:nvPr/>
        </p:nvSpPr>
        <p:spPr bwMode="auto">
          <a:xfrm>
            <a:off x="64436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1" name="Rechteck 172"/>
          <p:cNvSpPr>
            <a:spLocks noChangeArrowheads="1"/>
          </p:cNvSpPr>
          <p:nvPr/>
        </p:nvSpPr>
        <p:spPr bwMode="auto">
          <a:xfrm>
            <a:off x="64436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2" name="Rechteck 173"/>
          <p:cNvSpPr>
            <a:spLocks noChangeArrowheads="1"/>
          </p:cNvSpPr>
          <p:nvPr/>
        </p:nvSpPr>
        <p:spPr bwMode="auto">
          <a:xfrm>
            <a:off x="64436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3" name="Rechteck 174"/>
          <p:cNvSpPr>
            <a:spLocks noChangeArrowheads="1"/>
          </p:cNvSpPr>
          <p:nvPr/>
        </p:nvSpPr>
        <p:spPr bwMode="auto">
          <a:xfrm>
            <a:off x="64436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4" name="Rechteck 175"/>
          <p:cNvSpPr>
            <a:spLocks noChangeArrowheads="1"/>
          </p:cNvSpPr>
          <p:nvPr/>
        </p:nvSpPr>
        <p:spPr bwMode="auto">
          <a:xfrm>
            <a:off x="64436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5" name="Rechteck 176"/>
          <p:cNvSpPr>
            <a:spLocks noChangeArrowheads="1"/>
          </p:cNvSpPr>
          <p:nvPr/>
        </p:nvSpPr>
        <p:spPr bwMode="auto">
          <a:xfrm>
            <a:off x="64436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6" name="Rechteck 177"/>
          <p:cNvSpPr>
            <a:spLocks noChangeArrowheads="1"/>
          </p:cNvSpPr>
          <p:nvPr/>
        </p:nvSpPr>
        <p:spPr bwMode="auto">
          <a:xfrm>
            <a:off x="64436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7" name="Rechteck 178"/>
          <p:cNvSpPr>
            <a:spLocks noChangeArrowheads="1"/>
          </p:cNvSpPr>
          <p:nvPr/>
        </p:nvSpPr>
        <p:spPr bwMode="auto">
          <a:xfrm>
            <a:off x="6443663"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8" name="Rechteck 179"/>
          <p:cNvSpPr>
            <a:spLocks noChangeArrowheads="1"/>
          </p:cNvSpPr>
          <p:nvPr/>
        </p:nvSpPr>
        <p:spPr bwMode="auto">
          <a:xfrm>
            <a:off x="6443663"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89" name="Rechteck 180"/>
          <p:cNvSpPr>
            <a:spLocks noChangeArrowheads="1"/>
          </p:cNvSpPr>
          <p:nvPr/>
        </p:nvSpPr>
        <p:spPr bwMode="auto">
          <a:xfrm>
            <a:off x="6443663"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0" name="Rechteck 181"/>
          <p:cNvSpPr>
            <a:spLocks noChangeArrowheads="1"/>
          </p:cNvSpPr>
          <p:nvPr/>
        </p:nvSpPr>
        <p:spPr bwMode="auto">
          <a:xfrm>
            <a:off x="464343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1" name="Rechteck 182"/>
          <p:cNvSpPr>
            <a:spLocks noChangeArrowheads="1"/>
          </p:cNvSpPr>
          <p:nvPr/>
        </p:nvSpPr>
        <p:spPr bwMode="auto">
          <a:xfrm>
            <a:off x="464343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2" name="Rechteck 183"/>
          <p:cNvSpPr>
            <a:spLocks noChangeArrowheads="1"/>
          </p:cNvSpPr>
          <p:nvPr/>
        </p:nvSpPr>
        <p:spPr bwMode="auto">
          <a:xfrm>
            <a:off x="464343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3" name="Rechteck 184"/>
          <p:cNvSpPr>
            <a:spLocks noChangeArrowheads="1"/>
          </p:cNvSpPr>
          <p:nvPr/>
        </p:nvSpPr>
        <p:spPr bwMode="auto">
          <a:xfrm>
            <a:off x="464343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4" name="Rechteck 185"/>
          <p:cNvSpPr>
            <a:spLocks noChangeArrowheads="1"/>
          </p:cNvSpPr>
          <p:nvPr/>
        </p:nvSpPr>
        <p:spPr bwMode="auto">
          <a:xfrm>
            <a:off x="464343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5" name="Rechteck 186"/>
          <p:cNvSpPr>
            <a:spLocks noChangeArrowheads="1"/>
          </p:cNvSpPr>
          <p:nvPr/>
        </p:nvSpPr>
        <p:spPr bwMode="auto">
          <a:xfrm>
            <a:off x="4643438"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6" name="Rechteck 187"/>
          <p:cNvSpPr>
            <a:spLocks noChangeArrowheads="1"/>
          </p:cNvSpPr>
          <p:nvPr/>
        </p:nvSpPr>
        <p:spPr bwMode="auto">
          <a:xfrm>
            <a:off x="4643438"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7" name="Rechteck 188"/>
          <p:cNvSpPr>
            <a:spLocks noChangeArrowheads="1"/>
          </p:cNvSpPr>
          <p:nvPr/>
        </p:nvSpPr>
        <p:spPr bwMode="auto">
          <a:xfrm>
            <a:off x="4643438"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8" name="Rechteck 189"/>
          <p:cNvSpPr>
            <a:spLocks noChangeArrowheads="1"/>
          </p:cNvSpPr>
          <p:nvPr/>
        </p:nvSpPr>
        <p:spPr bwMode="auto">
          <a:xfrm>
            <a:off x="4643438"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599" name="Rechteck 190"/>
          <p:cNvSpPr>
            <a:spLocks noChangeArrowheads="1"/>
          </p:cNvSpPr>
          <p:nvPr/>
        </p:nvSpPr>
        <p:spPr bwMode="auto">
          <a:xfrm>
            <a:off x="4643438"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0" name="Rechteck 191"/>
          <p:cNvSpPr>
            <a:spLocks noChangeArrowheads="1"/>
          </p:cNvSpPr>
          <p:nvPr/>
        </p:nvSpPr>
        <p:spPr bwMode="auto">
          <a:xfrm>
            <a:off x="4643438"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1" name="Rechteck 192"/>
          <p:cNvSpPr>
            <a:spLocks noChangeArrowheads="1"/>
          </p:cNvSpPr>
          <p:nvPr/>
        </p:nvSpPr>
        <p:spPr bwMode="auto">
          <a:xfrm>
            <a:off x="4643438"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2" name="Rechteck 193"/>
          <p:cNvSpPr>
            <a:spLocks noChangeArrowheads="1"/>
          </p:cNvSpPr>
          <p:nvPr/>
        </p:nvSpPr>
        <p:spPr bwMode="auto">
          <a:xfrm>
            <a:off x="4643438"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3" name="Rechteck 194"/>
          <p:cNvSpPr>
            <a:spLocks noChangeArrowheads="1"/>
          </p:cNvSpPr>
          <p:nvPr/>
        </p:nvSpPr>
        <p:spPr bwMode="auto">
          <a:xfrm>
            <a:off x="4643438"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4" name="Rechteck 195"/>
          <p:cNvSpPr>
            <a:spLocks noChangeArrowheads="1"/>
          </p:cNvSpPr>
          <p:nvPr/>
        </p:nvSpPr>
        <p:spPr bwMode="auto">
          <a:xfrm>
            <a:off x="4643438"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5" name="Rechteck 196"/>
          <p:cNvSpPr>
            <a:spLocks noChangeArrowheads="1"/>
          </p:cNvSpPr>
          <p:nvPr/>
        </p:nvSpPr>
        <p:spPr bwMode="auto">
          <a:xfrm>
            <a:off x="4643438"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6" name="Rechteck 197"/>
          <p:cNvSpPr>
            <a:spLocks noChangeArrowheads="1"/>
          </p:cNvSpPr>
          <p:nvPr/>
        </p:nvSpPr>
        <p:spPr bwMode="auto">
          <a:xfrm>
            <a:off x="4643438"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7" name="Rechteck 198"/>
          <p:cNvSpPr>
            <a:spLocks noChangeArrowheads="1"/>
          </p:cNvSpPr>
          <p:nvPr/>
        </p:nvSpPr>
        <p:spPr bwMode="auto">
          <a:xfrm>
            <a:off x="4643438" y="58769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8" name="Rechteck 199"/>
          <p:cNvSpPr>
            <a:spLocks noChangeArrowheads="1"/>
          </p:cNvSpPr>
          <p:nvPr/>
        </p:nvSpPr>
        <p:spPr bwMode="auto">
          <a:xfrm>
            <a:off x="4643438" y="59499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09" name="Rechteck 200"/>
          <p:cNvSpPr>
            <a:spLocks noChangeArrowheads="1"/>
          </p:cNvSpPr>
          <p:nvPr/>
        </p:nvSpPr>
        <p:spPr bwMode="auto">
          <a:xfrm>
            <a:off x="4643438" y="60213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0" name="Rechteck 201"/>
          <p:cNvSpPr>
            <a:spLocks noChangeArrowheads="1"/>
          </p:cNvSpPr>
          <p:nvPr/>
        </p:nvSpPr>
        <p:spPr bwMode="auto">
          <a:xfrm>
            <a:off x="4643438" y="60928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1" name="Rechteck 202"/>
          <p:cNvSpPr>
            <a:spLocks noChangeArrowheads="1"/>
          </p:cNvSpPr>
          <p:nvPr/>
        </p:nvSpPr>
        <p:spPr bwMode="auto">
          <a:xfrm>
            <a:off x="4643438" y="61658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2" name="Rechteck 203"/>
          <p:cNvSpPr>
            <a:spLocks noChangeArrowheads="1"/>
          </p:cNvSpPr>
          <p:nvPr/>
        </p:nvSpPr>
        <p:spPr bwMode="auto">
          <a:xfrm>
            <a:off x="43561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3" name="Rechteck 204"/>
          <p:cNvSpPr>
            <a:spLocks noChangeArrowheads="1"/>
          </p:cNvSpPr>
          <p:nvPr/>
        </p:nvSpPr>
        <p:spPr bwMode="auto">
          <a:xfrm>
            <a:off x="43561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4" name="Rechteck 205"/>
          <p:cNvSpPr>
            <a:spLocks noChangeArrowheads="1"/>
          </p:cNvSpPr>
          <p:nvPr/>
        </p:nvSpPr>
        <p:spPr bwMode="auto">
          <a:xfrm>
            <a:off x="43561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5" name="Rechteck 206"/>
          <p:cNvSpPr>
            <a:spLocks noChangeArrowheads="1"/>
          </p:cNvSpPr>
          <p:nvPr/>
        </p:nvSpPr>
        <p:spPr bwMode="auto">
          <a:xfrm>
            <a:off x="43561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6" name="Rechteck 207"/>
          <p:cNvSpPr>
            <a:spLocks noChangeArrowheads="1"/>
          </p:cNvSpPr>
          <p:nvPr/>
        </p:nvSpPr>
        <p:spPr bwMode="auto">
          <a:xfrm>
            <a:off x="43561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7" name="Rechteck 208"/>
          <p:cNvSpPr>
            <a:spLocks noChangeArrowheads="1"/>
          </p:cNvSpPr>
          <p:nvPr/>
        </p:nvSpPr>
        <p:spPr bwMode="auto">
          <a:xfrm>
            <a:off x="43561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8" name="Rechteck 209"/>
          <p:cNvSpPr>
            <a:spLocks noChangeArrowheads="1"/>
          </p:cNvSpPr>
          <p:nvPr/>
        </p:nvSpPr>
        <p:spPr bwMode="auto">
          <a:xfrm>
            <a:off x="43561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19" name="Rechteck 210"/>
          <p:cNvSpPr>
            <a:spLocks noChangeArrowheads="1"/>
          </p:cNvSpPr>
          <p:nvPr/>
        </p:nvSpPr>
        <p:spPr bwMode="auto">
          <a:xfrm>
            <a:off x="43561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0" name="Rechteck 211"/>
          <p:cNvSpPr>
            <a:spLocks noChangeArrowheads="1"/>
          </p:cNvSpPr>
          <p:nvPr/>
        </p:nvSpPr>
        <p:spPr bwMode="auto">
          <a:xfrm>
            <a:off x="43561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1" name="Rechteck 212"/>
          <p:cNvSpPr>
            <a:spLocks noChangeArrowheads="1"/>
          </p:cNvSpPr>
          <p:nvPr/>
        </p:nvSpPr>
        <p:spPr bwMode="auto">
          <a:xfrm>
            <a:off x="43561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2" name="Rechteck 213"/>
          <p:cNvSpPr>
            <a:spLocks noChangeArrowheads="1"/>
          </p:cNvSpPr>
          <p:nvPr/>
        </p:nvSpPr>
        <p:spPr bwMode="auto">
          <a:xfrm>
            <a:off x="43561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3" name="Rechteck 214"/>
          <p:cNvSpPr>
            <a:spLocks noChangeArrowheads="1"/>
          </p:cNvSpPr>
          <p:nvPr/>
        </p:nvSpPr>
        <p:spPr bwMode="auto">
          <a:xfrm>
            <a:off x="55800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4" name="Rechteck 215"/>
          <p:cNvSpPr>
            <a:spLocks noChangeArrowheads="1"/>
          </p:cNvSpPr>
          <p:nvPr/>
        </p:nvSpPr>
        <p:spPr bwMode="auto">
          <a:xfrm>
            <a:off x="55800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5" name="Rechteck 216"/>
          <p:cNvSpPr>
            <a:spLocks noChangeArrowheads="1"/>
          </p:cNvSpPr>
          <p:nvPr/>
        </p:nvSpPr>
        <p:spPr bwMode="auto">
          <a:xfrm>
            <a:off x="55800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6" name="Rechteck 217"/>
          <p:cNvSpPr>
            <a:spLocks noChangeArrowheads="1"/>
          </p:cNvSpPr>
          <p:nvPr/>
        </p:nvSpPr>
        <p:spPr bwMode="auto">
          <a:xfrm>
            <a:off x="55800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7" name="Rechteck 218"/>
          <p:cNvSpPr>
            <a:spLocks noChangeArrowheads="1"/>
          </p:cNvSpPr>
          <p:nvPr/>
        </p:nvSpPr>
        <p:spPr bwMode="auto">
          <a:xfrm>
            <a:off x="55800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8" name="Rechteck 219"/>
          <p:cNvSpPr>
            <a:spLocks noChangeArrowheads="1"/>
          </p:cNvSpPr>
          <p:nvPr/>
        </p:nvSpPr>
        <p:spPr bwMode="auto">
          <a:xfrm>
            <a:off x="55800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29" name="Rechteck 220"/>
          <p:cNvSpPr>
            <a:spLocks noChangeArrowheads="1"/>
          </p:cNvSpPr>
          <p:nvPr/>
        </p:nvSpPr>
        <p:spPr bwMode="auto">
          <a:xfrm>
            <a:off x="55800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30" name="Rechteck 221"/>
          <p:cNvSpPr>
            <a:spLocks noChangeArrowheads="1"/>
          </p:cNvSpPr>
          <p:nvPr/>
        </p:nvSpPr>
        <p:spPr bwMode="auto">
          <a:xfrm>
            <a:off x="55800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31" name="Rechteck 222"/>
          <p:cNvSpPr>
            <a:spLocks noChangeArrowheads="1"/>
          </p:cNvSpPr>
          <p:nvPr/>
        </p:nvSpPr>
        <p:spPr bwMode="auto">
          <a:xfrm>
            <a:off x="55800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32" name="Rechteck 223"/>
          <p:cNvSpPr>
            <a:spLocks noChangeArrowheads="1"/>
          </p:cNvSpPr>
          <p:nvPr/>
        </p:nvSpPr>
        <p:spPr bwMode="auto">
          <a:xfrm>
            <a:off x="55800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7633" name="Rechteck 224"/>
          <p:cNvSpPr>
            <a:spLocks noChangeArrowheads="1"/>
          </p:cNvSpPr>
          <p:nvPr/>
        </p:nvSpPr>
        <p:spPr bwMode="auto">
          <a:xfrm>
            <a:off x="55800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0" name="Rechteck 229"/>
          <p:cNvSpPr/>
          <p:nvPr/>
        </p:nvSpPr>
        <p:spPr bwMode="auto">
          <a:xfrm>
            <a:off x="3203575" y="4365625"/>
            <a:ext cx="2089150" cy="287338"/>
          </a:xfrm>
          <a:prstGeom prst="rect">
            <a:avLst/>
          </a:prstGeom>
          <a:noFill/>
          <a:ln w="28575" algn="ctr">
            <a:solidFill>
              <a:schemeClr val="accent6"/>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231" name="Rechteck 230"/>
          <p:cNvSpPr/>
          <p:nvPr/>
        </p:nvSpPr>
        <p:spPr bwMode="auto">
          <a:xfrm>
            <a:off x="2843213" y="3068638"/>
            <a:ext cx="360362" cy="3313112"/>
          </a:xfrm>
          <a:prstGeom prst="rect">
            <a:avLst/>
          </a:prstGeom>
          <a:noFill/>
          <a:ln w="28575" algn="ctr">
            <a:solidFill>
              <a:schemeClr val="accent3"/>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232" name="Rechteck 231"/>
          <p:cNvSpPr/>
          <p:nvPr/>
        </p:nvSpPr>
        <p:spPr bwMode="auto">
          <a:xfrm>
            <a:off x="7235825" y="3213100"/>
            <a:ext cx="1223963" cy="8636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MLR</a:t>
            </a:r>
            <a:endParaRPr lang="de-AT" sz="1400" b="1" dirty="0" err="1">
              <a:solidFill>
                <a:schemeClr val="bg1"/>
              </a:solidFill>
              <a:cs typeface="Arial" charset="0"/>
            </a:endParaRPr>
          </a:p>
        </p:txBody>
      </p:sp>
      <p:sp>
        <p:nvSpPr>
          <p:cNvPr id="233" name="Rechteck 232"/>
          <p:cNvSpPr/>
          <p:nvPr/>
        </p:nvSpPr>
        <p:spPr bwMode="auto">
          <a:xfrm>
            <a:off x="7235825" y="4292600"/>
            <a:ext cx="1223963" cy="86518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KNN</a:t>
            </a:r>
            <a:endParaRPr lang="de-AT" sz="1400" b="1" dirty="0" err="1">
              <a:solidFill>
                <a:schemeClr val="bg1"/>
              </a:solidFill>
              <a:cs typeface="Arial" charset="0"/>
            </a:endParaRPr>
          </a:p>
        </p:txBody>
      </p:sp>
      <p:sp>
        <p:nvSpPr>
          <p:cNvPr id="234" name="Rechteck 233"/>
          <p:cNvSpPr/>
          <p:nvPr/>
        </p:nvSpPr>
        <p:spPr bwMode="auto">
          <a:xfrm>
            <a:off x="7235825" y="5373688"/>
            <a:ext cx="1223963" cy="8636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RFD</a:t>
            </a:r>
            <a:endParaRPr lang="de-AT" sz="1400" b="1" dirty="0" err="1">
              <a:solidFill>
                <a:schemeClr val="bg1"/>
              </a:solidFill>
              <a:cs typeface="Arial" charset="0"/>
            </a:endParaRPr>
          </a:p>
        </p:txBody>
      </p:sp>
      <p:sp>
        <p:nvSpPr>
          <p:cNvPr id="235" name="Textfeld 234"/>
          <p:cNvSpPr txBox="1"/>
          <p:nvPr/>
        </p:nvSpPr>
        <p:spPr bwMode="gray">
          <a:xfrm>
            <a:off x="6732588" y="3213100"/>
            <a:ext cx="461962" cy="830263"/>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
        <p:nvSpPr>
          <p:cNvPr id="236" name="Textfeld 235"/>
          <p:cNvSpPr txBox="1"/>
          <p:nvPr/>
        </p:nvSpPr>
        <p:spPr bwMode="gray">
          <a:xfrm>
            <a:off x="6732588" y="4292600"/>
            <a:ext cx="461962" cy="831850"/>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
        <p:nvSpPr>
          <p:cNvPr id="237" name="Textfeld 236"/>
          <p:cNvSpPr txBox="1"/>
          <p:nvPr/>
        </p:nvSpPr>
        <p:spPr bwMode="gray">
          <a:xfrm>
            <a:off x="6732588" y="5373688"/>
            <a:ext cx="461962" cy="830262"/>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Tree>
    <p:extLst>
      <p:ext uri="{BB962C8B-B14F-4D97-AF65-F5344CB8AC3E}">
        <p14:creationId xmlns:p14="http://schemas.microsoft.com/office/powerpoint/2010/main" val="551836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p:txBody>
          <a:bodyPr/>
          <a:lstStyle/>
          <a:p>
            <a:pPr eaLnBrk="1" hangingPunct="1"/>
            <a:r>
              <a:rPr lang="en-US" altLang="en-US"/>
              <a:t>Approach 1: How many predictors needed? </a:t>
            </a:r>
            <a:endParaRPr lang="de-AT" altLang="en-US"/>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57338"/>
            <a:ext cx="825976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5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306" y="458813"/>
            <a:ext cx="7770813" cy="1169987"/>
          </a:xfrm>
        </p:spPr>
        <p:txBody>
          <a:bodyPr/>
          <a:lstStyle/>
          <a:p>
            <a:pPr eaLnBrk="1" hangingPunct="1">
              <a:defRPr/>
            </a:pPr>
            <a:r>
              <a:rPr lang="en-US" dirty="0" smtClean="0"/>
              <a:t>Approach 2: </a:t>
            </a:r>
            <a:br>
              <a:rPr lang="en-US" dirty="0" smtClean="0"/>
            </a:br>
            <a:r>
              <a:rPr lang="en-US" dirty="0" smtClean="0"/>
              <a:t>Principal components</a:t>
            </a:r>
            <a:endParaRPr lang="de-AT" dirty="0"/>
          </a:p>
        </p:txBody>
      </p:sp>
      <p:sp>
        <p:nvSpPr>
          <p:cNvPr id="3" name="Textplatzhalter 2"/>
          <p:cNvSpPr>
            <a:spLocks noGrp="1"/>
          </p:cNvSpPr>
          <p:nvPr>
            <p:ph type="body" sz="quarter" idx="11"/>
          </p:nvPr>
        </p:nvSpPr>
        <p:spPr>
          <a:xfrm>
            <a:off x="539751" y="1700808"/>
            <a:ext cx="8207375" cy="1339850"/>
          </a:xfrm>
        </p:spPr>
        <p:txBody>
          <a:bodyPr>
            <a:normAutofit fontScale="62500" lnSpcReduction="20000"/>
          </a:bodyPr>
          <a:lstStyle/>
          <a:p>
            <a:pPr eaLnBrk="1" hangingPunct="1">
              <a:spcBef>
                <a:spcPts val="600"/>
              </a:spcBef>
              <a:buFont typeface="Wingdings" pitchFamily="2" charset="2"/>
              <a:buNone/>
              <a:defRPr/>
            </a:pPr>
            <a:r>
              <a:rPr dirty="0" smtClean="0"/>
              <a:t>Fill in missing values with neutral values </a:t>
            </a:r>
            <a:r>
              <a:rPr dirty="0" err="1" smtClean="0"/>
              <a:t>wrt</a:t>
            </a:r>
            <a:r>
              <a:rPr dirty="0" smtClean="0"/>
              <a:t>. PCA [Roweis’97]</a:t>
            </a:r>
          </a:p>
          <a:p>
            <a:pPr eaLnBrk="1" hangingPunct="1">
              <a:spcBef>
                <a:spcPts val="600"/>
              </a:spcBef>
              <a:buFont typeface="Wingdings" pitchFamily="2" charset="2"/>
              <a:buNone/>
              <a:defRPr/>
            </a:pPr>
            <a:r>
              <a:rPr dirty="0" smtClean="0"/>
              <a:t>For each </a:t>
            </a:r>
            <a:r>
              <a:rPr b="1" dirty="0" smtClean="0">
                <a:solidFill>
                  <a:schemeClr val="accent3"/>
                </a:solidFill>
              </a:rPr>
              <a:t>target indicator </a:t>
            </a:r>
          </a:p>
          <a:p>
            <a:pPr eaLnBrk="1" hangingPunct="1">
              <a:spcBef>
                <a:spcPts val="600"/>
              </a:spcBef>
              <a:buFont typeface="Arial" pitchFamily="34" charset="0"/>
              <a:buChar char="•"/>
              <a:defRPr/>
            </a:pPr>
            <a:r>
              <a:rPr dirty="0" smtClean="0"/>
              <a:t> Find top-k predictors among the PCs based on correlation matrix</a:t>
            </a:r>
          </a:p>
          <a:p>
            <a:pPr eaLnBrk="1" hangingPunct="1">
              <a:spcBef>
                <a:spcPts val="600"/>
              </a:spcBef>
              <a:buFont typeface="Arial" pitchFamily="34" charset="0"/>
              <a:buChar char="•"/>
              <a:defRPr/>
            </a:pPr>
            <a:r>
              <a:rPr dirty="0" smtClean="0"/>
              <a:t> Again: apply MLR, KNN,RFD </a:t>
            </a:r>
            <a:r>
              <a:rPr dirty="0" smtClean="0">
                <a:sym typeface="Wingdings"/>
              </a:rPr>
              <a:t> </a:t>
            </a:r>
            <a:r>
              <a:rPr dirty="0" smtClean="0"/>
              <a:t>compute RMSE% </a:t>
            </a:r>
            <a:r>
              <a:rPr dirty="0" smtClean="0">
                <a:sym typeface="Wingdings"/>
              </a:rPr>
              <a:t> </a:t>
            </a:r>
            <a:r>
              <a:rPr dirty="0" smtClean="0"/>
              <a:t>select the best method </a:t>
            </a:r>
            <a:endParaRPr lang="de-AT" dirty="0"/>
          </a:p>
        </p:txBody>
      </p:sp>
      <p:sp>
        <p:nvSpPr>
          <p:cNvPr id="19460" name="Rechteck 3"/>
          <p:cNvSpPr>
            <a:spLocks noChangeArrowheads="1"/>
          </p:cNvSpPr>
          <p:nvPr/>
        </p:nvSpPr>
        <p:spPr bwMode="auto">
          <a:xfrm>
            <a:off x="576263" y="3357563"/>
            <a:ext cx="4464050" cy="3095625"/>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5" name="Rechteck 4"/>
          <p:cNvSpPr/>
          <p:nvPr/>
        </p:nvSpPr>
        <p:spPr bwMode="auto">
          <a:xfrm>
            <a:off x="2592388" y="4437063"/>
            <a:ext cx="2447925" cy="2016125"/>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576263" y="3357563"/>
            <a:ext cx="2663825" cy="2087562"/>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19463" name="Textfeld 6"/>
          <p:cNvSpPr txBox="1">
            <a:spLocks noChangeArrowheads="1"/>
          </p:cNvSpPr>
          <p:nvPr/>
        </p:nvSpPr>
        <p:spPr bwMode="gray">
          <a:xfrm>
            <a:off x="0" y="4652963"/>
            <a:ext cx="449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Cities</a:t>
            </a:r>
          </a:p>
        </p:txBody>
      </p:sp>
      <p:sp>
        <p:nvSpPr>
          <p:cNvPr id="19464" name="Textfeld 7"/>
          <p:cNvSpPr txBox="1">
            <a:spLocks noChangeArrowheads="1"/>
          </p:cNvSpPr>
          <p:nvPr/>
        </p:nvSpPr>
        <p:spPr bwMode="gray">
          <a:xfrm>
            <a:off x="2520950" y="2997200"/>
            <a:ext cx="774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19465" name="Rechteck 64"/>
          <p:cNvSpPr>
            <a:spLocks noChangeArrowheads="1"/>
          </p:cNvSpPr>
          <p:nvPr/>
        </p:nvSpPr>
        <p:spPr bwMode="auto">
          <a:xfrm>
            <a:off x="647700"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66" name="Rechteck 73"/>
          <p:cNvSpPr>
            <a:spLocks noChangeArrowheads="1"/>
          </p:cNvSpPr>
          <p:nvPr/>
        </p:nvSpPr>
        <p:spPr bwMode="auto">
          <a:xfrm>
            <a:off x="9366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67" name="Rechteck 81"/>
          <p:cNvSpPr>
            <a:spLocks noChangeArrowheads="1"/>
          </p:cNvSpPr>
          <p:nvPr/>
        </p:nvSpPr>
        <p:spPr bwMode="auto">
          <a:xfrm>
            <a:off x="1512888"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68" name="Rechteck 123"/>
          <p:cNvSpPr>
            <a:spLocks noChangeArrowheads="1"/>
          </p:cNvSpPr>
          <p:nvPr/>
        </p:nvSpPr>
        <p:spPr bwMode="auto">
          <a:xfrm>
            <a:off x="331311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69" name="Rechteck 126"/>
          <p:cNvSpPr>
            <a:spLocks noChangeArrowheads="1"/>
          </p:cNvSpPr>
          <p:nvPr/>
        </p:nvSpPr>
        <p:spPr bwMode="auto">
          <a:xfrm>
            <a:off x="3600450"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0" name="Rechteck 148"/>
          <p:cNvSpPr>
            <a:spLocks noChangeArrowheads="1"/>
          </p:cNvSpPr>
          <p:nvPr/>
        </p:nvSpPr>
        <p:spPr bwMode="auto">
          <a:xfrm>
            <a:off x="417671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1" name="Rechteck 160"/>
          <p:cNvSpPr>
            <a:spLocks noChangeArrowheads="1"/>
          </p:cNvSpPr>
          <p:nvPr/>
        </p:nvSpPr>
        <p:spPr bwMode="auto">
          <a:xfrm>
            <a:off x="4464050"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2" name="Rechteck 172"/>
          <p:cNvSpPr>
            <a:spLocks noChangeArrowheads="1"/>
          </p:cNvSpPr>
          <p:nvPr/>
        </p:nvSpPr>
        <p:spPr bwMode="auto">
          <a:xfrm>
            <a:off x="475297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3" name="Rechteck 185"/>
          <p:cNvSpPr>
            <a:spLocks noChangeArrowheads="1"/>
          </p:cNvSpPr>
          <p:nvPr/>
        </p:nvSpPr>
        <p:spPr bwMode="auto">
          <a:xfrm>
            <a:off x="2952750"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4" name="Rechteck 220"/>
          <p:cNvSpPr>
            <a:spLocks noChangeArrowheads="1"/>
          </p:cNvSpPr>
          <p:nvPr/>
        </p:nvSpPr>
        <p:spPr bwMode="auto">
          <a:xfrm>
            <a:off x="3887788"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5" name="Rechteck 8"/>
          <p:cNvSpPr>
            <a:spLocks noChangeArrowheads="1"/>
          </p:cNvSpPr>
          <p:nvPr/>
        </p:nvSpPr>
        <p:spPr bwMode="auto">
          <a:xfrm>
            <a:off x="6477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6" name="Rechteck 9"/>
          <p:cNvSpPr>
            <a:spLocks noChangeArrowheads="1"/>
          </p:cNvSpPr>
          <p:nvPr/>
        </p:nvSpPr>
        <p:spPr bwMode="auto">
          <a:xfrm>
            <a:off x="6477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7" name="Rechteck 10"/>
          <p:cNvSpPr>
            <a:spLocks noChangeArrowheads="1"/>
          </p:cNvSpPr>
          <p:nvPr/>
        </p:nvSpPr>
        <p:spPr bwMode="auto">
          <a:xfrm>
            <a:off x="6477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8" name="Rechteck 11"/>
          <p:cNvSpPr>
            <a:spLocks noChangeArrowheads="1"/>
          </p:cNvSpPr>
          <p:nvPr/>
        </p:nvSpPr>
        <p:spPr bwMode="auto">
          <a:xfrm>
            <a:off x="6477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79" name="Rechteck 12"/>
          <p:cNvSpPr>
            <a:spLocks noChangeArrowheads="1"/>
          </p:cNvSpPr>
          <p:nvPr/>
        </p:nvSpPr>
        <p:spPr bwMode="auto">
          <a:xfrm>
            <a:off x="6477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0" name="Rechteck 13"/>
          <p:cNvSpPr>
            <a:spLocks noChangeArrowheads="1"/>
          </p:cNvSpPr>
          <p:nvPr/>
        </p:nvSpPr>
        <p:spPr bwMode="auto">
          <a:xfrm>
            <a:off x="6477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1" name="Rechteck 14"/>
          <p:cNvSpPr>
            <a:spLocks noChangeArrowheads="1"/>
          </p:cNvSpPr>
          <p:nvPr/>
        </p:nvSpPr>
        <p:spPr bwMode="auto">
          <a:xfrm>
            <a:off x="6477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2" name="Rechteck 15"/>
          <p:cNvSpPr>
            <a:spLocks noChangeArrowheads="1"/>
          </p:cNvSpPr>
          <p:nvPr/>
        </p:nvSpPr>
        <p:spPr bwMode="auto">
          <a:xfrm>
            <a:off x="6477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3" name="Rechteck 16"/>
          <p:cNvSpPr>
            <a:spLocks noChangeArrowheads="1"/>
          </p:cNvSpPr>
          <p:nvPr/>
        </p:nvSpPr>
        <p:spPr bwMode="auto">
          <a:xfrm>
            <a:off x="6477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4" name="Rechteck 17"/>
          <p:cNvSpPr>
            <a:spLocks noChangeArrowheads="1"/>
          </p:cNvSpPr>
          <p:nvPr/>
        </p:nvSpPr>
        <p:spPr bwMode="auto">
          <a:xfrm>
            <a:off x="6477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5" name="Rechteck 18"/>
          <p:cNvSpPr>
            <a:spLocks noChangeArrowheads="1"/>
          </p:cNvSpPr>
          <p:nvPr/>
        </p:nvSpPr>
        <p:spPr bwMode="auto">
          <a:xfrm>
            <a:off x="6477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6" name="Rechteck 19"/>
          <p:cNvSpPr>
            <a:spLocks noChangeArrowheads="1"/>
          </p:cNvSpPr>
          <p:nvPr/>
        </p:nvSpPr>
        <p:spPr bwMode="auto">
          <a:xfrm>
            <a:off x="6477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7" name="Rechteck 20"/>
          <p:cNvSpPr>
            <a:spLocks noChangeArrowheads="1"/>
          </p:cNvSpPr>
          <p:nvPr/>
        </p:nvSpPr>
        <p:spPr bwMode="auto">
          <a:xfrm>
            <a:off x="6477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8" name="Rechteck 21"/>
          <p:cNvSpPr>
            <a:spLocks noChangeArrowheads="1"/>
          </p:cNvSpPr>
          <p:nvPr/>
        </p:nvSpPr>
        <p:spPr bwMode="auto">
          <a:xfrm>
            <a:off x="6477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89" name="Rechteck 22"/>
          <p:cNvSpPr>
            <a:spLocks noChangeArrowheads="1"/>
          </p:cNvSpPr>
          <p:nvPr/>
        </p:nvSpPr>
        <p:spPr bwMode="auto">
          <a:xfrm>
            <a:off x="647700"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0" name="Rechteck 23"/>
          <p:cNvSpPr>
            <a:spLocks noChangeArrowheads="1"/>
          </p:cNvSpPr>
          <p:nvPr/>
        </p:nvSpPr>
        <p:spPr bwMode="auto">
          <a:xfrm>
            <a:off x="647700"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1" name="Rechteck 24"/>
          <p:cNvSpPr>
            <a:spLocks noChangeArrowheads="1"/>
          </p:cNvSpPr>
          <p:nvPr/>
        </p:nvSpPr>
        <p:spPr bwMode="auto">
          <a:xfrm>
            <a:off x="647700"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2" name="Rechteck 25"/>
          <p:cNvSpPr>
            <a:spLocks noChangeArrowheads="1"/>
          </p:cNvSpPr>
          <p:nvPr/>
        </p:nvSpPr>
        <p:spPr bwMode="auto">
          <a:xfrm>
            <a:off x="647700"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3" name="Rechteck 26"/>
          <p:cNvSpPr>
            <a:spLocks noChangeArrowheads="1"/>
          </p:cNvSpPr>
          <p:nvPr/>
        </p:nvSpPr>
        <p:spPr bwMode="auto">
          <a:xfrm>
            <a:off x="647700"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4" name="Rechteck 27"/>
          <p:cNvSpPr>
            <a:spLocks noChangeArrowheads="1"/>
          </p:cNvSpPr>
          <p:nvPr/>
        </p:nvSpPr>
        <p:spPr bwMode="auto">
          <a:xfrm>
            <a:off x="647700"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5" name="Rechteck 28"/>
          <p:cNvSpPr>
            <a:spLocks noChangeArrowheads="1"/>
          </p:cNvSpPr>
          <p:nvPr/>
        </p:nvSpPr>
        <p:spPr bwMode="auto">
          <a:xfrm>
            <a:off x="647700"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6" name="Rechteck 29"/>
          <p:cNvSpPr>
            <a:spLocks noChangeArrowheads="1"/>
          </p:cNvSpPr>
          <p:nvPr/>
        </p:nvSpPr>
        <p:spPr bwMode="auto">
          <a:xfrm>
            <a:off x="647700"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7" name="Rechteck 30"/>
          <p:cNvSpPr>
            <a:spLocks noChangeArrowheads="1"/>
          </p:cNvSpPr>
          <p:nvPr/>
        </p:nvSpPr>
        <p:spPr bwMode="auto">
          <a:xfrm>
            <a:off x="9366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8" name="Rechteck 31"/>
          <p:cNvSpPr>
            <a:spLocks noChangeArrowheads="1"/>
          </p:cNvSpPr>
          <p:nvPr/>
        </p:nvSpPr>
        <p:spPr bwMode="auto">
          <a:xfrm>
            <a:off x="9366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499" name="Rechteck 32"/>
          <p:cNvSpPr>
            <a:spLocks noChangeArrowheads="1"/>
          </p:cNvSpPr>
          <p:nvPr/>
        </p:nvSpPr>
        <p:spPr bwMode="auto">
          <a:xfrm>
            <a:off x="9366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0" name="Rechteck 33"/>
          <p:cNvSpPr>
            <a:spLocks noChangeArrowheads="1"/>
          </p:cNvSpPr>
          <p:nvPr/>
        </p:nvSpPr>
        <p:spPr bwMode="auto">
          <a:xfrm>
            <a:off x="9366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1" name="Rechteck 34"/>
          <p:cNvSpPr>
            <a:spLocks noChangeArrowheads="1"/>
          </p:cNvSpPr>
          <p:nvPr/>
        </p:nvSpPr>
        <p:spPr bwMode="auto">
          <a:xfrm>
            <a:off x="9366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2" name="Rechteck 35"/>
          <p:cNvSpPr>
            <a:spLocks noChangeArrowheads="1"/>
          </p:cNvSpPr>
          <p:nvPr/>
        </p:nvSpPr>
        <p:spPr bwMode="auto">
          <a:xfrm>
            <a:off x="9366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3" name="Rechteck 36"/>
          <p:cNvSpPr>
            <a:spLocks noChangeArrowheads="1"/>
          </p:cNvSpPr>
          <p:nvPr/>
        </p:nvSpPr>
        <p:spPr bwMode="auto">
          <a:xfrm>
            <a:off x="9366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4" name="Rechteck 37"/>
          <p:cNvSpPr>
            <a:spLocks noChangeArrowheads="1"/>
          </p:cNvSpPr>
          <p:nvPr/>
        </p:nvSpPr>
        <p:spPr bwMode="auto">
          <a:xfrm>
            <a:off x="9366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5" name="Rechteck 38"/>
          <p:cNvSpPr>
            <a:spLocks noChangeArrowheads="1"/>
          </p:cNvSpPr>
          <p:nvPr/>
        </p:nvSpPr>
        <p:spPr bwMode="auto">
          <a:xfrm>
            <a:off x="9366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6" name="Rechteck 39"/>
          <p:cNvSpPr>
            <a:spLocks noChangeArrowheads="1"/>
          </p:cNvSpPr>
          <p:nvPr/>
        </p:nvSpPr>
        <p:spPr bwMode="auto">
          <a:xfrm>
            <a:off x="9366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7" name="Rechteck 40"/>
          <p:cNvSpPr>
            <a:spLocks noChangeArrowheads="1"/>
          </p:cNvSpPr>
          <p:nvPr/>
        </p:nvSpPr>
        <p:spPr bwMode="auto">
          <a:xfrm>
            <a:off x="9366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8" name="Rechteck 41"/>
          <p:cNvSpPr>
            <a:spLocks noChangeArrowheads="1"/>
          </p:cNvSpPr>
          <p:nvPr/>
        </p:nvSpPr>
        <p:spPr bwMode="auto">
          <a:xfrm>
            <a:off x="122396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09" name="Rechteck 42"/>
          <p:cNvSpPr>
            <a:spLocks noChangeArrowheads="1"/>
          </p:cNvSpPr>
          <p:nvPr/>
        </p:nvSpPr>
        <p:spPr bwMode="auto">
          <a:xfrm>
            <a:off x="122396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0" name="Rechteck 43"/>
          <p:cNvSpPr>
            <a:spLocks noChangeArrowheads="1"/>
          </p:cNvSpPr>
          <p:nvPr/>
        </p:nvSpPr>
        <p:spPr bwMode="auto">
          <a:xfrm>
            <a:off x="122396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1" name="Rechteck 44"/>
          <p:cNvSpPr>
            <a:spLocks noChangeArrowheads="1"/>
          </p:cNvSpPr>
          <p:nvPr/>
        </p:nvSpPr>
        <p:spPr bwMode="auto">
          <a:xfrm>
            <a:off x="122396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2" name="Rechteck 45"/>
          <p:cNvSpPr>
            <a:spLocks noChangeArrowheads="1"/>
          </p:cNvSpPr>
          <p:nvPr/>
        </p:nvSpPr>
        <p:spPr bwMode="auto">
          <a:xfrm>
            <a:off x="122396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3" name="Rechteck 46"/>
          <p:cNvSpPr>
            <a:spLocks noChangeArrowheads="1"/>
          </p:cNvSpPr>
          <p:nvPr/>
        </p:nvSpPr>
        <p:spPr bwMode="auto">
          <a:xfrm>
            <a:off x="122396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4" name="Rechteck 47"/>
          <p:cNvSpPr>
            <a:spLocks noChangeArrowheads="1"/>
          </p:cNvSpPr>
          <p:nvPr/>
        </p:nvSpPr>
        <p:spPr bwMode="auto">
          <a:xfrm>
            <a:off x="12239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5" name="Rechteck 48"/>
          <p:cNvSpPr>
            <a:spLocks noChangeArrowheads="1"/>
          </p:cNvSpPr>
          <p:nvPr/>
        </p:nvSpPr>
        <p:spPr bwMode="auto">
          <a:xfrm>
            <a:off x="12239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6" name="Rechteck 50"/>
          <p:cNvSpPr>
            <a:spLocks noChangeArrowheads="1"/>
          </p:cNvSpPr>
          <p:nvPr/>
        </p:nvSpPr>
        <p:spPr bwMode="auto">
          <a:xfrm>
            <a:off x="12239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7" name="Rechteck 51"/>
          <p:cNvSpPr>
            <a:spLocks noChangeArrowheads="1"/>
          </p:cNvSpPr>
          <p:nvPr/>
        </p:nvSpPr>
        <p:spPr bwMode="auto">
          <a:xfrm>
            <a:off x="12239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8" name="Rechteck 52"/>
          <p:cNvSpPr>
            <a:spLocks noChangeArrowheads="1"/>
          </p:cNvSpPr>
          <p:nvPr/>
        </p:nvSpPr>
        <p:spPr bwMode="auto">
          <a:xfrm>
            <a:off x="151288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19" name="Rechteck 53"/>
          <p:cNvSpPr>
            <a:spLocks noChangeArrowheads="1"/>
          </p:cNvSpPr>
          <p:nvPr/>
        </p:nvSpPr>
        <p:spPr bwMode="auto">
          <a:xfrm>
            <a:off x="151288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0" name="Rechteck 54"/>
          <p:cNvSpPr>
            <a:spLocks noChangeArrowheads="1"/>
          </p:cNvSpPr>
          <p:nvPr/>
        </p:nvSpPr>
        <p:spPr bwMode="auto">
          <a:xfrm>
            <a:off x="151288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1" name="Rechteck 55"/>
          <p:cNvSpPr>
            <a:spLocks noChangeArrowheads="1"/>
          </p:cNvSpPr>
          <p:nvPr/>
        </p:nvSpPr>
        <p:spPr bwMode="auto">
          <a:xfrm>
            <a:off x="151288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2" name="Rechteck 56"/>
          <p:cNvSpPr>
            <a:spLocks noChangeArrowheads="1"/>
          </p:cNvSpPr>
          <p:nvPr/>
        </p:nvSpPr>
        <p:spPr bwMode="auto">
          <a:xfrm>
            <a:off x="1512888"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3" name="Rechteck 57"/>
          <p:cNvSpPr>
            <a:spLocks noChangeArrowheads="1"/>
          </p:cNvSpPr>
          <p:nvPr/>
        </p:nvSpPr>
        <p:spPr bwMode="auto">
          <a:xfrm>
            <a:off x="1512888"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4" name="Rechteck 58"/>
          <p:cNvSpPr>
            <a:spLocks noChangeArrowheads="1"/>
          </p:cNvSpPr>
          <p:nvPr/>
        </p:nvSpPr>
        <p:spPr bwMode="auto">
          <a:xfrm>
            <a:off x="151288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5" name="Rechteck 59"/>
          <p:cNvSpPr>
            <a:spLocks noChangeArrowheads="1"/>
          </p:cNvSpPr>
          <p:nvPr/>
        </p:nvSpPr>
        <p:spPr bwMode="auto">
          <a:xfrm>
            <a:off x="15128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6" name="Rechteck 60"/>
          <p:cNvSpPr>
            <a:spLocks noChangeArrowheads="1"/>
          </p:cNvSpPr>
          <p:nvPr/>
        </p:nvSpPr>
        <p:spPr bwMode="auto">
          <a:xfrm>
            <a:off x="15128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7" name="Rechteck 61"/>
          <p:cNvSpPr>
            <a:spLocks noChangeArrowheads="1"/>
          </p:cNvSpPr>
          <p:nvPr/>
        </p:nvSpPr>
        <p:spPr bwMode="auto">
          <a:xfrm>
            <a:off x="15128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8" name="Rechteck 62"/>
          <p:cNvSpPr>
            <a:spLocks noChangeArrowheads="1"/>
          </p:cNvSpPr>
          <p:nvPr/>
        </p:nvSpPr>
        <p:spPr bwMode="auto">
          <a:xfrm>
            <a:off x="15128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29" name="Rechteck 63"/>
          <p:cNvSpPr>
            <a:spLocks noChangeArrowheads="1"/>
          </p:cNvSpPr>
          <p:nvPr/>
        </p:nvSpPr>
        <p:spPr bwMode="auto">
          <a:xfrm>
            <a:off x="647700"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0" name="Rechteck 65"/>
          <p:cNvSpPr>
            <a:spLocks noChangeArrowheads="1"/>
          </p:cNvSpPr>
          <p:nvPr/>
        </p:nvSpPr>
        <p:spPr bwMode="auto">
          <a:xfrm>
            <a:off x="647700"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1" name="Rechteck 66"/>
          <p:cNvSpPr>
            <a:spLocks noChangeArrowheads="1"/>
          </p:cNvSpPr>
          <p:nvPr/>
        </p:nvSpPr>
        <p:spPr bwMode="auto">
          <a:xfrm>
            <a:off x="647700"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2" name="Rechteck 67"/>
          <p:cNvSpPr>
            <a:spLocks noChangeArrowheads="1"/>
          </p:cNvSpPr>
          <p:nvPr/>
        </p:nvSpPr>
        <p:spPr bwMode="auto">
          <a:xfrm>
            <a:off x="647700"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3" name="Rechteck 68"/>
          <p:cNvSpPr>
            <a:spLocks noChangeArrowheads="1"/>
          </p:cNvSpPr>
          <p:nvPr/>
        </p:nvSpPr>
        <p:spPr bwMode="auto">
          <a:xfrm>
            <a:off x="9366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4" name="Rechteck 69"/>
          <p:cNvSpPr>
            <a:spLocks noChangeArrowheads="1"/>
          </p:cNvSpPr>
          <p:nvPr/>
        </p:nvSpPr>
        <p:spPr bwMode="auto">
          <a:xfrm>
            <a:off x="9366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5" name="Rechteck 70"/>
          <p:cNvSpPr>
            <a:spLocks noChangeArrowheads="1"/>
          </p:cNvSpPr>
          <p:nvPr/>
        </p:nvSpPr>
        <p:spPr bwMode="auto">
          <a:xfrm>
            <a:off x="9366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6" name="Rechteck 71"/>
          <p:cNvSpPr>
            <a:spLocks noChangeArrowheads="1"/>
          </p:cNvSpPr>
          <p:nvPr/>
        </p:nvSpPr>
        <p:spPr bwMode="auto">
          <a:xfrm>
            <a:off x="9366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7" name="Rechteck 72"/>
          <p:cNvSpPr>
            <a:spLocks noChangeArrowheads="1"/>
          </p:cNvSpPr>
          <p:nvPr/>
        </p:nvSpPr>
        <p:spPr bwMode="auto">
          <a:xfrm>
            <a:off x="9366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8" name="Rechteck 74"/>
          <p:cNvSpPr>
            <a:spLocks noChangeArrowheads="1"/>
          </p:cNvSpPr>
          <p:nvPr/>
        </p:nvSpPr>
        <p:spPr bwMode="auto">
          <a:xfrm>
            <a:off x="15128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39" name="Rechteck 75"/>
          <p:cNvSpPr>
            <a:spLocks noChangeArrowheads="1"/>
          </p:cNvSpPr>
          <p:nvPr/>
        </p:nvSpPr>
        <p:spPr bwMode="auto">
          <a:xfrm>
            <a:off x="15128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0" name="Rechteck 76"/>
          <p:cNvSpPr>
            <a:spLocks noChangeArrowheads="1"/>
          </p:cNvSpPr>
          <p:nvPr/>
        </p:nvSpPr>
        <p:spPr bwMode="auto">
          <a:xfrm>
            <a:off x="15128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1" name="Rechteck 77"/>
          <p:cNvSpPr>
            <a:spLocks noChangeArrowheads="1"/>
          </p:cNvSpPr>
          <p:nvPr/>
        </p:nvSpPr>
        <p:spPr bwMode="auto">
          <a:xfrm>
            <a:off x="15128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2" name="Rechteck 78"/>
          <p:cNvSpPr>
            <a:spLocks noChangeArrowheads="1"/>
          </p:cNvSpPr>
          <p:nvPr/>
        </p:nvSpPr>
        <p:spPr bwMode="auto">
          <a:xfrm>
            <a:off x="15128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3" name="Rechteck 79"/>
          <p:cNvSpPr>
            <a:spLocks noChangeArrowheads="1"/>
          </p:cNvSpPr>
          <p:nvPr/>
        </p:nvSpPr>
        <p:spPr bwMode="auto">
          <a:xfrm>
            <a:off x="15128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4" name="Rechteck 80"/>
          <p:cNvSpPr>
            <a:spLocks noChangeArrowheads="1"/>
          </p:cNvSpPr>
          <p:nvPr/>
        </p:nvSpPr>
        <p:spPr bwMode="auto">
          <a:xfrm>
            <a:off x="1512888"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5" name="Rechteck 82"/>
          <p:cNvSpPr>
            <a:spLocks noChangeArrowheads="1"/>
          </p:cNvSpPr>
          <p:nvPr/>
        </p:nvSpPr>
        <p:spPr bwMode="auto">
          <a:xfrm>
            <a:off x="1512888"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6" name="Rechteck 83"/>
          <p:cNvSpPr>
            <a:spLocks noChangeArrowheads="1"/>
          </p:cNvSpPr>
          <p:nvPr/>
        </p:nvSpPr>
        <p:spPr bwMode="auto">
          <a:xfrm>
            <a:off x="1512888"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7" name="Rechteck 84"/>
          <p:cNvSpPr>
            <a:spLocks noChangeArrowheads="1"/>
          </p:cNvSpPr>
          <p:nvPr/>
        </p:nvSpPr>
        <p:spPr bwMode="auto">
          <a:xfrm>
            <a:off x="1512888"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8" name="Rechteck 85"/>
          <p:cNvSpPr>
            <a:spLocks noChangeArrowheads="1"/>
          </p:cNvSpPr>
          <p:nvPr/>
        </p:nvSpPr>
        <p:spPr bwMode="auto">
          <a:xfrm>
            <a:off x="18002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49" name="Rechteck 86"/>
          <p:cNvSpPr>
            <a:spLocks noChangeArrowheads="1"/>
          </p:cNvSpPr>
          <p:nvPr/>
        </p:nvSpPr>
        <p:spPr bwMode="auto">
          <a:xfrm>
            <a:off x="18002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0" name="Rechteck 87"/>
          <p:cNvSpPr>
            <a:spLocks noChangeArrowheads="1"/>
          </p:cNvSpPr>
          <p:nvPr/>
        </p:nvSpPr>
        <p:spPr bwMode="auto">
          <a:xfrm>
            <a:off x="18002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1" name="Rechteck 88"/>
          <p:cNvSpPr>
            <a:spLocks noChangeArrowheads="1"/>
          </p:cNvSpPr>
          <p:nvPr/>
        </p:nvSpPr>
        <p:spPr bwMode="auto">
          <a:xfrm>
            <a:off x="18002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2" name="Rechteck 89"/>
          <p:cNvSpPr>
            <a:spLocks noChangeArrowheads="1"/>
          </p:cNvSpPr>
          <p:nvPr/>
        </p:nvSpPr>
        <p:spPr bwMode="auto">
          <a:xfrm>
            <a:off x="18002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3" name="Rechteck 90"/>
          <p:cNvSpPr>
            <a:spLocks noChangeArrowheads="1"/>
          </p:cNvSpPr>
          <p:nvPr/>
        </p:nvSpPr>
        <p:spPr bwMode="auto">
          <a:xfrm>
            <a:off x="18002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4" name="Rechteck 91"/>
          <p:cNvSpPr>
            <a:spLocks noChangeArrowheads="1"/>
          </p:cNvSpPr>
          <p:nvPr/>
        </p:nvSpPr>
        <p:spPr bwMode="auto">
          <a:xfrm>
            <a:off x="18002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5" name="Rechteck 92"/>
          <p:cNvSpPr>
            <a:spLocks noChangeArrowheads="1"/>
          </p:cNvSpPr>
          <p:nvPr/>
        </p:nvSpPr>
        <p:spPr bwMode="auto">
          <a:xfrm>
            <a:off x="18002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6" name="Rechteck 93"/>
          <p:cNvSpPr>
            <a:spLocks noChangeArrowheads="1"/>
          </p:cNvSpPr>
          <p:nvPr/>
        </p:nvSpPr>
        <p:spPr bwMode="auto">
          <a:xfrm>
            <a:off x="18002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7" name="Rechteck 94"/>
          <p:cNvSpPr>
            <a:spLocks noChangeArrowheads="1"/>
          </p:cNvSpPr>
          <p:nvPr/>
        </p:nvSpPr>
        <p:spPr bwMode="auto">
          <a:xfrm>
            <a:off x="18002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8" name="Rechteck 95"/>
          <p:cNvSpPr>
            <a:spLocks noChangeArrowheads="1"/>
          </p:cNvSpPr>
          <p:nvPr/>
        </p:nvSpPr>
        <p:spPr bwMode="auto">
          <a:xfrm>
            <a:off x="18002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59" name="Rechteck 96"/>
          <p:cNvSpPr>
            <a:spLocks noChangeArrowheads="1"/>
          </p:cNvSpPr>
          <p:nvPr/>
        </p:nvSpPr>
        <p:spPr bwMode="auto">
          <a:xfrm>
            <a:off x="23764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0" name="Rechteck 97"/>
          <p:cNvSpPr>
            <a:spLocks noChangeArrowheads="1"/>
          </p:cNvSpPr>
          <p:nvPr/>
        </p:nvSpPr>
        <p:spPr bwMode="auto">
          <a:xfrm>
            <a:off x="23764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1" name="Rechteck 98"/>
          <p:cNvSpPr>
            <a:spLocks noChangeArrowheads="1"/>
          </p:cNvSpPr>
          <p:nvPr/>
        </p:nvSpPr>
        <p:spPr bwMode="auto">
          <a:xfrm>
            <a:off x="23764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2" name="Rechteck 99"/>
          <p:cNvSpPr>
            <a:spLocks noChangeArrowheads="1"/>
          </p:cNvSpPr>
          <p:nvPr/>
        </p:nvSpPr>
        <p:spPr bwMode="auto">
          <a:xfrm>
            <a:off x="23764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3" name="Rechteck 100"/>
          <p:cNvSpPr>
            <a:spLocks noChangeArrowheads="1"/>
          </p:cNvSpPr>
          <p:nvPr/>
        </p:nvSpPr>
        <p:spPr bwMode="auto">
          <a:xfrm>
            <a:off x="23764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4" name="Rechteck 101"/>
          <p:cNvSpPr>
            <a:spLocks noChangeArrowheads="1"/>
          </p:cNvSpPr>
          <p:nvPr/>
        </p:nvSpPr>
        <p:spPr bwMode="auto">
          <a:xfrm>
            <a:off x="20875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5" name="Rechteck 102"/>
          <p:cNvSpPr>
            <a:spLocks noChangeArrowheads="1"/>
          </p:cNvSpPr>
          <p:nvPr/>
        </p:nvSpPr>
        <p:spPr bwMode="auto">
          <a:xfrm>
            <a:off x="20875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6" name="Rechteck 103"/>
          <p:cNvSpPr>
            <a:spLocks noChangeArrowheads="1"/>
          </p:cNvSpPr>
          <p:nvPr/>
        </p:nvSpPr>
        <p:spPr bwMode="auto">
          <a:xfrm>
            <a:off x="20875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7" name="Rechteck 104"/>
          <p:cNvSpPr>
            <a:spLocks noChangeArrowheads="1"/>
          </p:cNvSpPr>
          <p:nvPr/>
        </p:nvSpPr>
        <p:spPr bwMode="auto">
          <a:xfrm>
            <a:off x="20875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8" name="Rechteck 105"/>
          <p:cNvSpPr>
            <a:spLocks noChangeArrowheads="1"/>
          </p:cNvSpPr>
          <p:nvPr/>
        </p:nvSpPr>
        <p:spPr bwMode="auto">
          <a:xfrm>
            <a:off x="20875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69" name="Rechteck 106"/>
          <p:cNvSpPr>
            <a:spLocks noChangeArrowheads="1"/>
          </p:cNvSpPr>
          <p:nvPr/>
        </p:nvSpPr>
        <p:spPr bwMode="auto">
          <a:xfrm>
            <a:off x="20875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0" name="Rechteck 107"/>
          <p:cNvSpPr>
            <a:spLocks noChangeArrowheads="1"/>
          </p:cNvSpPr>
          <p:nvPr/>
        </p:nvSpPr>
        <p:spPr bwMode="auto">
          <a:xfrm>
            <a:off x="26638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1" name="Rechteck 108"/>
          <p:cNvSpPr>
            <a:spLocks noChangeArrowheads="1"/>
          </p:cNvSpPr>
          <p:nvPr/>
        </p:nvSpPr>
        <p:spPr bwMode="auto">
          <a:xfrm>
            <a:off x="26638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2" name="Rechteck 109"/>
          <p:cNvSpPr>
            <a:spLocks noChangeArrowheads="1"/>
          </p:cNvSpPr>
          <p:nvPr/>
        </p:nvSpPr>
        <p:spPr bwMode="auto">
          <a:xfrm>
            <a:off x="26638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3" name="Rechteck 110"/>
          <p:cNvSpPr>
            <a:spLocks noChangeArrowheads="1"/>
          </p:cNvSpPr>
          <p:nvPr/>
        </p:nvSpPr>
        <p:spPr bwMode="auto">
          <a:xfrm>
            <a:off x="26638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4" name="Rechteck 111"/>
          <p:cNvSpPr>
            <a:spLocks noChangeArrowheads="1"/>
          </p:cNvSpPr>
          <p:nvPr/>
        </p:nvSpPr>
        <p:spPr bwMode="auto">
          <a:xfrm>
            <a:off x="2952750"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5" name="Rechteck 112"/>
          <p:cNvSpPr>
            <a:spLocks noChangeArrowheads="1"/>
          </p:cNvSpPr>
          <p:nvPr/>
        </p:nvSpPr>
        <p:spPr bwMode="auto">
          <a:xfrm>
            <a:off x="2952750"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6" name="Rechteck 113"/>
          <p:cNvSpPr>
            <a:spLocks noChangeArrowheads="1"/>
          </p:cNvSpPr>
          <p:nvPr/>
        </p:nvSpPr>
        <p:spPr bwMode="auto">
          <a:xfrm>
            <a:off x="2952750"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7" name="Rechteck 114"/>
          <p:cNvSpPr>
            <a:spLocks noChangeArrowheads="1"/>
          </p:cNvSpPr>
          <p:nvPr/>
        </p:nvSpPr>
        <p:spPr bwMode="auto">
          <a:xfrm>
            <a:off x="2952750"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8" name="Rechteck 115"/>
          <p:cNvSpPr>
            <a:spLocks noChangeArrowheads="1"/>
          </p:cNvSpPr>
          <p:nvPr/>
        </p:nvSpPr>
        <p:spPr bwMode="auto">
          <a:xfrm>
            <a:off x="331311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79" name="Rechteck 116"/>
          <p:cNvSpPr>
            <a:spLocks noChangeArrowheads="1"/>
          </p:cNvSpPr>
          <p:nvPr/>
        </p:nvSpPr>
        <p:spPr bwMode="auto">
          <a:xfrm>
            <a:off x="331311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0" name="Rechteck 117"/>
          <p:cNvSpPr>
            <a:spLocks noChangeArrowheads="1"/>
          </p:cNvSpPr>
          <p:nvPr/>
        </p:nvSpPr>
        <p:spPr bwMode="auto">
          <a:xfrm>
            <a:off x="331311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1" name="Rechteck 118"/>
          <p:cNvSpPr>
            <a:spLocks noChangeArrowheads="1"/>
          </p:cNvSpPr>
          <p:nvPr/>
        </p:nvSpPr>
        <p:spPr bwMode="auto">
          <a:xfrm>
            <a:off x="331311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2" name="Rechteck 119"/>
          <p:cNvSpPr>
            <a:spLocks noChangeArrowheads="1"/>
          </p:cNvSpPr>
          <p:nvPr/>
        </p:nvSpPr>
        <p:spPr bwMode="auto">
          <a:xfrm>
            <a:off x="331311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3" name="Rechteck 120"/>
          <p:cNvSpPr>
            <a:spLocks noChangeArrowheads="1"/>
          </p:cNvSpPr>
          <p:nvPr/>
        </p:nvSpPr>
        <p:spPr bwMode="auto">
          <a:xfrm>
            <a:off x="331311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4" name="Rechteck 121"/>
          <p:cNvSpPr>
            <a:spLocks noChangeArrowheads="1"/>
          </p:cNvSpPr>
          <p:nvPr/>
        </p:nvSpPr>
        <p:spPr bwMode="auto">
          <a:xfrm>
            <a:off x="331311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5" name="Rechteck 122"/>
          <p:cNvSpPr>
            <a:spLocks noChangeArrowheads="1"/>
          </p:cNvSpPr>
          <p:nvPr/>
        </p:nvSpPr>
        <p:spPr bwMode="auto">
          <a:xfrm>
            <a:off x="331311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6" name="Rechteck 124"/>
          <p:cNvSpPr>
            <a:spLocks noChangeArrowheads="1"/>
          </p:cNvSpPr>
          <p:nvPr/>
        </p:nvSpPr>
        <p:spPr bwMode="auto">
          <a:xfrm>
            <a:off x="331311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7" name="Rechteck 125"/>
          <p:cNvSpPr>
            <a:spLocks noChangeArrowheads="1"/>
          </p:cNvSpPr>
          <p:nvPr/>
        </p:nvSpPr>
        <p:spPr bwMode="auto">
          <a:xfrm>
            <a:off x="331311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8" name="Rechteck 127"/>
          <p:cNvSpPr>
            <a:spLocks noChangeArrowheads="1"/>
          </p:cNvSpPr>
          <p:nvPr/>
        </p:nvSpPr>
        <p:spPr bwMode="auto">
          <a:xfrm>
            <a:off x="3600450"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89" name="Rechteck 128"/>
          <p:cNvSpPr>
            <a:spLocks noChangeArrowheads="1"/>
          </p:cNvSpPr>
          <p:nvPr/>
        </p:nvSpPr>
        <p:spPr bwMode="auto">
          <a:xfrm>
            <a:off x="3600450"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0" name="Rechteck 129"/>
          <p:cNvSpPr>
            <a:spLocks noChangeArrowheads="1"/>
          </p:cNvSpPr>
          <p:nvPr/>
        </p:nvSpPr>
        <p:spPr bwMode="auto">
          <a:xfrm>
            <a:off x="3600450"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1" name="Rechteck 130"/>
          <p:cNvSpPr>
            <a:spLocks noChangeArrowheads="1"/>
          </p:cNvSpPr>
          <p:nvPr/>
        </p:nvSpPr>
        <p:spPr bwMode="auto">
          <a:xfrm>
            <a:off x="3600450"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2" name="Rechteck 131"/>
          <p:cNvSpPr>
            <a:spLocks noChangeArrowheads="1"/>
          </p:cNvSpPr>
          <p:nvPr/>
        </p:nvSpPr>
        <p:spPr bwMode="auto">
          <a:xfrm>
            <a:off x="3600450"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3" name="Rechteck 132"/>
          <p:cNvSpPr>
            <a:spLocks noChangeArrowheads="1"/>
          </p:cNvSpPr>
          <p:nvPr/>
        </p:nvSpPr>
        <p:spPr bwMode="auto">
          <a:xfrm>
            <a:off x="3600450"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4" name="Rechteck 133"/>
          <p:cNvSpPr>
            <a:spLocks noChangeArrowheads="1"/>
          </p:cNvSpPr>
          <p:nvPr/>
        </p:nvSpPr>
        <p:spPr bwMode="auto">
          <a:xfrm>
            <a:off x="3600450"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5" name="Rechteck 134"/>
          <p:cNvSpPr>
            <a:spLocks noChangeArrowheads="1"/>
          </p:cNvSpPr>
          <p:nvPr/>
        </p:nvSpPr>
        <p:spPr bwMode="auto">
          <a:xfrm>
            <a:off x="3600450"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6" name="Rechteck 135"/>
          <p:cNvSpPr>
            <a:spLocks noChangeArrowheads="1"/>
          </p:cNvSpPr>
          <p:nvPr/>
        </p:nvSpPr>
        <p:spPr bwMode="auto">
          <a:xfrm>
            <a:off x="3600450"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7" name="Rechteck 136"/>
          <p:cNvSpPr>
            <a:spLocks noChangeArrowheads="1"/>
          </p:cNvSpPr>
          <p:nvPr/>
        </p:nvSpPr>
        <p:spPr bwMode="auto">
          <a:xfrm>
            <a:off x="3600450"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8" name="Rechteck 137"/>
          <p:cNvSpPr>
            <a:spLocks noChangeArrowheads="1"/>
          </p:cNvSpPr>
          <p:nvPr/>
        </p:nvSpPr>
        <p:spPr bwMode="auto">
          <a:xfrm>
            <a:off x="3887788"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599" name="Rechteck 138"/>
          <p:cNvSpPr>
            <a:spLocks noChangeArrowheads="1"/>
          </p:cNvSpPr>
          <p:nvPr/>
        </p:nvSpPr>
        <p:spPr bwMode="auto">
          <a:xfrm>
            <a:off x="3887788"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0" name="Rechteck 139"/>
          <p:cNvSpPr>
            <a:spLocks noChangeArrowheads="1"/>
          </p:cNvSpPr>
          <p:nvPr/>
        </p:nvSpPr>
        <p:spPr bwMode="auto">
          <a:xfrm>
            <a:off x="3887788"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1" name="Rechteck 140"/>
          <p:cNvSpPr>
            <a:spLocks noChangeArrowheads="1"/>
          </p:cNvSpPr>
          <p:nvPr/>
        </p:nvSpPr>
        <p:spPr bwMode="auto">
          <a:xfrm>
            <a:off x="3887788"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2" name="Rechteck 141"/>
          <p:cNvSpPr>
            <a:spLocks noChangeArrowheads="1"/>
          </p:cNvSpPr>
          <p:nvPr/>
        </p:nvSpPr>
        <p:spPr bwMode="auto">
          <a:xfrm>
            <a:off x="3887788"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3" name="Rechteck 142"/>
          <p:cNvSpPr>
            <a:spLocks noChangeArrowheads="1"/>
          </p:cNvSpPr>
          <p:nvPr/>
        </p:nvSpPr>
        <p:spPr bwMode="auto">
          <a:xfrm>
            <a:off x="3887788"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4" name="Rechteck 143"/>
          <p:cNvSpPr>
            <a:spLocks noChangeArrowheads="1"/>
          </p:cNvSpPr>
          <p:nvPr/>
        </p:nvSpPr>
        <p:spPr bwMode="auto">
          <a:xfrm>
            <a:off x="3887788" y="58769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5" name="Rechteck 144"/>
          <p:cNvSpPr>
            <a:spLocks noChangeArrowheads="1"/>
          </p:cNvSpPr>
          <p:nvPr/>
        </p:nvSpPr>
        <p:spPr bwMode="auto">
          <a:xfrm>
            <a:off x="3887788" y="59499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6" name="Rechteck 145"/>
          <p:cNvSpPr>
            <a:spLocks noChangeArrowheads="1"/>
          </p:cNvSpPr>
          <p:nvPr/>
        </p:nvSpPr>
        <p:spPr bwMode="auto">
          <a:xfrm>
            <a:off x="3887788" y="60213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7" name="Rechteck 146"/>
          <p:cNvSpPr>
            <a:spLocks noChangeArrowheads="1"/>
          </p:cNvSpPr>
          <p:nvPr/>
        </p:nvSpPr>
        <p:spPr bwMode="auto">
          <a:xfrm>
            <a:off x="3887788" y="60928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8" name="Rechteck 147"/>
          <p:cNvSpPr>
            <a:spLocks noChangeArrowheads="1"/>
          </p:cNvSpPr>
          <p:nvPr/>
        </p:nvSpPr>
        <p:spPr bwMode="auto">
          <a:xfrm>
            <a:off x="3887788" y="61658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09" name="Rechteck 149"/>
          <p:cNvSpPr>
            <a:spLocks noChangeArrowheads="1"/>
          </p:cNvSpPr>
          <p:nvPr/>
        </p:nvSpPr>
        <p:spPr bwMode="auto">
          <a:xfrm>
            <a:off x="417671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0" name="Rechteck 150"/>
          <p:cNvSpPr>
            <a:spLocks noChangeArrowheads="1"/>
          </p:cNvSpPr>
          <p:nvPr/>
        </p:nvSpPr>
        <p:spPr bwMode="auto">
          <a:xfrm>
            <a:off x="417671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1" name="Rechteck 151"/>
          <p:cNvSpPr>
            <a:spLocks noChangeArrowheads="1"/>
          </p:cNvSpPr>
          <p:nvPr/>
        </p:nvSpPr>
        <p:spPr bwMode="auto">
          <a:xfrm>
            <a:off x="417671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2" name="Rechteck 152"/>
          <p:cNvSpPr>
            <a:spLocks noChangeArrowheads="1"/>
          </p:cNvSpPr>
          <p:nvPr/>
        </p:nvSpPr>
        <p:spPr bwMode="auto">
          <a:xfrm>
            <a:off x="4176713"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3" name="Rechteck 153"/>
          <p:cNvSpPr>
            <a:spLocks noChangeArrowheads="1"/>
          </p:cNvSpPr>
          <p:nvPr/>
        </p:nvSpPr>
        <p:spPr bwMode="auto">
          <a:xfrm>
            <a:off x="4176713"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4" name="Rechteck 154"/>
          <p:cNvSpPr>
            <a:spLocks noChangeArrowheads="1"/>
          </p:cNvSpPr>
          <p:nvPr/>
        </p:nvSpPr>
        <p:spPr bwMode="auto">
          <a:xfrm>
            <a:off x="4176713"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5" name="Rechteck 155"/>
          <p:cNvSpPr>
            <a:spLocks noChangeArrowheads="1"/>
          </p:cNvSpPr>
          <p:nvPr/>
        </p:nvSpPr>
        <p:spPr bwMode="auto">
          <a:xfrm>
            <a:off x="4176713"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6" name="Rechteck 156"/>
          <p:cNvSpPr>
            <a:spLocks noChangeArrowheads="1"/>
          </p:cNvSpPr>
          <p:nvPr/>
        </p:nvSpPr>
        <p:spPr bwMode="auto">
          <a:xfrm>
            <a:off x="4176713"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7" name="Rechteck 157"/>
          <p:cNvSpPr>
            <a:spLocks noChangeArrowheads="1"/>
          </p:cNvSpPr>
          <p:nvPr/>
        </p:nvSpPr>
        <p:spPr bwMode="auto">
          <a:xfrm>
            <a:off x="4176713"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8" name="Rechteck 158"/>
          <p:cNvSpPr>
            <a:spLocks noChangeArrowheads="1"/>
          </p:cNvSpPr>
          <p:nvPr/>
        </p:nvSpPr>
        <p:spPr bwMode="auto">
          <a:xfrm>
            <a:off x="4176713"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19" name="Rechteck 159"/>
          <p:cNvSpPr>
            <a:spLocks noChangeArrowheads="1"/>
          </p:cNvSpPr>
          <p:nvPr/>
        </p:nvSpPr>
        <p:spPr bwMode="auto">
          <a:xfrm>
            <a:off x="4464050"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0" name="Rechteck 161"/>
          <p:cNvSpPr>
            <a:spLocks noChangeArrowheads="1"/>
          </p:cNvSpPr>
          <p:nvPr/>
        </p:nvSpPr>
        <p:spPr bwMode="auto">
          <a:xfrm>
            <a:off x="4464050"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1" name="Rechteck 162"/>
          <p:cNvSpPr>
            <a:spLocks noChangeArrowheads="1"/>
          </p:cNvSpPr>
          <p:nvPr/>
        </p:nvSpPr>
        <p:spPr bwMode="auto">
          <a:xfrm>
            <a:off x="4464050"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2" name="Rechteck 163"/>
          <p:cNvSpPr>
            <a:spLocks noChangeArrowheads="1"/>
          </p:cNvSpPr>
          <p:nvPr/>
        </p:nvSpPr>
        <p:spPr bwMode="auto">
          <a:xfrm>
            <a:off x="4464050"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3" name="Rechteck 164"/>
          <p:cNvSpPr>
            <a:spLocks noChangeArrowheads="1"/>
          </p:cNvSpPr>
          <p:nvPr/>
        </p:nvSpPr>
        <p:spPr bwMode="auto">
          <a:xfrm>
            <a:off x="4464050"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4" name="Rechteck 165"/>
          <p:cNvSpPr>
            <a:spLocks noChangeArrowheads="1"/>
          </p:cNvSpPr>
          <p:nvPr/>
        </p:nvSpPr>
        <p:spPr bwMode="auto">
          <a:xfrm>
            <a:off x="4464050"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5" name="Rechteck 166"/>
          <p:cNvSpPr>
            <a:spLocks noChangeArrowheads="1"/>
          </p:cNvSpPr>
          <p:nvPr/>
        </p:nvSpPr>
        <p:spPr bwMode="auto">
          <a:xfrm>
            <a:off x="4464050"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6" name="Rechteck 167"/>
          <p:cNvSpPr>
            <a:spLocks noChangeArrowheads="1"/>
          </p:cNvSpPr>
          <p:nvPr/>
        </p:nvSpPr>
        <p:spPr bwMode="auto">
          <a:xfrm>
            <a:off x="4464050"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7" name="Rechteck 168"/>
          <p:cNvSpPr>
            <a:spLocks noChangeArrowheads="1"/>
          </p:cNvSpPr>
          <p:nvPr/>
        </p:nvSpPr>
        <p:spPr bwMode="auto">
          <a:xfrm>
            <a:off x="4464050"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8" name="Rechteck 169"/>
          <p:cNvSpPr>
            <a:spLocks noChangeArrowheads="1"/>
          </p:cNvSpPr>
          <p:nvPr/>
        </p:nvSpPr>
        <p:spPr bwMode="auto">
          <a:xfrm>
            <a:off x="4464050"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29" name="Rechteck 170"/>
          <p:cNvSpPr>
            <a:spLocks noChangeArrowheads="1"/>
          </p:cNvSpPr>
          <p:nvPr/>
        </p:nvSpPr>
        <p:spPr bwMode="auto">
          <a:xfrm>
            <a:off x="475297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0" name="Rechteck 171"/>
          <p:cNvSpPr>
            <a:spLocks noChangeArrowheads="1"/>
          </p:cNvSpPr>
          <p:nvPr/>
        </p:nvSpPr>
        <p:spPr bwMode="auto">
          <a:xfrm>
            <a:off x="475297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1" name="Rechteck 173"/>
          <p:cNvSpPr>
            <a:spLocks noChangeArrowheads="1"/>
          </p:cNvSpPr>
          <p:nvPr/>
        </p:nvSpPr>
        <p:spPr bwMode="auto">
          <a:xfrm>
            <a:off x="475297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2" name="Rechteck 174"/>
          <p:cNvSpPr>
            <a:spLocks noChangeArrowheads="1"/>
          </p:cNvSpPr>
          <p:nvPr/>
        </p:nvSpPr>
        <p:spPr bwMode="auto">
          <a:xfrm>
            <a:off x="475297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3" name="Rechteck 175"/>
          <p:cNvSpPr>
            <a:spLocks noChangeArrowheads="1"/>
          </p:cNvSpPr>
          <p:nvPr/>
        </p:nvSpPr>
        <p:spPr bwMode="auto">
          <a:xfrm>
            <a:off x="475297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4" name="Rechteck 176"/>
          <p:cNvSpPr>
            <a:spLocks noChangeArrowheads="1"/>
          </p:cNvSpPr>
          <p:nvPr/>
        </p:nvSpPr>
        <p:spPr bwMode="auto">
          <a:xfrm>
            <a:off x="475297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5" name="Rechteck 177"/>
          <p:cNvSpPr>
            <a:spLocks noChangeArrowheads="1"/>
          </p:cNvSpPr>
          <p:nvPr/>
        </p:nvSpPr>
        <p:spPr bwMode="auto">
          <a:xfrm>
            <a:off x="475297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6" name="Rechteck 178"/>
          <p:cNvSpPr>
            <a:spLocks noChangeArrowheads="1"/>
          </p:cNvSpPr>
          <p:nvPr/>
        </p:nvSpPr>
        <p:spPr bwMode="auto">
          <a:xfrm>
            <a:off x="4752975"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7" name="Rechteck 179"/>
          <p:cNvSpPr>
            <a:spLocks noChangeArrowheads="1"/>
          </p:cNvSpPr>
          <p:nvPr/>
        </p:nvSpPr>
        <p:spPr bwMode="auto">
          <a:xfrm>
            <a:off x="4752975"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8" name="Rechteck 180"/>
          <p:cNvSpPr>
            <a:spLocks noChangeArrowheads="1"/>
          </p:cNvSpPr>
          <p:nvPr/>
        </p:nvSpPr>
        <p:spPr bwMode="auto">
          <a:xfrm>
            <a:off x="4752975"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39" name="Rechteck 181"/>
          <p:cNvSpPr>
            <a:spLocks noChangeArrowheads="1"/>
          </p:cNvSpPr>
          <p:nvPr/>
        </p:nvSpPr>
        <p:spPr bwMode="auto">
          <a:xfrm>
            <a:off x="2952750"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0" name="Rechteck 182"/>
          <p:cNvSpPr>
            <a:spLocks noChangeArrowheads="1"/>
          </p:cNvSpPr>
          <p:nvPr/>
        </p:nvSpPr>
        <p:spPr bwMode="auto">
          <a:xfrm>
            <a:off x="2952750"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1" name="Rechteck 183"/>
          <p:cNvSpPr>
            <a:spLocks noChangeArrowheads="1"/>
          </p:cNvSpPr>
          <p:nvPr/>
        </p:nvSpPr>
        <p:spPr bwMode="auto">
          <a:xfrm>
            <a:off x="2952750"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2" name="Rechteck 184"/>
          <p:cNvSpPr>
            <a:spLocks noChangeArrowheads="1"/>
          </p:cNvSpPr>
          <p:nvPr/>
        </p:nvSpPr>
        <p:spPr bwMode="auto">
          <a:xfrm>
            <a:off x="2952750"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3" name="Rechteck 186"/>
          <p:cNvSpPr>
            <a:spLocks noChangeArrowheads="1"/>
          </p:cNvSpPr>
          <p:nvPr/>
        </p:nvSpPr>
        <p:spPr bwMode="auto">
          <a:xfrm>
            <a:off x="2952750"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4" name="Rechteck 187"/>
          <p:cNvSpPr>
            <a:spLocks noChangeArrowheads="1"/>
          </p:cNvSpPr>
          <p:nvPr/>
        </p:nvSpPr>
        <p:spPr bwMode="auto">
          <a:xfrm>
            <a:off x="2952750"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5" name="Rechteck 188"/>
          <p:cNvSpPr>
            <a:spLocks noChangeArrowheads="1"/>
          </p:cNvSpPr>
          <p:nvPr/>
        </p:nvSpPr>
        <p:spPr bwMode="auto">
          <a:xfrm>
            <a:off x="2952750"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6" name="Rechteck 189"/>
          <p:cNvSpPr>
            <a:spLocks noChangeArrowheads="1"/>
          </p:cNvSpPr>
          <p:nvPr/>
        </p:nvSpPr>
        <p:spPr bwMode="auto">
          <a:xfrm>
            <a:off x="2952750"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7" name="Rechteck 190"/>
          <p:cNvSpPr>
            <a:spLocks noChangeArrowheads="1"/>
          </p:cNvSpPr>
          <p:nvPr/>
        </p:nvSpPr>
        <p:spPr bwMode="auto">
          <a:xfrm>
            <a:off x="2952750"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8" name="Rechteck 191"/>
          <p:cNvSpPr>
            <a:spLocks noChangeArrowheads="1"/>
          </p:cNvSpPr>
          <p:nvPr/>
        </p:nvSpPr>
        <p:spPr bwMode="auto">
          <a:xfrm>
            <a:off x="2952750" y="55165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49" name="Rechteck 192"/>
          <p:cNvSpPr>
            <a:spLocks noChangeArrowheads="1"/>
          </p:cNvSpPr>
          <p:nvPr/>
        </p:nvSpPr>
        <p:spPr bwMode="auto">
          <a:xfrm>
            <a:off x="2952750" y="55895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0" name="Rechteck 193"/>
          <p:cNvSpPr>
            <a:spLocks noChangeArrowheads="1"/>
          </p:cNvSpPr>
          <p:nvPr/>
        </p:nvSpPr>
        <p:spPr bwMode="auto">
          <a:xfrm>
            <a:off x="2952750" y="56610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1" name="Rechteck 194"/>
          <p:cNvSpPr>
            <a:spLocks noChangeArrowheads="1"/>
          </p:cNvSpPr>
          <p:nvPr/>
        </p:nvSpPr>
        <p:spPr bwMode="auto">
          <a:xfrm>
            <a:off x="2952750" y="5732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2" name="Rechteck 195"/>
          <p:cNvSpPr>
            <a:spLocks noChangeArrowheads="1"/>
          </p:cNvSpPr>
          <p:nvPr/>
        </p:nvSpPr>
        <p:spPr bwMode="auto">
          <a:xfrm>
            <a:off x="2952750" y="58054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3" name="Rechteck 196"/>
          <p:cNvSpPr>
            <a:spLocks noChangeArrowheads="1"/>
          </p:cNvSpPr>
          <p:nvPr/>
        </p:nvSpPr>
        <p:spPr bwMode="auto">
          <a:xfrm>
            <a:off x="2952750" y="58769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4" name="Rechteck 197"/>
          <p:cNvSpPr>
            <a:spLocks noChangeArrowheads="1"/>
          </p:cNvSpPr>
          <p:nvPr/>
        </p:nvSpPr>
        <p:spPr bwMode="auto">
          <a:xfrm>
            <a:off x="2952750" y="59499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5" name="Rechteck 198"/>
          <p:cNvSpPr>
            <a:spLocks noChangeArrowheads="1"/>
          </p:cNvSpPr>
          <p:nvPr/>
        </p:nvSpPr>
        <p:spPr bwMode="auto">
          <a:xfrm>
            <a:off x="2952750" y="60213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6" name="Rechteck 199"/>
          <p:cNvSpPr>
            <a:spLocks noChangeArrowheads="1"/>
          </p:cNvSpPr>
          <p:nvPr/>
        </p:nvSpPr>
        <p:spPr bwMode="auto">
          <a:xfrm>
            <a:off x="2952750" y="60928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7" name="Rechteck 200"/>
          <p:cNvSpPr>
            <a:spLocks noChangeArrowheads="1"/>
          </p:cNvSpPr>
          <p:nvPr/>
        </p:nvSpPr>
        <p:spPr bwMode="auto">
          <a:xfrm>
            <a:off x="2952750" y="616585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8" name="Rechteck 201"/>
          <p:cNvSpPr>
            <a:spLocks noChangeArrowheads="1"/>
          </p:cNvSpPr>
          <p:nvPr/>
        </p:nvSpPr>
        <p:spPr bwMode="auto">
          <a:xfrm>
            <a:off x="2952750" y="62372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59" name="Rechteck 202"/>
          <p:cNvSpPr>
            <a:spLocks noChangeArrowheads="1"/>
          </p:cNvSpPr>
          <p:nvPr/>
        </p:nvSpPr>
        <p:spPr bwMode="auto">
          <a:xfrm>
            <a:off x="2952750" y="63087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0" name="Rechteck 203"/>
          <p:cNvSpPr>
            <a:spLocks noChangeArrowheads="1"/>
          </p:cNvSpPr>
          <p:nvPr/>
        </p:nvSpPr>
        <p:spPr bwMode="auto">
          <a:xfrm>
            <a:off x="266382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1" name="Rechteck 204"/>
          <p:cNvSpPr>
            <a:spLocks noChangeArrowheads="1"/>
          </p:cNvSpPr>
          <p:nvPr/>
        </p:nvSpPr>
        <p:spPr bwMode="auto">
          <a:xfrm>
            <a:off x="266382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2" name="Rechteck 205"/>
          <p:cNvSpPr>
            <a:spLocks noChangeArrowheads="1"/>
          </p:cNvSpPr>
          <p:nvPr/>
        </p:nvSpPr>
        <p:spPr bwMode="auto">
          <a:xfrm>
            <a:off x="266382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3" name="Rechteck 206"/>
          <p:cNvSpPr>
            <a:spLocks noChangeArrowheads="1"/>
          </p:cNvSpPr>
          <p:nvPr/>
        </p:nvSpPr>
        <p:spPr bwMode="auto">
          <a:xfrm>
            <a:off x="26638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4" name="Rechteck 207"/>
          <p:cNvSpPr>
            <a:spLocks noChangeArrowheads="1"/>
          </p:cNvSpPr>
          <p:nvPr/>
        </p:nvSpPr>
        <p:spPr bwMode="auto">
          <a:xfrm>
            <a:off x="26638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5" name="Rechteck 208"/>
          <p:cNvSpPr>
            <a:spLocks noChangeArrowheads="1"/>
          </p:cNvSpPr>
          <p:nvPr/>
        </p:nvSpPr>
        <p:spPr bwMode="auto">
          <a:xfrm>
            <a:off x="26638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6" name="Rechteck 209"/>
          <p:cNvSpPr>
            <a:spLocks noChangeArrowheads="1"/>
          </p:cNvSpPr>
          <p:nvPr/>
        </p:nvSpPr>
        <p:spPr bwMode="auto">
          <a:xfrm>
            <a:off x="26638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7" name="Rechteck 210"/>
          <p:cNvSpPr>
            <a:spLocks noChangeArrowheads="1"/>
          </p:cNvSpPr>
          <p:nvPr/>
        </p:nvSpPr>
        <p:spPr bwMode="auto">
          <a:xfrm>
            <a:off x="26638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8" name="Rechteck 211"/>
          <p:cNvSpPr>
            <a:spLocks noChangeArrowheads="1"/>
          </p:cNvSpPr>
          <p:nvPr/>
        </p:nvSpPr>
        <p:spPr bwMode="auto">
          <a:xfrm>
            <a:off x="26638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69" name="Rechteck 212"/>
          <p:cNvSpPr>
            <a:spLocks noChangeArrowheads="1"/>
          </p:cNvSpPr>
          <p:nvPr/>
        </p:nvSpPr>
        <p:spPr bwMode="auto">
          <a:xfrm>
            <a:off x="26638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0" name="Rechteck 213"/>
          <p:cNvSpPr>
            <a:spLocks noChangeArrowheads="1"/>
          </p:cNvSpPr>
          <p:nvPr/>
        </p:nvSpPr>
        <p:spPr bwMode="auto">
          <a:xfrm>
            <a:off x="26638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1" name="Rechteck 214"/>
          <p:cNvSpPr>
            <a:spLocks noChangeArrowheads="1"/>
          </p:cNvSpPr>
          <p:nvPr/>
        </p:nvSpPr>
        <p:spPr bwMode="auto">
          <a:xfrm>
            <a:off x="38877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2" name="Rechteck 215"/>
          <p:cNvSpPr>
            <a:spLocks noChangeArrowheads="1"/>
          </p:cNvSpPr>
          <p:nvPr/>
        </p:nvSpPr>
        <p:spPr bwMode="auto">
          <a:xfrm>
            <a:off x="38877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3" name="Rechteck 216"/>
          <p:cNvSpPr>
            <a:spLocks noChangeArrowheads="1"/>
          </p:cNvSpPr>
          <p:nvPr/>
        </p:nvSpPr>
        <p:spPr bwMode="auto">
          <a:xfrm>
            <a:off x="38877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4" name="Rechteck 217"/>
          <p:cNvSpPr>
            <a:spLocks noChangeArrowheads="1"/>
          </p:cNvSpPr>
          <p:nvPr/>
        </p:nvSpPr>
        <p:spPr bwMode="auto">
          <a:xfrm>
            <a:off x="38877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5" name="Rechteck 218"/>
          <p:cNvSpPr>
            <a:spLocks noChangeArrowheads="1"/>
          </p:cNvSpPr>
          <p:nvPr/>
        </p:nvSpPr>
        <p:spPr bwMode="auto">
          <a:xfrm>
            <a:off x="38877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6" name="Rechteck 219"/>
          <p:cNvSpPr>
            <a:spLocks noChangeArrowheads="1"/>
          </p:cNvSpPr>
          <p:nvPr/>
        </p:nvSpPr>
        <p:spPr bwMode="auto">
          <a:xfrm>
            <a:off x="3887788"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7" name="Rechteck 221"/>
          <p:cNvSpPr>
            <a:spLocks noChangeArrowheads="1"/>
          </p:cNvSpPr>
          <p:nvPr/>
        </p:nvSpPr>
        <p:spPr bwMode="auto">
          <a:xfrm>
            <a:off x="3887788"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8" name="Rechteck 222"/>
          <p:cNvSpPr>
            <a:spLocks noChangeArrowheads="1"/>
          </p:cNvSpPr>
          <p:nvPr/>
        </p:nvSpPr>
        <p:spPr bwMode="auto">
          <a:xfrm>
            <a:off x="3887788"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79" name="Rechteck 223"/>
          <p:cNvSpPr>
            <a:spLocks noChangeArrowheads="1"/>
          </p:cNvSpPr>
          <p:nvPr/>
        </p:nvSpPr>
        <p:spPr bwMode="auto">
          <a:xfrm>
            <a:off x="3887788"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80" name="Rechteck 224"/>
          <p:cNvSpPr>
            <a:spLocks noChangeArrowheads="1"/>
          </p:cNvSpPr>
          <p:nvPr/>
        </p:nvSpPr>
        <p:spPr bwMode="auto">
          <a:xfrm>
            <a:off x="3887788"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19681" name="Rechteck 454"/>
          <p:cNvSpPr>
            <a:spLocks noChangeArrowheads="1"/>
          </p:cNvSpPr>
          <p:nvPr/>
        </p:nvSpPr>
        <p:spPr bwMode="auto">
          <a:xfrm>
            <a:off x="12239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898" name="Rechteck 897"/>
          <p:cNvSpPr/>
          <p:nvPr/>
        </p:nvSpPr>
        <p:spPr bwMode="auto">
          <a:xfrm>
            <a:off x="1439863" y="3284538"/>
            <a:ext cx="360362" cy="3240087"/>
          </a:xfrm>
          <a:prstGeom prst="rect">
            <a:avLst/>
          </a:prstGeom>
          <a:noFill/>
          <a:ln w="28575" algn="ctr">
            <a:solidFill>
              <a:schemeClr val="accent3"/>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910" name="Rechteck 909"/>
          <p:cNvSpPr/>
          <p:nvPr/>
        </p:nvSpPr>
        <p:spPr bwMode="auto">
          <a:xfrm>
            <a:off x="7704138" y="3357563"/>
            <a:ext cx="1225550" cy="8636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MLR</a:t>
            </a:r>
            <a:endParaRPr lang="de-AT" sz="1400" b="1" dirty="0" err="1">
              <a:solidFill>
                <a:schemeClr val="bg1"/>
              </a:solidFill>
              <a:cs typeface="Arial" charset="0"/>
            </a:endParaRPr>
          </a:p>
        </p:txBody>
      </p:sp>
      <p:sp>
        <p:nvSpPr>
          <p:cNvPr id="911" name="Rechteck 910"/>
          <p:cNvSpPr/>
          <p:nvPr/>
        </p:nvSpPr>
        <p:spPr bwMode="auto">
          <a:xfrm>
            <a:off x="7704138" y="4437063"/>
            <a:ext cx="1225550" cy="8636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KNN</a:t>
            </a:r>
            <a:endParaRPr lang="de-AT" sz="1400" b="1" dirty="0" err="1">
              <a:solidFill>
                <a:schemeClr val="bg1"/>
              </a:solidFill>
              <a:cs typeface="Arial" charset="0"/>
            </a:endParaRPr>
          </a:p>
        </p:txBody>
      </p:sp>
      <p:sp>
        <p:nvSpPr>
          <p:cNvPr id="912" name="Rechteck 911"/>
          <p:cNvSpPr/>
          <p:nvPr/>
        </p:nvSpPr>
        <p:spPr bwMode="auto">
          <a:xfrm>
            <a:off x="7704138" y="5516563"/>
            <a:ext cx="1225550" cy="8651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144018" tIns="72009" rIns="72009" bIns="72009" anchor="ctr"/>
          <a:lstStyle/>
          <a:p>
            <a:pPr marL="171450" indent="-171450" algn="ctr" fontAlgn="auto">
              <a:spcBef>
                <a:spcPts val="0"/>
              </a:spcBef>
              <a:spcAft>
                <a:spcPts val="0"/>
              </a:spcAft>
              <a:buClr>
                <a:srgbClr val="879BAA"/>
              </a:buClr>
              <a:defRPr/>
            </a:pPr>
            <a:r>
              <a:rPr lang="en-US" sz="1400" b="1" dirty="0">
                <a:solidFill>
                  <a:schemeClr val="bg1"/>
                </a:solidFill>
                <a:cs typeface="Arial" charset="0"/>
              </a:rPr>
              <a:t>RFD</a:t>
            </a:r>
            <a:endParaRPr lang="de-AT" sz="1400" b="1" dirty="0" err="1">
              <a:solidFill>
                <a:schemeClr val="bg1"/>
              </a:solidFill>
              <a:cs typeface="Arial" charset="0"/>
            </a:endParaRPr>
          </a:p>
        </p:txBody>
      </p:sp>
      <p:grpSp>
        <p:nvGrpSpPr>
          <p:cNvPr id="4" name="Gruppierung 258"/>
          <p:cNvGrpSpPr>
            <a:grpSpLocks/>
          </p:cNvGrpSpPr>
          <p:nvPr/>
        </p:nvGrpSpPr>
        <p:grpSpPr bwMode="auto">
          <a:xfrm>
            <a:off x="5148263" y="3068638"/>
            <a:ext cx="2514600" cy="3384550"/>
            <a:chOff x="5148064" y="3068960"/>
            <a:chExt cx="2514401" cy="3384376"/>
          </a:xfrm>
        </p:grpSpPr>
        <p:sp>
          <p:nvSpPr>
            <p:cNvPr id="228" name="Rechteck 227"/>
            <p:cNvSpPr/>
            <p:nvPr/>
          </p:nvSpPr>
          <p:spPr bwMode="auto">
            <a:xfrm>
              <a:off x="5652849" y="3356282"/>
              <a:ext cx="1511180" cy="3097054"/>
            </a:xfrm>
            <a:prstGeom prst="rect">
              <a:avLst/>
            </a:prstGeom>
            <a:solidFill>
              <a:schemeClr val="bg1"/>
            </a:solidFill>
            <a:ln w="28575" algn="ctr">
              <a:solidFill>
                <a:schemeClr val="accent6"/>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229" name="Textfeld 228"/>
            <p:cNvSpPr txBox="1"/>
            <p:nvPr/>
          </p:nvSpPr>
          <p:spPr bwMode="gray">
            <a:xfrm>
              <a:off x="5148064" y="4508748"/>
              <a:ext cx="461925" cy="831807"/>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
          <p:nvSpPr>
            <p:cNvPr id="20108" name="Rechteck 231"/>
            <p:cNvSpPr>
              <a:spLocks noChangeArrowheads="1"/>
            </p:cNvSpPr>
            <p:nvPr/>
          </p:nvSpPr>
          <p:spPr bwMode="auto">
            <a:xfrm>
              <a:off x="5724128" y="45091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09" name="Rechteck 232"/>
            <p:cNvSpPr>
              <a:spLocks noChangeArrowheads="1"/>
            </p:cNvSpPr>
            <p:nvPr/>
          </p:nvSpPr>
          <p:spPr bwMode="auto">
            <a:xfrm>
              <a:off x="5724128" y="45811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0" name="Rechteck 233"/>
            <p:cNvSpPr>
              <a:spLocks noChangeArrowheads="1"/>
            </p:cNvSpPr>
            <p:nvPr/>
          </p:nvSpPr>
          <p:spPr bwMode="auto">
            <a:xfrm>
              <a:off x="5724128" y="465313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1" name="Rechteck 234"/>
            <p:cNvSpPr>
              <a:spLocks noChangeArrowheads="1"/>
            </p:cNvSpPr>
            <p:nvPr/>
          </p:nvSpPr>
          <p:spPr bwMode="auto">
            <a:xfrm>
              <a:off x="5724128" y="472514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2" name="Rechteck 235"/>
            <p:cNvSpPr>
              <a:spLocks noChangeArrowheads="1"/>
            </p:cNvSpPr>
            <p:nvPr/>
          </p:nvSpPr>
          <p:spPr bwMode="auto">
            <a:xfrm>
              <a:off x="5724128" y="479715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3" name="Rechteck 236"/>
            <p:cNvSpPr>
              <a:spLocks noChangeArrowheads="1"/>
            </p:cNvSpPr>
            <p:nvPr/>
          </p:nvSpPr>
          <p:spPr bwMode="auto">
            <a:xfrm>
              <a:off x="5724128" y="486916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4" name="Rechteck 237"/>
            <p:cNvSpPr>
              <a:spLocks noChangeArrowheads="1"/>
            </p:cNvSpPr>
            <p:nvPr/>
          </p:nvSpPr>
          <p:spPr bwMode="auto">
            <a:xfrm>
              <a:off x="5724128" y="494116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5" name="Rechteck 238"/>
            <p:cNvSpPr>
              <a:spLocks noChangeArrowheads="1"/>
            </p:cNvSpPr>
            <p:nvPr/>
          </p:nvSpPr>
          <p:spPr bwMode="auto">
            <a:xfrm>
              <a:off x="5724128" y="501317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6" name="Rechteck 239"/>
            <p:cNvSpPr>
              <a:spLocks noChangeArrowheads="1"/>
            </p:cNvSpPr>
            <p:nvPr/>
          </p:nvSpPr>
          <p:spPr bwMode="auto">
            <a:xfrm>
              <a:off x="5724128" y="508518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7" name="Rechteck 240"/>
            <p:cNvSpPr>
              <a:spLocks noChangeArrowheads="1"/>
            </p:cNvSpPr>
            <p:nvPr/>
          </p:nvSpPr>
          <p:spPr bwMode="auto">
            <a:xfrm>
              <a:off x="5724128" y="515719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8" name="Rechteck 241"/>
            <p:cNvSpPr>
              <a:spLocks noChangeArrowheads="1"/>
            </p:cNvSpPr>
            <p:nvPr/>
          </p:nvSpPr>
          <p:spPr bwMode="auto">
            <a:xfrm>
              <a:off x="5724128" y="52292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19" name="Rechteck 242"/>
            <p:cNvSpPr>
              <a:spLocks noChangeArrowheads="1"/>
            </p:cNvSpPr>
            <p:nvPr/>
          </p:nvSpPr>
          <p:spPr bwMode="auto">
            <a:xfrm>
              <a:off x="5724128" y="53012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0" name="Rechteck 243"/>
            <p:cNvSpPr>
              <a:spLocks noChangeArrowheads="1"/>
            </p:cNvSpPr>
            <p:nvPr/>
          </p:nvSpPr>
          <p:spPr bwMode="auto">
            <a:xfrm>
              <a:off x="5724128" y="53732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1" name="Rechteck 244"/>
            <p:cNvSpPr>
              <a:spLocks noChangeArrowheads="1"/>
            </p:cNvSpPr>
            <p:nvPr/>
          </p:nvSpPr>
          <p:spPr bwMode="auto">
            <a:xfrm>
              <a:off x="5724128" y="54452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2" name="Rechteck 245"/>
            <p:cNvSpPr>
              <a:spLocks noChangeArrowheads="1"/>
            </p:cNvSpPr>
            <p:nvPr/>
          </p:nvSpPr>
          <p:spPr bwMode="auto">
            <a:xfrm>
              <a:off x="5724128" y="55172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3" name="Rechteck 246"/>
            <p:cNvSpPr>
              <a:spLocks noChangeArrowheads="1"/>
            </p:cNvSpPr>
            <p:nvPr/>
          </p:nvSpPr>
          <p:spPr bwMode="auto">
            <a:xfrm>
              <a:off x="5724128" y="55892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4" name="Rechteck 247"/>
            <p:cNvSpPr>
              <a:spLocks noChangeArrowheads="1"/>
            </p:cNvSpPr>
            <p:nvPr/>
          </p:nvSpPr>
          <p:spPr bwMode="auto">
            <a:xfrm>
              <a:off x="5724128" y="56612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5" name="Rechteck 248"/>
            <p:cNvSpPr>
              <a:spLocks noChangeArrowheads="1"/>
            </p:cNvSpPr>
            <p:nvPr/>
          </p:nvSpPr>
          <p:spPr bwMode="auto">
            <a:xfrm>
              <a:off x="5724128" y="57332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6" name="Rechteck 249"/>
            <p:cNvSpPr>
              <a:spLocks noChangeArrowheads="1"/>
            </p:cNvSpPr>
            <p:nvPr/>
          </p:nvSpPr>
          <p:spPr bwMode="auto">
            <a:xfrm>
              <a:off x="5724128" y="58052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7" name="Rechteck 250"/>
            <p:cNvSpPr>
              <a:spLocks noChangeArrowheads="1"/>
            </p:cNvSpPr>
            <p:nvPr/>
          </p:nvSpPr>
          <p:spPr bwMode="auto">
            <a:xfrm>
              <a:off x="5724128" y="58772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8" name="Rechteck 251"/>
            <p:cNvSpPr>
              <a:spLocks noChangeArrowheads="1"/>
            </p:cNvSpPr>
            <p:nvPr/>
          </p:nvSpPr>
          <p:spPr bwMode="auto">
            <a:xfrm>
              <a:off x="5724128" y="59492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29" name="Rechteck 252"/>
            <p:cNvSpPr>
              <a:spLocks noChangeArrowheads="1"/>
            </p:cNvSpPr>
            <p:nvPr/>
          </p:nvSpPr>
          <p:spPr bwMode="auto">
            <a:xfrm>
              <a:off x="5724128" y="60212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0" name="Rechteck 253"/>
            <p:cNvSpPr>
              <a:spLocks noChangeArrowheads="1"/>
            </p:cNvSpPr>
            <p:nvPr/>
          </p:nvSpPr>
          <p:spPr bwMode="auto">
            <a:xfrm>
              <a:off x="5724128" y="60932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1" name="Rechteck 254"/>
            <p:cNvSpPr>
              <a:spLocks noChangeArrowheads="1"/>
            </p:cNvSpPr>
            <p:nvPr/>
          </p:nvSpPr>
          <p:spPr bwMode="auto">
            <a:xfrm>
              <a:off x="5724128" y="61653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2" name="Rechteck 255"/>
            <p:cNvSpPr>
              <a:spLocks noChangeArrowheads="1"/>
            </p:cNvSpPr>
            <p:nvPr/>
          </p:nvSpPr>
          <p:spPr bwMode="auto">
            <a:xfrm>
              <a:off x="5724128" y="62373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3" name="Rechteck 256"/>
            <p:cNvSpPr>
              <a:spLocks noChangeArrowheads="1"/>
            </p:cNvSpPr>
            <p:nvPr/>
          </p:nvSpPr>
          <p:spPr bwMode="auto">
            <a:xfrm>
              <a:off x="5724128" y="63093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4" name="Rechteck 257"/>
            <p:cNvSpPr>
              <a:spLocks noChangeArrowheads="1"/>
            </p:cNvSpPr>
            <p:nvPr/>
          </p:nvSpPr>
          <p:spPr bwMode="auto">
            <a:xfrm>
              <a:off x="5724128" y="63813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5" name="Rechteck 270"/>
            <p:cNvSpPr>
              <a:spLocks noChangeArrowheads="1"/>
            </p:cNvSpPr>
            <p:nvPr/>
          </p:nvSpPr>
          <p:spPr bwMode="auto">
            <a:xfrm>
              <a:off x="5724128" y="34290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6" name="Rechteck 271"/>
            <p:cNvSpPr>
              <a:spLocks noChangeArrowheads="1"/>
            </p:cNvSpPr>
            <p:nvPr/>
          </p:nvSpPr>
          <p:spPr bwMode="auto">
            <a:xfrm>
              <a:off x="5724128" y="35010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7" name="Rechteck 272"/>
            <p:cNvSpPr>
              <a:spLocks noChangeArrowheads="1"/>
            </p:cNvSpPr>
            <p:nvPr/>
          </p:nvSpPr>
          <p:spPr bwMode="auto">
            <a:xfrm>
              <a:off x="5724128" y="35730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8" name="Rechteck 273"/>
            <p:cNvSpPr>
              <a:spLocks noChangeArrowheads="1"/>
            </p:cNvSpPr>
            <p:nvPr/>
          </p:nvSpPr>
          <p:spPr bwMode="auto">
            <a:xfrm>
              <a:off x="5724128" y="36450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39" name="Rechteck 274"/>
            <p:cNvSpPr>
              <a:spLocks noChangeArrowheads="1"/>
            </p:cNvSpPr>
            <p:nvPr/>
          </p:nvSpPr>
          <p:spPr bwMode="auto">
            <a:xfrm>
              <a:off x="5724128" y="37170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0" name="Rechteck 275"/>
            <p:cNvSpPr>
              <a:spLocks noChangeArrowheads="1"/>
            </p:cNvSpPr>
            <p:nvPr/>
          </p:nvSpPr>
          <p:spPr bwMode="auto">
            <a:xfrm>
              <a:off x="5724128" y="37890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1" name="Rechteck 276"/>
            <p:cNvSpPr>
              <a:spLocks noChangeArrowheads="1"/>
            </p:cNvSpPr>
            <p:nvPr/>
          </p:nvSpPr>
          <p:spPr bwMode="auto">
            <a:xfrm>
              <a:off x="5724128" y="38610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2" name="Rechteck 277"/>
            <p:cNvSpPr>
              <a:spLocks noChangeArrowheads="1"/>
            </p:cNvSpPr>
            <p:nvPr/>
          </p:nvSpPr>
          <p:spPr bwMode="auto">
            <a:xfrm>
              <a:off x="5724128" y="39330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3" name="Rechteck 278"/>
            <p:cNvSpPr>
              <a:spLocks noChangeArrowheads="1"/>
            </p:cNvSpPr>
            <p:nvPr/>
          </p:nvSpPr>
          <p:spPr bwMode="auto">
            <a:xfrm>
              <a:off x="5724128" y="40050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4" name="Rechteck 279"/>
            <p:cNvSpPr>
              <a:spLocks noChangeArrowheads="1"/>
            </p:cNvSpPr>
            <p:nvPr/>
          </p:nvSpPr>
          <p:spPr bwMode="auto">
            <a:xfrm>
              <a:off x="5724128" y="40770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5" name="Rechteck 280"/>
            <p:cNvSpPr>
              <a:spLocks noChangeArrowheads="1"/>
            </p:cNvSpPr>
            <p:nvPr/>
          </p:nvSpPr>
          <p:spPr bwMode="auto">
            <a:xfrm>
              <a:off x="5724128" y="41490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6" name="Rechteck 281"/>
            <p:cNvSpPr>
              <a:spLocks noChangeArrowheads="1"/>
            </p:cNvSpPr>
            <p:nvPr/>
          </p:nvSpPr>
          <p:spPr bwMode="auto">
            <a:xfrm>
              <a:off x="5724128" y="42210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7" name="Rechteck 282"/>
            <p:cNvSpPr>
              <a:spLocks noChangeArrowheads="1"/>
            </p:cNvSpPr>
            <p:nvPr/>
          </p:nvSpPr>
          <p:spPr bwMode="auto">
            <a:xfrm>
              <a:off x="5724128" y="42930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8" name="Rechteck 283"/>
            <p:cNvSpPr>
              <a:spLocks noChangeArrowheads="1"/>
            </p:cNvSpPr>
            <p:nvPr/>
          </p:nvSpPr>
          <p:spPr bwMode="auto">
            <a:xfrm>
              <a:off x="5724128" y="43651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49" name="Rechteck 284"/>
            <p:cNvSpPr>
              <a:spLocks noChangeArrowheads="1"/>
            </p:cNvSpPr>
            <p:nvPr/>
          </p:nvSpPr>
          <p:spPr bwMode="auto">
            <a:xfrm>
              <a:off x="5724128" y="44371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0" name="Rechteck 285"/>
            <p:cNvSpPr>
              <a:spLocks noChangeArrowheads="1"/>
            </p:cNvSpPr>
            <p:nvPr/>
          </p:nvSpPr>
          <p:spPr bwMode="auto">
            <a:xfrm>
              <a:off x="6012160" y="45091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1" name="Rechteck 286"/>
            <p:cNvSpPr>
              <a:spLocks noChangeArrowheads="1"/>
            </p:cNvSpPr>
            <p:nvPr/>
          </p:nvSpPr>
          <p:spPr bwMode="auto">
            <a:xfrm>
              <a:off x="6012160" y="45811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2" name="Rechteck 287"/>
            <p:cNvSpPr>
              <a:spLocks noChangeArrowheads="1"/>
            </p:cNvSpPr>
            <p:nvPr/>
          </p:nvSpPr>
          <p:spPr bwMode="auto">
            <a:xfrm>
              <a:off x="6012160" y="465313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3" name="Rechteck 288"/>
            <p:cNvSpPr>
              <a:spLocks noChangeArrowheads="1"/>
            </p:cNvSpPr>
            <p:nvPr/>
          </p:nvSpPr>
          <p:spPr bwMode="auto">
            <a:xfrm>
              <a:off x="6012160" y="472514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4" name="Rechteck 289"/>
            <p:cNvSpPr>
              <a:spLocks noChangeArrowheads="1"/>
            </p:cNvSpPr>
            <p:nvPr/>
          </p:nvSpPr>
          <p:spPr bwMode="auto">
            <a:xfrm>
              <a:off x="6012160" y="479715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5" name="Rechteck 290"/>
            <p:cNvSpPr>
              <a:spLocks noChangeArrowheads="1"/>
            </p:cNvSpPr>
            <p:nvPr/>
          </p:nvSpPr>
          <p:spPr bwMode="auto">
            <a:xfrm>
              <a:off x="6012160" y="486916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6" name="Rechteck 291"/>
            <p:cNvSpPr>
              <a:spLocks noChangeArrowheads="1"/>
            </p:cNvSpPr>
            <p:nvPr/>
          </p:nvSpPr>
          <p:spPr bwMode="auto">
            <a:xfrm>
              <a:off x="6012160" y="494116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7" name="Rechteck 292"/>
            <p:cNvSpPr>
              <a:spLocks noChangeArrowheads="1"/>
            </p:cNvSpPr>
            <p:nvPr/>
          </p:nvSpPr>
          <p:spPr bwMode="auto">
            <a:xfrm>
              <a:off x="6012160" y="501317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8" name="Rechteck 293"/>
            <p:cNvSpPr>
              <a:spLocks noChangeArrowheads="1"/>
            </p:cNvSpPr>
            <p:nvPr/>
          </p:nvSpPr>
          <p:spPr bwMode="auto">
            <a:xfrm>
              <a:off x="6012160" y="508518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59" name="Rechteck 294"/>
            <p:cNvSpPr>
              <a:spLocks noChangeArrowheads="1"/>
            </p:cNvSpPr>
            <p:nvPr/>
          </p:nvSpPr>
          <p:spPr bwMode="auto">
            <a:xfrm>
              <a:off x="6012160" y="515719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0" name="Rechteck 295"/>
            <p:cNvSpPr>
              <a:spLocks noChangeArrowheads="1"/>
            </p:cNvSpPr>
            <p:nvPr/>
          </p:nvSpPr>
          <p:spPr bwMode="auto">
            <a:xfrm>
              <a:off x="6012160" y="52292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1" name="Rechteck 296"/>
            <p:cNvSpPr>
              <a:spLocks noChangeArrowheads="1"/>
            </p:cNvSpPr>
            <p:nvPr/>
          </p:nvSpPr>
          <p:spPr bwMode="auto">
            <a:xfrm>
              <a:off x="6012160" y="53012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2" name="Rechteck 297"/>
            <p:cNvSpPr>
              <a:spLocks noChangeArrowheads="1"/>
            </p:cNvSpPr>
            <p:nvPr/>
          </p:nvSpPr>
          <p:spPr bwMode="auto">
            <a:xfrm>
              <a:off x="6012160" y="53732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3" name="Rechteck 298"/>
            <p:cNvSpPr>
              <a:spLocks noChangeArrowheads="1"/>
            </p:cNvSpPr>
            <p:nvPr/>
          </p:nvSpPr>
          <p:spPr bwMode="auto">
            <a:xfrm>
              <a:off x="6012160" y="54452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4" name="Rechteck 299"/>
            <p:cNvSpPr>
              <a:spLocks noChangeArrowheads="1"/>
            </p:cNvSpPr>
            <p:nvPr/>
          </p:nvSpPr>
          <p:spPr bwMode="auto">
            <a:xfrm>
              <a:off x="6012160" y="55172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5" name="Rechteck 300"/>
            <p:cNvSpPr>
              <a:spLocks noChangeArrowheads="1"/>
            </p:cNvSpPr>
            <p:nvPr/>
          </p:nvSpPr>
          <p:spPr bwMode="auto">
            <a:xfrm>
              <a:off x="6012160" y="55892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6" name="Rechteck 301"/>
            <p:cNvSpPr>
              <a:spLocks noChangeArrowheads="1"/>
            </p:cNvSpPr>
            <p:nvPr/>
          </p:nvSpPr>
          <p:spPr bwMode="auto">
            <a:xfrm>
              <a:off x="6012160" y="56612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7" name="Rechteck 302"/>
            <p:cNvSpPr>
              <a:spLocks noChangeArrowheads="1"/>
            </p:cNvSpPr>
            <p:nvPr/>
          </p:nvSpPr>
          <p:spPr bwMode="auto">
            <a:xfrm>
              <a:off x="6012160" y="57332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8" name="Rechteck 303"/>
            <p:cNvSpPr>
              <a:spLocks noChangeArrowheads="1"/>
            </p:cNvSpPr>
            <p:nvPr/>
          </p:nvSpPr>
          <p:spPr bwMode="auto">
            <a:xfrm>
              <a:off x="6012160" y="58052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69" name="Rechteck 304"/>
            <p:cNvSpPr>
              <a:spLocks noChangeArrowheads="1"/>
            </p:cNvSpPr>
            <p:nvPr/>
          </p:nvSpPr>
          <p:spPr bwMode="auto">
            <a:xfrm>
              <a:off x="6012160" y="58772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0" name="Rechteck 305"/>
            <p:cNvSpPr>
              <a:spLocks noChangeArrowheads="1"/>
            </p:cNvSpPr>
            <p:nvPr/>
          </p:nvSpPr>
          <p:spPr bwMode="auto">
            <a:xfrm>
              <a:off x="6012160" y="59492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1" name="Rechteck 306"/>
            <p:cNvSpPr>
              <a:spLocks noChangeArrowheads="1"/>
            </p:cNvSpPr>
            <p:nvPr/>
          </p:nvSpPr>
          <p:spPr bwMode="auto">
            <a:xfrm>
              <a:off x="6012160" y="60212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2" name="Rechteck 307"/>
            <p:cNvSpPr>
              <a:spLocks noChangeArrowheads="1"/>
            </p:cNvSpPr>
            <p:nvPr/>
          </p:nvSpPr>
          <p:spPr bwMode="auto">
            <a:xfrm>
              <a:off x="6012160" y="60932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3" name="Rechteck 308"/>
            <p:cNvSpPr>
              <a:spLocks noChangeArrowheads="1"/>
            </p:cNvSpPr>
            <p:nvPr/>
          </p:nvSpPr>
          <p:spPr bwMode="auto">
            <a:xfrm>
              <a:off x="6012160" y="61653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4" name="Rechteck 309"/>
            <p:cNvSpPr>
              <a:spLocks noChangeArrowheads="1"/>
            </p:cNvSpPr>
            <p:nvPr/>
          </p:nvSpPr>
          <p:spPr bwMode="auto">
            <a:xfrm>
              <a:off x="6012160" y="62373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5" name="Rechteck 310"/>
            <p:cNvSpPr>
              <a:spLocks noChangeArrowheads="1"/>
            </p:cNvSpPr>
            <p:nvPr/>
          </p:nvSpPr>
          <p:spPr bwMode="auto">
            <a:xfrm>
              <a:off x="6012160" y="63093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6" name="Rechteck 311"/>
            <p:cNvSpPr>
              <a:spLocks noChangeArrowheads="1"/>
            </p:cNvSpPr>
            <p:nvPr/>
          </p:nvSpPr>
          <p:spPr bwMode="auto">
            <a:xfrm>
              <a:off x="6012160" y="63813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7" name="Rechteck 312"/>
            <p:cNvSpPr>
              <a:spLocks noChangeArrowheads="1"/>
            </p:cNvSpPr>
            <p:nvPr/>
          </p:nvSpPr>
          <p:spPr bwMode="auto">
            <a:xfrm>
              <a:off x="6012160" y="34290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8" name="Rechteck 313"/>
            <p:cNvSpPr>
              <a:spLocks noChangeArrowheads="1"/>
            </p:cNvSpPr>
            <p:nvPr/>
          </p:nvSpPr>
          <p:spPr bwMode="auto">
            <a:xfrm>
              <a:off x="6012160" y="35010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79" name="Rechteck 314"/>
            <p:cNvSpPr>
              <a:spLocks noChangeArrowheads="1"/>
            </p:cNvSpPr>
            <p:nvPr/>
          </p:nvSpPr>
          <p:spPr bwMode="auto">
            <a:xfrm>
              <a:off x="6012160" y="35730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0" name="Rechteck 315"/>
            <p:cNvSpPr>
              <a:spLocks noChangeArrowheads="1"/>
            </p:cNvSpPr>
            <p:nvPr/>
          </p:nvSpPr>
          <p:spPr bwMode="auto">
            <a:xfrm>
              <a:off x="6012160" y="36450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1" name="Rechteck 316"/>
            <p:cNvSpPr>
              <a:spLocks noChangeArrowheads="1"/>
            </p:cNvSpPr>
            <p:nvPr/>
          </p:nvSpPr>
          <p:spPr bwMode="auto">
            <a:xfrm>
              <a:off x="6012160" y="37170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2" name="Rechteck 317"/>
            <p:cNvSpPr>
              <a:spLocks noChangeArrowheads="1"/>
            </p:cNvSpPr>
            <p:nvPr/>
          </p:nvSpPr>
          <p:spPr bwMode="auto">
            <a:xfrm>
              <a:off x="6012160" y="37890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3" name="Rechteck 318"/>
            <p:cNvSpPr>
              <a:spLocks noChangeArrowheads="1"/>
            </p:cNvSpPr>
            <p:nvPr/>
          </p:nvSpPr>
          <p:spPr bwMode="auto">
            <a:xfrm>
              <a:off x="6012160" y="38610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4" name="Rechteck 319"/>
            <p:cNvSpPr>
              <a:spLocks noChangeArrowheads="1"/>
            </p:cNvSpPr>
            <p:nvPr/>
          </p:nvSpPr>
          <p:spPr bwMode="auto">
            <a:xfrm>
              <a:off x="6012160" y="39330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5" name="Rechteck 320"/>
            <p:cNvSpPr>
              <a:spLocks noChangeArrowheads="1"/>
            </p:cNvSpPr>
            <p:nvPr/>
          </p:nvSpPr>
          <p:spPr bwMode="auto">
            <a:xfrm>
              <a:off x="6012160" y="40050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6" name="Rechteck 321"/>
            <p:cNvSpPr>
              <a:spLocks noChangeArrowheads="1"/>
            </p:cNvSpPr>
            <p:nvPr/>
          </p:nvSpPr>
          <p:spPr bwMode="auto">
            <a:xfrm>
              <a:off x="6012160" y="40770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7" name="Rechteck 322"/>
            <p:cNvSpPr>
              <a:spLocks noChangeArrowheads="1"/>
            </p:cNvSpPr>
            <p:nvPr/>
          </p:nvSpPr>
          <p:spPr bwMode="auto">
            <a:xfrm>
              <a:off x="6012160" y="41490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8" name="Rechteck 323"/>
            <p:cNvSpPr>
              <a:spLocks noChangeArrowheads="1"/>
            </p:cNvSpPr>
            <p:nvPr/>
          </p:nvSpPr>
          <p:spPr bwMode="auto">
            <a:xfrm>
              <a:off x="6012160" y="42210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89" name="Rechteck 324"/>
            <p:cNvSpPr>
              <a:spLocks noChangeArrowheads="1"/>
            </p:cNvSpPr>
            <p:nvPr/>
          </p:nvSpPr>
          <p:spPr bwMode="auto">
            <a:xfrm>
              <a:off x="6012160" y="42930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0" name="Rechteck 325"/>
            <p:cNvSpPr>
              <a:spLocks noChangeArrowheads="1"/>
            </p:cNvSpPr>
            <p:nvPr/>
          </p:nvSpPr>
          <p:spPr bwMode="auto">
            <a:xfrm>
              <a:off x="6012160" y="43651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1" name="Rechteck 326"/>
            <p:cNvSpPr>
              <a:spLocks noChangeArrowheads="1"/>
            </p:cNvSpPr>
            <p:nvPr/>
          </p:nvSpPr>
          <p:spPr bwMode="auto">
            <a:xfrm>
              <a:off x="6012160" y="44371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2" name="Rechteck 327"/>
            <p:cNvSpPr>
              <a:spLocks noChangeArrowheads="1"/>
            </p:cNvSpPr>
            <p:nvPr/>
          </p:nvSpPr>
          <p:spPr bwMode="auto">
            <a:xfrm>
              <a:off x="6300192" y="45091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3" name="Rechteck 328"/>
            <p:cNvSpPr>
              <a:spLocks noChangeArrowheads="1"/>
            </p:cNvSpPr>
            <p:nvPr/>
          </p:nvSpPr>
          <p:spPr bwMode="auto">
            <a:xfrm>
              <a:off x="6300192" y="45811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4" name="Rechteck 329"/>
            <p:cNvSpPr>
              <a:spLocks noChangeArrowheads="1"/>
            </p:cNvSpPr>
            <p:nvPr/>
          </p:nvSpPr>
          <p:spPr bwMode="auto">
            <a:xfrm>
              <a:off x="6300192" y="465313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5" name="Rechteck 330"/>
            <p:cNvSpPr>
              <a:spLocks noChangeArrowheads="1"/>
            </p:cNvSpPr>
            <p:nvPr/>
          </p:nvSpPr>
          <p:spPr bwMode="auto">
            <a:xfrm>
              <a:off x="6300192" y="472514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6" name="Rechteck 331"/>
            <p:cNvSpPr>
              <a:spLocks noChangeArrowheads="1"/>
            </p:cNvSpPr>
            <p:nvPr/>
          </p:nvSpPr>
          <p:spPr bwMode="auto">
            <a:xfrm>
              <a:off x="6300192" y="479715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7" name="Rechteck 332"/>
            <p:cNvSpPr>
              <a:spLocks noChangeArrowheads="1"/>
            </p:cNvSpPr>
            <p:nvPr/>
          </p:nvSpPr>
          <p:spPr bwMode="auto">
            <a:xfrm>
              <a:off x="6300192" y="486916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8" name="Rechteck 333"/>
            <p:cNvSpPr>
              <a:spLocks noChangeArrowheads="1"/>
            </p:cNvSpPr>
            <p:nvPr/>
          </p:nvSpPr>
          <p:spPr bwMode="auto">
            <a:xfrm>
              <a:off x="6300192" y="494116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199" name="Rechteck 334"/>
            <p:cNvSpPr>
              <a:spLocks noChangeArrowheads="1"/>
            </p:cNvSpPr>
            <p:nvPr/>
          </p:nvSpPr>
          <p:spPr bwMode="auto">
            <a:xfrm>
              <a:off x="6300192" y="501317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0" name="Rechteck 335"/>
            <p:cNvSpPr>
              <a:spLocks noChangeArrowheads="1"/>
            </p:cNvSpPr>
            <p:nvPr/>
          </p:nvSpPr>
          <p:spPr bwMode="auto">
            <a:xfrm>
              <a:off x="6300192" y="508518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1" name="Rechteck 336"/>
            <p:cNvSpPr>
              <a:spLocks noChangeArrowheads="1"/>
            </p:cNvSpPr>
            <p:nvPr/>
          </p:nvSpPr>
          <p:spPr bwMode="auto">
            <a:xfrm>
              <a:off x="6300192" y="515719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2" name="Rechteck 337"/>
            <p:cNvSpPr>
              <a:spLocks noChangeArrowheads="1"/>
            </p:cNvSpPr>
            <p:nvPr/>
          </p:nvSpPr>
          <p:spPr bwMode="auto">
            <a:xfrm>
              <a:off x="6300192" y="52292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3" name="Rechteck 338"/>
            <p:cNvSpPr>
              <a:spLocks noChangeArrowheads="1"/>
            </p:cNvSpPr>
            <p:nvPr/>
          </p:nvSpPr>
          <p:spPr bwMode="auto">
            <a:xfrm>
              <a:off x="6300192" y="53012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4" name="Rechteck 339"/>
            <p:cNvSpPr>
              <a:spLocks noChangeArrowheads="1"/>
            </p:cNvSpPr>
            <p:nvPr/>
          </p:nvSpPr>
          <p:spPr bwMode="auto">
            <a:xfrm>
              <a:off x="6300192" y="53732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5" name="Rechteck 340"/>
            <p:cNvSpPr>
              <a:spLocks noChangeArrowheads="1"/>
            </p:cNvSpPr>
            <p:nvPr/>
          </p:nvSpPr>
          <p:spPr bwMode="auto">
            <a:xfrm>
              <a:off x="6300192" y="54452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6" name="Rechteck 341"/>
            <p:cNvSpPr>
              <a:spLocks noChangeArrowheads="1"/>
            </p:cNvSpPr>
            <p:nvPr/>
          </p:nvSpPr>
          <p:spPr bwMode="auto">
            <a:xfrm>
              <a:off x="6300192" y="55172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7" name="Rechteck 342"/>
            <p:cNvSpPr>
              <a:spLocks noChangeArrowheads="1"/>
            </p:cNvSpPr>
            <p:nvPr/>
          </p:nvSpPr>
          <p:spPr bwMode="auto">
            <a:xfrm>
              <a:off x="6300192" y="55892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8" name="Rechteck 343"/>
            <p:cNvSpPr>
              <a:spLocks noChangeArrowheads="1"/>
            </p:cNvSpPr>
            <p:nvPr/>
          </p:nvSpPr>
          <p:spPr bwMode="auto">
            <a:xfrm>
              <a:off x="6300192" y="56612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09" name="Rechteck 344"/>
            <p:cNvSpPr>
              <a:spLocks noChangeArrowheads="1"/>
            </p:cNvSpPr>
            <p:nvPr/>
          </p:nvSpPr>
          <p:spPr bwMode="auto">
            <a:xfrm>
              <a:off x="6300192" y="57332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0" name="Rechteck 345"/>
            <p:cNvSpPr>
              <a:spLocks noChangeArrowheads="1"/>
            </p:cNvSpPr>
            <p:nvPr/>
          </p:nvSpPr>
          <p:spPr bwMode="auto">
            <a:xfrm>
              <a:off x="6300192" y="58052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1" name="Rechteck 346"/>
            <p:cNvSpPr>
              <a:spLocks noChangeArrowheads="1"/>
            </p:cNvSpPr>
            <p:nvPr/>
          </p:nvSpPr>
          <p:spPr bwMode="auto">
            <a:xfrm>
              <a:off x="6300192" y="58772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2" name="Rechteck 347"/>
            <p:cNvSpPr>
              <a:spLocks noChangeArrowheads="1"/>
            </p:cNvSpPr>
            <p:nvPr/>
          </p:nvSpPr>
          <p:spPr bwMode="auto">
            <a:xfrm>
              <a:off x="6300192" y="59492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3" name="Rechteck 348"/>
            <p:cNvSpPr>
              <a:spLocks noChangeArrowheads="1"/>
            </p:cNvSpPr>
            <p:nvPr/>
          </p:nvSpPr>
          <p:spPr bwMode="auto">
            <a:xfrm>
              <a:off x="6300192" y="60212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4" name="Rechteck 349"/>
            <p:cNvSpPr>
              <a:spLocks noChangeArrowheads="1"/>
            </p:cNvSpPr>
            <p:nvPr/>
          </p:nvSpPr>
          <p:spPr bwMode="auto">
            <a:xfrm>
              <a:off x="6300192" y="60932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5" name="Rechteck 350"/>
            <p:cNvSpPr>
              <a:spLocks noChangeArrowheads="1"/>
            </p:cNvSpPr>
            <p:nvPr/>
          </p:nvSpPr>
          <p:spPr bwMode="auto">
            <a:xfrm>
              <a:off x="6300192" y="61653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6" name="Rechteck 351"/>
            <p:cNvSpPr>
              <a:spLocks noChangeArrowheads="1"/>
            </p:cNvSpPr>
            <p:nvPr/>
          </p:nvSpPr>
          <p:spPr bwMode="auto">
            <a:xfrm>
              <a:off x="6300192" y="62373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7" name="Rechteck 352"/>
            <p:cNvSpPr>
              <a:spLocks noChangeArrowheads="1"/>
            </p:cNvSpPr>
            <p:nvPr/>
          </p:nvSpPr>
          <p:spPr bwMode="auto">
            <a:xfrm>
              <a:off x="6300192" y="63093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8" name="Rechteck 353"/>
            <p:cNvSpPr>
              <a:spLocks noChangeArrowheads="1"/>
            </p:cNvSpPr>
            <p:nvPr/>
          </p:nvSpPr>
          <p:spPr bwMode="auto">
            <a:xfrm>
              <a:off x="6300192" y="63813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19" name="Rechteck 354"/>
            <p:cNvSpPr>
              <a:spLocks noChangeArrowheads="1"/>
            </p:cNvSpPr>
            <p:nvPr/>
          </p:nvSpPr>
          <p:spPr bwMode="auto">
            <a:xfrm>
              <a:off x="6300192" y="34290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0" name="Rechteck 355"/>
            <p:cNvSpPr>
              <a:spLocks noChangeArrowheads="1"/>
            </p:cNvSpPr>
            <p:nvPr/>
          </p:nvSpPr>
          <p:spPr bwMode="auto">
            <a:xfrm>
              <a:off x="6300192" y="35010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1" name="Rechteck 356"/>
            <p:cNvSpPr>
              <a:spLocks noChangeArrowheads="1"/>
            </p:cNvSpPr>
            <p:nvPr/>
          </p:nvSpPr>
          <p:spPr bwMode="auto">
            <a:xfrm>
              <a:off x="6300192" y="35730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2" name="Rechteck 357"/>
            <p:cNvSpPr>
              <a:spLocks noChangeArrowheads="1"/>
            </p:cNvSpPr>
            <p:nvPr/>
          </p:nvSpPr>
          <p:spPr bwMode="auto">
            <a:xfrm>
              <a:off x="6300192" y="36450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3" name="Rechteck 358"/>
            <p:cNvSpPr>
              <a:spLocks noChangeArrowheads="1"/>
            </p:cNvSpPr>
            <p:nvPr/>
          </p:nvSpPr>
          <p:spPr bwMode="auto">
            <a:xfrm>
              <a:off x="6300192" y="37170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4" name="Rechteck 359"/>
            <p:cNvSpPr>
              <a:spLocks noChangeArrowheads="1"/>
            </p:cNvSpPr>
            <p:nvPr/>
          </p:nvSpPr>
          <p:spPr bwMode="auto">
            <a:xfrm>
              <a:off x="6300192" y="37890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5" name="Rechteck 360"/>
            <p:cNvSpPr>
              <a:spLocks noChangeArrowheads="1"/>
            </p:cNvSpPr>
            <p:nvPr/>
          </p:nvSpPr>
          <p:spPr bwMode="auto">
            <a:xfrm>
              <a:off x="6300192" y="38610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6" name="Rechteck 361"/>
            <p:cNvSpPr>
              <a:spLocks noChangeArrowheads="1"/>
            </p:cNvSpPr>
            <p:nvPr/>
          </p:nvSpPr>
          <p:spPr bwMode="auto">
            <a:xfrm>
              <a:off x="6300192" y="39330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7" name="Rechteck 362"/>
            <p:cNvSpPr>
              <a:spLocks noChangeArrowheads="1"/>
            </p:cNvSpPr>
            <p:nvPr/>
          </p:nvSpPr>
          <p:spPr bwMode="auto">
            <a:xfrm>
              <a:off x="6300192" y="40050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8" name="Rechteck 363"/>
            <p:cNvSpPr>
              <a:spLocks noChangeArrowheads="1"/>
            </p:cNvSpPr>
            <p:nvPr/>
          </p:nvSpPr>
          <p:spPr bwMode="auto">
            <a:xfrm>
              <a:off x="6300192" y="40770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29" name="Rechteck 364"/>
            <p:cNvSpPr>
              <a:spLocks noChangeArrowheads="1"/>
            </p:cNvSpPr>
            <p:nvPr/>
          </p:nvSpPr>
          <p:spPr bwMode="auto">
            <a:xfrm>
              <a:off x="6300192" y="41490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0" name="Rechteck 365"/>
            <p:cNvSpPr>
              <a:spLocks noChangeArrowheads="1"/>
            </p:cNvSpPr>
            <p:nvPr/>
          </p:nvSpPr>
          <p:spPr bwMode="auto">
            <a:xfrm>
              <a:off x="6300192" y="42210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1" name="Rechteck 366"/>
            <p:cNvSpPr>
              <a:spLocks noChangeArrowheads="1"/>
            </p:cNvSpPr>
            <p:nvPr/>
          </p:nvSpPr>
          <p:spPr bwMode="auto">
            <a:xfrm>
              <a:off x="6300192" y="42930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2" name="Rechteck 367"/>
            <p:cNvSpPr>
              <a:spLocks noChangeArrowheads="1"/>
            </p:cNvSpPr>
            <p:nvPr/>
          </p:nvSpPr>
          <p:spPr bwMode="auto">
            <a:xfrm>
              <a:off x="6300192" y="43651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3" name="Rechteck 368"/>
            <p:cNvSpPr>
              <a:spLocks noChangeArrowheads="1"/>
            </p:cNvSpPr>
            <p:nvPr/>
          </p:nvSpPr>
          <p:spPr bwMode="auto">
            <a:xfrm>
              <a:off x="6300192" y="44371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4" name="Rechteck 369"/>
            <p:cNvSpPr>
              <a:spLocks noChangeArrowheads="1"/>
            </p:cNvSpPr>
            <p:nvPr/>
          </p:nvSpPr>
          <p:spPr bwMode="auto">
            <a:xfrm>
              <a:off x="6588224" y="45091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5" name="Rechteck 370"/>
            <p:cNvSpPr>
              <a:spLocks noChangeArrowheads="1"/>
            </p:cNvSpPr>
            <p:nvPr/>
          </p:nvSpPr>
          <p:spPr bwMode="auto">
            <a:xfrm>
              <a:off x="6588224" y="45811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6" name="Rechteck 371"/>
            <p:cNvSpPr>
              <a:spLocks noChangeArrowheads="1"/>
            </p:cNvSpPr>
            <p:nvPr/>
          </p:nvSpPr>
          <p:spPr bwMode="auto">
            <a:xfrm>
              <a:off x="6588224" y="465313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7" name="Rechteck 372"/>
            <p:cNvSpPr>
              <a:spLocks noChangeArrowheads="1"/>
            </p:cNvSpPr>
            <p:nvPr/>
          </p:nvSpPr>
          <p:spPr bwMode="auto">
            <a:xfrm>
              <a:off x="6588224" y="472514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8" name="Rechteck 373"/>
            <p:cNvSpPr>
              <a:spLocks noChangeArrowheads="1"/>
            </p:cNvSpPr>
            <p:nvPr/>
          </p:nvSpPr>
          <p:spPr bwMode="auto">
            <a:xfrm>
              <a:off x="6588224" y="479715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39" name="Rechteck 374"/>
            <p:cNvSpPr>
              <a:spLocks noChangeArrowheads="1"/>
            </p:cNvSpPr>
            <p:nvPr/>
          </p:nvSpPr>
          <p:spPr bwMode="auto">
            <a:xfrm>
              <a:off x="6588224" y="486916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0" name="Rechteck 375"/>
            <p:cNvSpPr>
              <a:spLocks noChangeArrowheads="1"/>
            </p:cNvSpPr>
            <p:nvPr/>
          </p:nvSpPr>
          <p:spPr bwMode="auto">
            <a:xfrm>
              <a:off x="6588224" y="494116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1" name="Rechteck 376"/>
            <p:cNvSpPr>
              <a:spLocks noChangeArrowheads="1"/>
            </p:cNvSpPr>
            <p:nvPr/>
          </p:nvSpPr>
          <p:spPr bwMode="auto">
            <a:xfrm>
              <a:off x="6588224" y="501317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2" name="Rechteck 377"/>
            <p:cNvSpPr>
              <a:spLocks noChangeArrowheads="1"/>
            </p:cNvSpPr>
            <p:nvPr/>
          </p:nvSpPr>
          <p:spPr bwMode="auto">
            <a:xfrm>
              <a:off x="6588224" y="508518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3" name="Rechteck 378"/>
            <p:cNvSpPr>
              <a:spLocks noChangeArrowheads="1"/>
            </p:cNvSpPr>
            <p:nvPr/>
          </p:nvSpPr>
          <p:spPr bwMode="auto">
            <a:xfrm>
              <a:off x="6588224" y="515719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4" name="Rechteck 379"/>
            <p:cNvSpPr>
              <a:spLocks noChangeArrowheads="1"/>
            </p:cNvSpPr>
            <p:nvPr/>
          </p:nvSpPr>
          <p:spPr bwMode="auto">
            <a:xfrm>
              <a:off x="6588224" y="52292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5" name="Rechteck 380"/>
            <p:cNvSpPr>
              <a:spLocks noChangeArrowheads="1"/>
            </p:cNvSpPr>
            <p:nvPr/>
          </p:nvSpPr>
          <p:spPr bwMode="auto">
            <a:xfrm>
              <a:off x="6588224" y="53012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6" name="Rechteck 381"/>
            <p:cNvSpPr>
              <a:spLocks noChangeArrowheads="1"/>
            </p:cNvSpPr>
            <p:nvPr/>
          </p:nvSpPr>
          <p:spPr bwMode="auto">
            <a:xfrm>
              <a:off x="6588224" y="53732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7" name="Rechteck 382"/>
            <p:cNvSpPr>
              <a:spLocks noChangeArrowheads="1"/>
            </p:cNvSpPr>
            <p:nvPr/>
          </p:nvSpPr>
          <p:spPr bwMode="auto">
            <a:xfrm>
              <a:off x="6588224" y="54452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8" name="Rechteck 383"/>
            <p:cNvSpPr>
              <a:spLocks noChangeArrowheads="1"/>
            </p:cNvSpPr>
            <p:nvPr/>
          </p:nvSpPr>
          <p:spPr bwMode="auto">
            <a:xfrm>
              <a:off x="6588224" y="55172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49" name="Rechteck 384"/>
            <p:cNvSpPr>
              <a:spLocks noChangeArrowheads="1"/>
            </p:cNvSpPr>
            <p:nvPr/>
          </p:nvSpPr>
          <p:spPr bwMode="auto">
            <a:xfrm>
              <a:off x="6588224" y="55892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0" name="Rechteck 385"/>
            <p:cNvSpPr>
              <a:spLocks noChangeArrowheads="1"/>
            </p:cNvSpPr>
            <p:nvPr/>
          </p:nvSpPr>
          <p:spPr bwMode="auto">
            <a:xfrm>
              <a:off x="6588224" y="56612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1" name="Rechteck 386"/>
            <p:cNvSpPr>
              <a:spLocks noChangeArrowheads="1"/>
            </p:cNvSpPr>
            <p:nvPr/>
          </p:nvSpPr>
          <p:spPr bwMode="auto">
            <a:xfrm>
              <a:off x="6588224" y="57332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2" name="Rechteck 387"/>
            <p:cNvSpPr>
              <a:spLocks noChangeArrowheads="1"/>
            </p:cNvSpPr>
            <p:nvPr/>
          </p:nvSpPr>
          <p:spPr bwMode="auto">
            <a:xfrm>
              <a:off x="6588224" y="58052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3" name="Rechteck 388"/>
            <p:cNvSpPr>
              <a:spLocks noChangeArrowheads="1"/>
            </p:cNvSpPr>
            <p:nvPr/>
          </p:nvSpPr>
          <p:spPr bwMode="auto">
            <a:xfrm>
              <a:off x="6588224" y="58772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4" name="Rechteck 389"/>
            <p:cNvSpPr>
              <a:spLocks noChangeArrowheads="1"/>
            </p:cNvSpPr>
            <p:nvPr/>
          </p:nvSpPr>
          <p:spPr bwMode="auto">
            <a:xfrm>
              <a:off x="6588224" y="59492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5" name="Rechteck 390"/>
            <p:cNvSpPr>
              <a:spLocks noChangeArrowheads="1"/>
            </p:cNvSpPr>
            <p:nvPr/>
          </p:nvSpPr>
          <p:spPr bwMode="auto">
            <a:xfrm>
              <a:off x="6588224" y="60212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6" name="Rechteck 391"/>
            <p:cNvSpPr>
              <a:spLocks noChangeArrowheads="1"/>
            </p:cNvSpPr>
            <p:nvPr/>
          </p:nvSpPr>
          <p:spPr bwMode="auto">
            <a:xfrm>
              <a:off x="6588224" y="60932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7" name="Rechteck 392"/>
            <p:cNvSpPr>
              <a:spLocks noChangeArrowheads="1"/>
            </p:cNvSpPr>
            <p:nvPr/>
          </p:nvSpPr>
          <p:spPr bwMode="auto">
            <a:xfrm>
              <a:off x="6588224" y="61653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8" name="Rechteck 393"/>
            <p:cNvSpPr>
              <a:spLocks noChangeArrowheads="1"/>
            </p:cNvSpPr>
            <p:nvPr/>
          </p:nvSpPr>
          <p:spPr bwMode="auto">
            <a:xfrm>
              <a:off x="6588224" y="62373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59" name="Rechteck 394"/>
            <p:cNvSpPr>
              <a:spLocks noChangeArrowheads="1"/>
            </p:cNvSpPr>
            <p:nvPr/>
          </p:nvSpPr>
          <p:spPr bwMode="auto">
            <a:xfrm>
              <a:off x="6588224" y="63093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0" name="Rechteck 395"/>
            <p:cNvSpPr>
              <a:spLocks noChangeArrowheads="1"/>
            </p:cNvSpPr>
            <p:nvPr/>
          </p:nvSpPr>
          <p:spPr bwMode="auto">
            <a:xfrm>
              <a:off x="6588224" y="63813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1" name="Rechteck 396"/>
            <p:cNvSpPr>
              <a:spLocks noChangeArrowheads="1"/>
            </p:cNvSpPr>
            <p:nvPr/>
          </p:nvSpPr>
          <p:spPr bwMode="auto">
            <a:xfrm>
              <a:off x="6588224" y="34290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2" name="Rechteck 397"/>
            <p:cNvSpPr>
              <a:spLocks noChangeArrowheads="1"/>
            </p:cNvSpPr>
            <p:nvPr/>
          </p:nvSpPr>
          <p:spPr bwMode="auto">
            <a:xfrm>
              <a:off x="6588224" y="35010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3" name="Rechteck 398"/>
            <p:cNvSpPr>
              <a:spLocks noChangeArrowheads="1"/>
            </p:cNvSpPr>
            <p:nvPr/>
          </p:nvSpPr>
          <p:spPr bwMode="auto">
            <a:xfrm>
              <a:off x="6588224" y="35730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4" name="Rechteck 399"/>
            <p:cNvSpPr>
              <a:spLocks noChangeArrowheads="1"/>
            </p:cNvSpPr>
            <p:nvPr/>
          </p:nvSpPr>
          <p:spPr bwMode="auto">
            <a:xfrm>
              <a:off x="6588224" y="36450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5" name="Rechteck 400"/>
            <p:cNvSpPr>
              <a:spLocks noChangeArrowheads="1"/>
            </p:cNvSpPr>
            <p:nvPr/>
          </p:nvSpPr>
          <p:spPr bwMode="auto">
            <a:xfrm>
              <a:off x="6588224" y="37170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6" name="Rechteck 401"/>
            <p:cNvSpPr>
              <a:spLocks noChangeArrowheads="1"/>
            </p:cNvSpPr>
            <p:nvPr/>
          </p:nvSpPr>
          <p:spPr bwMode="auto">
            <a:xfrm>
              <a:off x="6588224" y="37890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7" name="Rechteck 402"/>
            <p:cNvSpPr>
              <a:spLocks noChangeArrowheads="1"/>
            </p:cNvSpPr>
            <p:nvPr/>
          </p:nvSpPr>
          <p:spPr bwMode="auto">
            <a:xfrm>
              <a:off x="6588224" y="38610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8" name="Rechteck 403"/>
            <p:cNvSpPr>
              <a:spLocks noChangeArrowheads="1"/>
            </p:cNvSpPr>
            <p:nvPr/>
          </p:nvSpPr>
          <p:spPr bwMode="auto">
            <a:xfrm>
              <a:off x="6588224" y="39330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69" name="Rechteck 404"/>
            <p:cNvSpPr>
              <a:spLocks noChangeArrowheads="1"/>
            </p:cNvSpPr>
            <p:nvPr/>
          </p:nvSpPr>
          <p:spPr bwMode="auto">
            <a:xfrm>
              <a:off x="6588224" y="40050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0" name="Rechteck 405"/>
            <p:cNvSpPr>
              <a:spLocks noChangeArrowheads="1"/>
            </p:cNvSpPr>
            <p:nvPr/>
          </p:nvSpPr>
          <p:spPr bwMode="auto">
            <a:xfrm>
              <a:off x="6588224" y="40770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1" name="Rechteck 406"/>
            <p:cNvSpPr>
              <a:spLocks noChangeArrowheads="1"/>
            </p:cNvSpPr>
            <p:nvPr/>
          </p:nvSpPr>
          <p:spPr bwMode="auto">
            <a:xfrm>
              <a:off x="6588224" y="41490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2" name="Rechteck 407"/>
            <p:cNvSpPr>
              <a:spLocks noChangeArrowheads="1"/>
            </p:cNvSpPr>
            <p:nvPr/>
          </p:nvSpPr>
          <p:spPr bwMode="auto">
            <a:xfrm>
              <a:off x="6588224" y="42210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3" name="Rechteck 408"/>
            <p:cNvSpPr>
              <a:spLocks noChangeArrowheads="1"/>
            </p:cNvSpPr>
            <p:nvPr/>
          </p:nvSpPr>
          <p:spPr bwMode="auto">
            <a:xfrm>
              <a:off x="6588224" y="42930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4" name="Rechteck 409"/>
            <p:cNvSpPr>
              <a:spLocks noChangeArrowheads="1"/>
            </p:cNvSpPr>
            <p:nvPr/>
          </p:nvSpPr>
          <p:spPr bwMode="auto">
            <a:xfrm>
              <a:off x="6588224" y="43651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5" name="Rechteck 410"/>
            <p:cNvSpPr>
              <a:spLocks noChangeArrowheads="1"/>
            </p:cNvSpPr>
            <p:nvPr/>
          </p:nvSpPr>
          <p:spPr bwMode="auto">
            <a:xfrm>
              <a:off x="6588224" y="44371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6" name="Rechteck 411"/>
            <p:cNvSpPr>
              <a:spLocks noChangeArrowheads="1"/>
            </p:cNvSpPr>
            <p:nvPr/>
          </p:nvSpPr>
          <p:spPr bwMode="auto">
            <a:xfrm>
              <a:off x="6876256" y="45091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7" name="Rechteck 412"/>
            <p:cNvSpPr>
              <a:spLocks noChangeArrowheads="1"/>
            </p:cNvSpPr>
            <p:nvPr/>
          </p:nvSpPr>
          <p:spPr bwMode="auto">
            <a:xfrm>
              <a:off x="6876256" y="45811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8" name="Rechteck 413"/>
            <p:cNvSpPr>
              <a:spLocks noChangeArrowheads="1"/>
            </p:cNvSpPr>
            <p:nvPr/>
          </p:nvSpPr>
          <p:spPr bwMode="auto">
            <a:xfrm>
              <a:off x="6876256" y="465313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79" name="Rechteck 414"/>
            <p:cNvSpPr>
              <a:spLocks noChangeArrowheads="1"/>
            </p:cNvSpPr>
            <p:nvPr/>
          </p:nvSpPr>
          <p:spPr bwMode="auto">
            <a:xfrm>
              <a:off x="6876256" y="472514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0" name="Rechteck 415"/>
            <p:cNvSpPr>
              <a:spLocks noChangeArrowheads="1"/>
            </p:cNvSpPr>
            <p:nvPr/>
          </p:nvSpPr>
          <p:spPr bwMode="auto">
            <a:xfrm>
              <a:off x="6876256" y="479715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1" name="Rechteck 416"/>
            <p:cNvSpPr>
              <a:spLocks noChangeArrowheads="1"/>
            </p:cNvSpPr>
            <p:nvPr/>
          </p:nvSpPr>
          <p:spPr bwMode="auto">
            <a:xfrm>
              <a:off x="6876256" y="486916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2" name="Rechteck 417"/>
            <p:cNvSpPr>
              <a:spLocks noChangeArrowheads="1"/>
            </p:cNvSpPr>
            <p:nvPr/>
          </p:nvSpPr>
          <p:spPr bwMode="auto">
            <a:xfrm>
              <a:off x="6876256" y="494116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3" name="Rechteck 418"/>
            <p:cNvSpPr>
              <a:spLocks noChangeArrowheads="1"/>
            </p:cNvSpPr>
            <p:nvPr/>
          </p:nvSpPr>
          <p:spPr bwMode="auto">
            <a:xfrm>
              <a:off x="6876256" y="501317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4" name="Rechteck 419"/>
            <p:cNvSpPr>
              <a:spLocks noChangeArrowheads="1"/>
            </p:cNvSpPr>
            <p:nvPr/>
          </p:nvSpPr>
          <p:spPr bwMode="auto">
            <a:xfrm>
              <a:off x="6876256" y="508518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5" name="Rechteck 420"/>
            <p:cNvSpPr>
              <a:spLocks noChangeArrowheads="1"/>
            </p:cNvSpPr>
            <p:nvPr/>
          </p:nvSpPr>
          <p:spPr bwMode="auto">
            <a:xfrm>
              <a:off x="6876256" y="515719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6" name="Rechteck 421"/>
            <p:cNvSpPr>
              <a:spLocks noChangeArrowheads="1"/>
            </p:cNvSpPr>
            <p:nvPr/>
          </p:nvSpPr>
          <p:spPr bwMode="auto">
            <a:xfrm>
              <a:off x="6876256" y="52292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7" name="Rechteck 422"/>
            <p:cNvSpPr>
              <a:spLocks noChangeArrowheads="1"/>
            </p:cNvSpPr>
            <p:nvPr/>
          </p:nvSpPr>
          <p:spPr bwMode="auto">
            <a:xfrm>
              <a:off x="6876256" y="53012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8" name="Rechteck 423"/>
            <p:cNvSpPr>
              <a:spLocks noChangeArrowheads="1"/>
            </p:cNvSpPr>
            <p:nvPr/>
          </p:nvSpPr>
          <p:spPr bwMode="auto">
            <a:xfrm>
              <a:off x="6876256" y="53732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89" name="Rechteck 424"/>
            <p:cNvSpPr>
              <a:spLocks noChangeArrowheads="1"/>
            </p:cNvSpPr>
            <p:nvPr/>
          </p:nvSpPr>
          <p:spPr bwMode="auto">
            <a:xfrm>
              <a:off x="6876256" y="54452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0" name="Rechteck 425"/>
            <p:cNvSpPr>
              <a:spLocks noChangeArrowheads="1"/>
            </p:cNvSpPr>
            <p:nvPr/>
          </p:nvSpPr>
          <p:spPr bwMode="auto">
            <a:xfrm>
              <a:off x="6876256" y="55172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1" name="Rechteck 426"/>
            <p:cNvSpPr>
              <a:spLocks noChangeArrowheads="1"/>
            </p:cNvSpPr>
            <p:nvPr/>
          </p:nvSpPr>
          <p:spPr bwMode="auto">
            <a:xfrm>
              <a:off x="6876256" y="55892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2" name="Rechteck 427"/>
            <p:cNvSpPr>
              <a:spLocks noChangeArrowheads="1"/>
            </p:cNvSpPr>
            <p:nvPr/>
          </p:nvSpPr>
          <p:spPr bwMode="auto">
            <a:xfrm>
              <a:off x="6876256" y="56612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3" name="Rechteck 428"/>
            <p:cNvSpPr>
              <a:spLocks noChangeArrowheads="1"/>
            </p:cNvSpPr>
            <p:nvPr/>
          </p:nvSpPr>
          <p:spPr bwMode="auto">
            <a:xfrm>
              <a:off x="6876256" y="57332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4" name="Rechteck 429"/>
            <p:cNvSpPr>
              <a:spLocks noChangeArrowheads="1"/>
            </p:cNvSpPr>
            <p:nvPr/>
          </p:nvSpPr>
          <p:spPr bwMode="auto">
            <a:xfrm>
              <a:off x="6876256" y="58052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5" name="Rechteck 430"/>
            <p:cNvSpPr>
              <a:spLocks noChangeArrowheads="1"/>
            </p:cNvSpPr>
            <p:nvPr/>
          </p:nvSpPr>
          <p:spPr bwMode="auto">
            <a:xfrm>
              <a:off x="6876256" y="58772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6" name="Rechteck 431"/>
            <p:cNvSpPr>
              <a:spLocks noChangeArrowheads="1"/>
            </p:cNvSpPr>
            <p:nvPr/>
          </p:nvSpPr>
          <p:spPr bwMode="auto">
            <a:xfrm>
              <a:off x="6876256" y="59492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7" name="Rechteck 432"/>
            <p:cNvSpPr>
              <a:spLocks noChangeArrowheads="1"/>
            </p:cNvSpPr>
            <p:nvPr/>
          </p:nvSpPr>
          <p:spPr bwMode="auto">
            <a:xfrm>
              <a:off x="6876256" y="60212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8" name="Rechteck 433"/>
            <p:cNvSpPr>
              <a:spLocks noChangeArrowheads="1"/>
            </p:cNvSpPr>
            <p:nvPr/>
          </p:nvSpPr>
          <p:spPr bwMode="auto">
            <a:xfrm>
              <a:off x="6876256" y="60932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299" name="Rechteck 434"/>
            <p:cNvSpPr>
              <a:spLocks noChangeArrowheads="1"/>
            </p:cNvSpPr>
            <p:nvPr/>
          </p:nvSpPr>
          <p:spPr bwMode="auto">
            <a:xfrm>
              <a:off x="6876256" y="61653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0" name="Rechteck 435"/>
            <p:cNvSpPr>
              <a:spLocks noChangeArrowheads="1"/>
            </p:cNvSpPr>
            <p:nvPr/>
          </p:nvSpPr>
          <p:spPr bwMode="auto">
            <a:xfrm>
              <a:off x="6876256" y="62373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1" name="Rechteck 436"/>
            <p:cNvSpPr>
              <a:spLocks noChangeArrowheads="1"/>
            </p:cNvSpPr>
            <p:nvPr/>
          </p:nvSpPr>
          <p:spPr bwMode="auto">
            <a:xfrm>
              <a:off x="6876256" y="630932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2" name="Rechteck 437"/>
            <p:cNvSpPr>
              <a:spLocks noChangeArrowheads="1"/>
            </p:cNvSpPr>
            <p:nvPr/>
          </p:nvSpPr>
          <p:spPr bwMode="auto">
            <a:xfrm>
              <a:off x="6876256" y="638132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3" name="Rechteck 438"/>
            <p:cNvSpPr>
              <a:spLocks noChangeArrowheads="1"/>
            </p:cNvSpPr>
            <p:nvPr/>
          </p:nvSpPr>
          <p:spPr bwMode="auto">
            <a:xfrm>
              <a:off x="6876256" y="342900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4" name="Rechteck 439"/>
            <p:cNvSpPr>
              <a:spLocks noChangeArrowheads="1"/>
            </p:cNvSpPr>
            <p:nvPr/>
          </p:nvSpPr>
          <p:spPr bwMode="auto">
            <a:xfrm>
              <a:off x="6876256" y="350100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5" name="Rechteck 440"/>
            <p:cNvSpPr>
              <a:spLocks noChangeArrowheads="1"/>
            </p:cNvSpPr>
            <p:nvPr/>
          </p:nvSpPr>
          <p:spPr bwMode="auto">
            <a:xfrm>
              <a:off x="6876256" y="357301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6" name="Rechteck 441"/>
            <p:cNvSpPr>
              <a:spLocks noChangeArrowheads="1"/>
            </p:cNvSpPr>
            <p:nvPr/>
          </p:nvSpPr>
          <p:spPr bwMode="auto">
            <a:xfrm>
              <a:off x="6876256" y="364502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7" name="Rechteck 442"/>
            <p:cNvSpPr>
              <a:spLocks noChangeArrowheads="1"/>
            </p:cNvSpPr>
            <p:nvPr/>
          </p:nvSpPr>
          <p:spPr bwMode="auto">
            <a:xfrm>
              <a:off x="6876256" y="371703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8" name="Rechteck 443"/>
            <p:cNvSpPr>
              <a:spLocks noChangeArrowheads="1"/>
            </p:cNvSpPr>
            <p:nvPr/>
          </p:nvSpPr>
          <p:spPr bwMode="auto">
            <a:xfrm>
              <a:off x="6876256" y="378904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09" name="Rechteck 444"/>
            <p:cNvSpPr>
              <a:spLocks noChangeArrowheads="1"/>
            </p:cNvSpPr>
            <p:nvPr/>
          </p:nvSpPr>
          <p:spPr bwMode="auto">
            <a:xfrm>
              <a:off x="6876256" y="386104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0" name="Rechteck 445"/>
            <p:cNvSpPr>
              <a:spLocks noChangeArrowheads="1"/>
            </p:cNvSpPr>
            <p:nvPr/>
          </p:nvSpPr>
          <p:spPr bwMode="auto">
            <a:xfrm>
              <a:off x="6876256" y="393305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1" name="Rechteck 446"/>
            <p:cNvSpPr>
              <a:spLocks noChangeArrowheads="1"/>
            </p:cNvSpPr>
            <p:nvPr/>
          </p:nvSpPr>
          <p:spPr bwMode="auto">
            <a:xfrm>
              <a:off x="6876256" y="400506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2" name="Rechteck 447"/>
            <p:cNvSpPr>
              <a:spLocks noChangeArrowheads="1"/>
            </p:cNvSpPr>
            <p:nvPr/>
          </p:nvSpPr>
          <p:spPr bwMode="auto">
            <a:xfrm>
              <a:off x="6876256" y="407707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3" name="Rechteck 448"/>
            <p:cNvSpPr>
              <a:spLocks noChangeArrowheads="1"/>
            </p:cNvSpPr>
            <p:nvPr/>
          </p:nvSpPr>
          <p:spPr bwMode="auto">
            <a:xfrm>
              <a:off x="6876256" y="4149080"/>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4" name="Rechteck 449"/>
            <p:cNvSpPr>
              <a:spLocks noChangeArrowheads="1"/>
            </p:cNvSpPr>
            <p:nvPr/>
          </p:nvSpPr>
          <p:spPr bwMode="auto">
            <a:xfrm>
              <a:off x="6876256" y="4221088"/>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5" name="Rechteck 450"/>
            <p:cNvSpPr>
              <a:spLocks noChangeArrowheads="1"/>
            </p:cNvSpPr>
            <p:nvPr/>
          </p:nvSpPr>
          <p:spPr bwMode="auto">
            <a:xfrm>
              <a:off x="6876256" y="4293096"/>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6" name="Rechteck 451"/>
            <p:cNvSpPr>
              <a:spLocks noChangeArrowheads="1"/>
            </p:cNvSpPr>
            <p:nvPr/>
          </p:nvSpPr>
          <p:spPr bwMode="auto">
            <a:xfrm>
              <a:off x="6876256" y="4365104"/>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7" name="Rechteck 452"/>
            <p:cNvSpPr>
              <a:spLocks noChangeArrowheads="1"/>
            </p:cNvSpPr>
            <p:nvPr/>
          </p:nvSpPr>
          <p:spPr bwMode="auto">
            <a:xfrm>
              <a:off x="6876256" y="4437112"/>
              <a:ext cx="216024" cy="4571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0318" name="Textfeld 453"/>
            <p:cNvSpPr txBox="1">
              <a:spLocks noChangeArrowheads="1"/>
            </p:cNvSpPr>
            <p:nvPr/>
          </p:nvSpPr>
          <p:spPr bwMode="gray">
            <a:xfrm>
              <a:off x="5652120" y="3068960"/>
              <a:ext cx="17120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Principal components</a:t>
              </a:r>
            </a:p>
          </p:txBody>
        </p:sp>
        <p:sp>
          <p:nvSpPr>
            <p:cNvPr id="913" name="Textfeld 912"/>
            <p:cNvSpPr txBox="1"/>
            <p:nvPr/>
          </p:nvSpPr>
          <p:spPr bwMode="gray">
            <a:xfrm>
              <a:off x="7200539" y="3356282"/>
              <a:ext cx="461926" cy="831807"/>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
          <p:nvSpPr>
            <p:cNvPr id="914" name="Textfeld 913"/>
            <p:cNvSpPr txBox="1"/>
            <p:nvPr/>
          </p:nvSpPr>
          <p:spPr bwMode="gray">
            <a:xfrm>
              <a:off x="7200539" y="4437315"/>
              <a:ext cx="461926" cy="830219"/>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sp>
          <p:nvSpPr>
            <p:cNvPr id="915" name="Textfeld 914"/>
            <p:cNvSpPr txBox="1"/>
            <p:nvPr/>
          </p:nvSpPr>
          <p:spPr bwMode="gray">
            <a:xfrm>
              <a:off x="7200539" y="5516759"/>
              <a:ext cx="461926" cy="831807"/>
            </a:xfrm>
            <a:prstGeom prst="rect">
              <a:avLst/>
            </a:prstGeom>
            <a:noFill/>
            <a:ln>
              <a:noFill/>
            </a:ln>
            <a:extLst>
              <a:ext uri="{909E8E84-426E-40dd-AFC4-6F175D3DCCD1}"/>
              <a:ext uri="{91240B29-F687-4f45-9708-019B960494DF}"/>
            </a:extLst>
          </p:spPr>
          <p:txBody>
            <a:bodyPr wrap="none" lIns="0" tIns="0" rIns="0" bIns="0">
              <a:spAutoFit/>
            </a:bodyPr>
            <a:lstStyle/>
            <a:p>
              <a:pPr marL="171450" indent="-171450" fontAlgn="auto">
                <a:spcBef>
                  <a:spcPts val="0"/>
                </a:spcBef>
                <a:spcAft>
                  <a:spcPts val="0"/>
                </a:spcAft>
                <a:buClr>
                  <a:srgbClr val="879BAA"/>
                </a:buClr>
                <a:defRPr/>
              </a:pPr>
              <a:r>
                <a:rPr lang="en-US" sz="5400" b="1" dirty="0">
                  <a:solidFill>
                    <a:schemeClr val="accent3"/>
                  </a:solidFill>
                  <a:latin typeface="Arial Black" pitchFamily="34" charset="0"/>
                  <a:ea typeface="+mn-ea"/>
                  <a:cs typeface="Arial" charset="0"/>
                </a:rPr>
                <a:t>»</a:t>
              </a:r>
              <a:endParaRPr lang="de-AT" sz="5400" b="1" dirty="0" err="1">
                <a:solidFill>
                  <a:schemeClr val="accent3"/>
                </a:solidFill>
                <a:latin typeface="Arial Black" pitchFamily="34" charset="0"/>
                <a:ea typeface="+mn-ea"/>
                <a:cs typeface="Arial" charset="0"/>
              </a:endParaRPr>
            </a:p>
          </p:txBody>
        </p:sp>
      </p:grpSp>
      <p:grpSp>
        <p:nvGrpSpPr>
          <p:cNvPr id="7" name="Gruppierung 230"/>
          <p:cNvGrpSpPr>
            <a:grpSpLocks/>
          </p:cNvGrpSpPr>
          <p:nvPr/>
        </p:nvGrpSpPr>
        <p:grpSpPr bwMode="auto">
          <a:xfrm>
            <a:off x="647700" y="3429000"/>
            <a:ext cx="4321175" cy="2998788"/>
            <a:chOff x="648072" y="3429000"/>
            <a:chExt cx="4320480" cy="2998047"/>
          </a:xfrm>
        </p:grpSpPr>
        <p:grpSp>
          <p:nvGrpSpPr>
            <p:cNvPr id="19688" name="Gruppierung 226"/>
            <p:cNvGrpSpPr>
              <a:grpSpLocks/>
            </p:cNvGrpSpPr>
            <p:nvPr/>
          </p:nvGrpSpPr>
          <p:grpSpPr bwMode="auto">
            <a:xfrm>
              <a:off x="648072" y="4797152"/>
              <a:ext cx="4320480" cy="1629895"/>
              <a:chOff x="648072" y="4797152"/>
              <a:chExt cx="4320480" cy="1629895"/>
            </a:xfrm>
          </p:grpSpPr>
          <p:sp>
            <p:nvSpPr>
              <p:cNvPr id="459" name="Rechteck 458"/>
              <p:cNvSpPr/>
              <p:nvPr/>
            </p:nvSpPr>
            <p:spPr bwMode="auto">
              <a:xfrm>
                <a:off x="1224242" y="50843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1" name="Rechteck 500"/>
              <p:cNvSpPr/>
              <p:nvPr/>
            </p:nvSpPr>
            <p:spPr bwMode="auto">
              <a:xfrm>
                <a:off x="1800412" y="50843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4" name="Rechteck 523"/>
              <p:cNvSpPr/>
              <p:nvPr/>
            </p:nvSpPr>
            <p:spPr bwMode="auto">
              <a:xfrm>
                <a:off x="2087703" y="50843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7" name="Rechteck 546"/>
              <p:cNvSpPr/>
              <p:nvPr/>
            </p:nvSpPr>
            <p:spPr bwMode="auto">
              <a:xfrm>
                <a:off x="2376582" y="50843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0" name="Rechteck 569"/>
              <p:cNvSpPr/>
              <p:nvPr/>
            </p:nvSpPr>
            <p:spPr bwMode="auto">
              <a:xfrm>
                <a:off x="2663873" y="50843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56" name="Rechteck 455"/>
              <p:cNvSpPr/>
              <p:nvPr/>
            </p:nvSpPr>
            <p:spPr bwMode="auto">
              <a:xfrm>
                <a:off x="1224242"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57" name="Rechteck 456"/>
              <p:cNvSpPr/>
              <p:nvPr/>
            </p:nvSpPr>
            <p:spPr bwMode="auto">
              <a:xfrm>
                <a:off x="1224242"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58" name="Rechteck 457"/>
              <p:cNvSpPr/>
              <p:nvPr/>
            </p:nvSpPr>
            <p:spPr bwMode="auto">
              <a:xfrm>
                <a:off x="1224242" y="50129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0" name="Rechteck 459"/>
              <p:cNvSpPr/>
              <p:nvPr/>
            </p:nvSpPr>
            <p:spPr bwMode="auto">
              <a:xfrm>
                <a:off x="1224242" y="515736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1" name="Rechteck 460"/>
              <p:cNvSpPr/>
              <p:nvPr/>
            </p:nvSpPr>
            <p:spPr bwMode="auto">
              <a:xfrm>
                <a:off x="1224242" y="52287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2" name="Rechteck 461"/>
              <p:cNvSpPr/>
              <p:nvPr/>
            </p:nvSpPr>
            <p:spPr bwMode="auto">
              <a:xfrm>
                <a:off x="1224242"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3" name="Rechteck 462"/>
              <p:cNvSpPr/>
              <p:nvPr/>
            </p:nvSpPr>
            <p:spPr bwMode="auto">
              <a:xfrm>
                <a:off x="1224242"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4" name="Rechteck 463"/>
              <p:cNvSpPr/>
              <p:nvPr/>
            </p:nvSpPr>
            <p:spPr bwMode="auto">
              <a:xfrm>
                <a:off x="1224242"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5" name="Rechteck 464"/>
              <p:cNvSpPr/>
              <p:nvPr/>
            </p:nvSpPr>
            <p:spPr bwMode="auto">
              <a:xfrm>
                <a:off x="1224242"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6" name="Rechteck 465"/>
              <p:cNvSpPr/>
              <p:nvPr/>
            </p:nvSpPr>
            <p:spPr bwMode="auto">
              <a:xfrm>
                <a:off x="1224242"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7" name="Rechteck 466"/>
              <p:cNvSpPr/>
              <p:nvPr/>
            </p:nvSpPr>
            <p:spPr bwMode="auto">
              <a:xfrm>
                <a:off x="1224242"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8" name="Rechteck 467"/>
              <p:cNvSpPr/>
              <p:nvPr/>
            </p:nvSpPr>
            <p:spPr bwMode="auto">
              <a:xfrm>
                <a:off x="1224242"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69" name="Rechteck 468"/>
              <p:cNvSpPr/>
              <p:nvPr/>
            </p:nvSpPr>
            <p:spPr bwMode="auto">
              <a:xfrm>
                <a:off x="1224242"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0" name="Rechteck 469"/>
              <p:cNvSpPr/>
              <p:nvPr/>
            </p:nvSpPr>
            <p:spPr bwMode="auto">
              <a:xfrm>
                <a:off x="1224242"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1" name="Rechteck 470"/>
              <p:cNvSpPr/>
              <p:nvPr/>
            </p:nvSpPr>
            <p:spPr bwMode="auto">
              <a:xfrm>
                <a:off x="1224242"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2" name="Rechteck 471"/>
              <p:cNvSpPr/>
              <p:nvPr/>
            </p:nvSpPr>
            <p:spPr bwMode="auto">
              <a:xfrm>
                <a:off x="1224242"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3" name="Rechteck 472"/>
              <p:cNvSpPr/>
              <p:nvPr/>
            </p:nvSpPr>
            <p:spPr bwMode="auto">
              <a:xfrm>
                <a:off x="1224242"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4" name="Rechteck 473"/>
              <p:cNvSpPr/>
              <p:nvPr/>
            </p:nvSpPr>
            <p:spPr bwMode="auto">
              <a:xfrm>
                <a:off x="1224242"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5" name="Rechteck 474"/>
              <p:cNvSpPr/>
              <p:nvPr/>
            </p:nvSpPr>
            <p:spPr bwMode="auto">
              <a:xfrm>
                <a:off x="1224242"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6" name="Rechteck 475"/>
              <p:cNvSpPr/>
              <p:nvPr/>
            </p:nvSpPr>
            <p:spPr bwMode="auto">
              <a:xfrm>
                <a:off x="1224242"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7" name="Rechteck 476"/>
              <p:cNvSpPr/>
              <p:nvPr/>
            </p:nvSpPr>
            <p:spPr bwMode="auto">
              <a:xfrm>
                <a:off x="1224242"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8" name="Rechteck 477"/>
              <p:cNvSpPr/>
              <p:nvPr/>
            </p:nvSpPr>
            <p:spPr bwMode="auto">
              <a:xfrm>
                <a:off x="935364" y="5157361"/>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79" name="Rechteck 478"/>
              <p:cNvSpPr/>
              <p:nvPr/>
            </p:nvSpPr>
            <p:spPr bwMode="auto">
              <a:xfrm>
                <a:off x="935364" y="522878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0" name="Rechteck 479"/>
              <p:cNvSpPr/>
              <p:nvPr/>
            </p:nvSpPr>
            <p:spPr bwMode="auto">
              <a:xfrm>
                <a:off x="935364" y="5301787"/>
                <a:ext cx="217452"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1" name="Rechteck 480"/>
              <p:cNvSpPr/>
              <p:nvPr/>
            </p:nvSpPr>
            <p:spPr bwMode="auto">
              <a:xfrm>
                <a:off x="935364" y="5373208"/>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2" name="Rechteck 481"/>
              <p:cNvSpPr/>
              <p:nvPr/>
            </p:nvSpPr>
            <p:spPr bwMode="auto">
              <a:xfrm>
                <a:off x="935364" y="5444627"/>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3" name="Rechteck 482"/>
              <p:cNvSpPr/>
              <p:nvPr/>
            </p:nvSpPr>
            <p:spPr bwMode="auto">
              <a:xfrm>
                <a:off x="935364" y="5517634"/>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4" name="Rechteck 483"/>
              <p:cNvSpPr/>
              <p:nvPr/>
            </p:nvSpPr>
            <p:spPr bwMode="auto">
              <a:xfrm>
                <a:off x="935364" y="5589054"/>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5" name="Rechteck 484"/>
              <p:cNvSpPr/>
              <p:nvPr/>
            </p:nvSpPr>
            <p:spPr bwMode="auto">
              <a:xfrm>
                <a:off x="935364" y="5660474"/>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6" name="Rechteck 485"/>
              <p:cNvSpPr/>
              <p:nvPr/>
            </p:nvSpPr>
            <p:spPr bwMode="auto">
              <a:xfrm>
                <a:off x="935364" y="5804901"/>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7" name="Rechteck 486"/>
              <p:cNvSpPr/>
              <p:nvPr/>
            </p:nvSpPr>
            <p:spPr bwMode="auto">
              <a:xfrm>
                <a:off x="935364" y="5877908"/>
                <a:ext cx="217452"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8" name="Rechteck 487"/>
              <p:cNvSpPr/>
              <p:nvPr/>
            </p:nvSpPr>
            <p:spPr bwMode="auto">
              <a:xfrm>
                <a:off x="935364" y="573348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89" name="Rechteck 488"/>
              <p:cNvSpPr/>
              <p:nvPr/>
            </p:nvSpPr>
            <p:spPr bwMode="auto">
              <a:xfrm>
                <a:off x="648072"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0" name="Rechteck 489"/>
              <p:cNvSpPr/>
              <p:nvPr/>
            </p:nvSpPr>
            <p:spPr bwMode="auto">
              <a:xfrm>
                <a:off x="648072"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1" name="Rechteck 490"/>
              <p:cNvSpPr/>
              <p:nvPr/>
            </p:nvSpPr>
            <p:spPr bwMode="auto">
              <a:xfrm>
                <a:off x="648072"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2" name="Rechteck 491"/>
              <p:cNvSpPr/>
              <p:nvPr/>
            </p:nvSpPr>
            <p:spPr bwMode="auto">
              <a:xfrm>
                <a:off x="648072"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3" name="Rechteck 492"/>
              <p:cNvSpPr/>
              <p:nvPr/>
            </p:nvSpPr>
            <p:spPr bwMode="auto">
              <a:xfrm>
                <a:off x="648072"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4" name="Rechteck 493"/>
              <p:cNvSpPr/>
              <p:nvPr/>
            </p:nvSpPr>
            <p:spPr bwMode="auto">
              <a:xfrm>
                <a:off x="648072"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5" name="Rechteck 494"/>
              <p:cNvSpPr/>
              <p:nvPr/>
            </p:nvSpPr>
            <p:spPr bwMode="auto">
              <a:xfrm>
                <a:off x="648072"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6" name="Rechteck 495"/>
              <p:cNvSpPr/>
              <p:nvPr/>
            </p:nvSpPr>
            <p:spPr bwMode="auto">
              <a:xfrm>
                <a:off x="648072"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7" name="Rechteck 496"/>
              <p:cNvSpPr/>
              <p:nvPr/>
            </p:nvSpPr>
            <p:spPr bwMode="auto">
              <a:xfrm>
                <a:off x="648072"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8" name="Rechteck 497"/>
              <p:cNvSpPr/>
              <p:nvPr/>
            </p:nvSpPr>
            <p:spPr bwMode="auto">
              <a:xfrm>
                <a:off x="648072"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499" name="Rechteck 498"/>
              <p:cNvSpPr/>
              <p:nvPr/>
            </p:nvSpPr>
            <p:spPr bwMode="auto">
              <a:xfrm>
                <a:off x="648072"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0" name="Rechteck 499"/>
              <p:cNvSpPr/>
              <p:nvPr/>
            </p:nvSpPr>
            <p:spPr bwMode="auto">
              <a:xfrm>
                <a:off x="1800412" y="50129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2" name="Rechteck 501"/>
              <p:cNvSpPr/>
              <p:nvPr/>
            </p:nvSpPr>
            <p:spPr bwMode="auto">
              <a:xfrm>
                <a:off x="1800412" y="515736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3" name="Rechteck 502"/>
              <p:cNvSpPr/>
              <p:nvPr/>
            </p:nvSpPr>
            <p:spPr bwMode="auto">
              <a:xfrm>
                <a:off x="1800412" y="52287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4" name="Rechteck 503"/>
              <p:cNvSpPr/>
              <p:nvPr/>
            </p:nvSpPr>
            <p:spPr bwMode="auto">
              <a:xfrm>
                <a:off x="1800412"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5" name="Rechteck 504"/>
              <p:cNvSpPr/>
              <p:nvPr/>
            </p:nvSpPr>
            <p:spPr bwMode="auto">
              <a:xfrm>
                <a:off x="1800412"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6" name="Rechteck 505"/>
              <p:cNvSpPr/>
              <p:nvPr/>
            </p:nvSpPr>
            <p:spPr bwMode="auto">
              <a:xfrm>
                <a:off x="1800412"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7" name="Rechteck 506"/>
              <p:cNvSpPr/>
              <p:nvPr/>
            </p:nvSpPr>
            <p:spPr bwMode="auto">
              <a:xfrm>
                <a:off x="1800412"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8" name="Rechteck 507"/>
              <p:cNvSpPr/>
              <p:nvPr/>
            </p:nvSpPr>
            <p:spPr bwMode="auto">
              <a:xfrm>
                <a:off x="1800412"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09" name="Rechteck 508"/>
              <p:cNvSpPr/>
              <p:nvPr/>
            </p:nvSpPr>
            <p:spPr bwMode="auto">
              <a:xfrm>
                <a:off x="1800412"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0" name="Rechteck 509"/>
              <p:cNvSpPr/>
              <p:nvPr/>
            </p:nvSpPr>
            <p:spPr bwMode="auto">
              <a:xfrm>
                <a:off x="1800412"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1" name="Rechteck 510"/>
              <p:cNvSpPr/>
              <p:nvPr/>
            </p:nvSpPr>
            <p:spPr bwMode="auto">
              <a:xfrm>
                <a:off x="1511533" y="5373208"/>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2" name="Rechteck 511"/>
              <p:cNvSpPr/>
              <p:nvPr/>
            </p:nvSpPr>
            <p:spPr bwMode="auto">
              <a:xfrm>
                <a:off x="1511533" y="544462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3" name="Rechteck 512"/>
              <p:cNvSpPr/>
              <p:nvPr/>
            </p:nvSpPr>
            <p:spPr bwMode="auto">
              <a:xfrm>
                <a:off x="1511533" y="5517634"/>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4" name="Rechteck 513"/>
              <p:cNvSpPr/>
              <p:nvPr/>
            </p:nvSpPr>
            <p:spPr bwMode="auto">
              <a:xfrm>
                <a:off x="1511533" y="558905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5" name="Rechteck 514"/>
              <p:cNvSpPr/>
              <p:nvPr/>
            </p:nvSpPr>
            <p:spPr bwMode="auto">
              <a:xfrm>
                <a:off x="1511533" y="5660474"/>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6" name="Rechteck 515"/>
              <p:cNvSpPr/>
              <p:nvPr/>
            </p:nvSpPr>
            <p:spPr bwMode="auto">
              <a:xfrm>
                <a:off x="1511533" y="573348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7" name="Rechteck 516"/>
              <p:cNvSpPr/>
              <p:nvPr/>
            </p:nvSpPr>
            <p:spPr bwMode="auto">
              <a:xfrm>
                <a:off x="1511533" y="580490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8" name="Rechteck 517"/>
              <p:cNvSpPr/>
              <p:nvPr/>
            </p:nvSpPr>
            <p:spPr bwMode="auto">
              <a:xfrm>
                <a:off x="1511533" y="5877908"/>
                <a:ext cx="217453"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19" name="Rechteck 518"/>
              <p:cNvSpPr/>
              <p:nvPr/>
            </p:nvSpPr>
            <p:spPr bwMode="auto">
              <a:xfrm>
                <a:off x="1511533" y="602074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0" name="Rechteck 519"/>
              <p:cNvSpPr/>
              <p:nvPr/>
            </p:nvSpPr>
            <p:spPr bwMode="auto">
              <a:xfrm>
                <a:off x="1511533" y="609375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1" name="Rechteck 520"/>
              <p:cNvSpPr/>
              <p:nvPr/>
            </p:nvSpPr>
            <p:spPr bwMode="auto">
              <a:xfrm>
                <a:off x="1511533" y="594932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2" name="Rechteck 521"/>
              <p:cNvSpPr/>
              <p:nvPr/>
            </p:nvSpPr>
            <p:spPr bwMode="auto">
              <a:xfrm>
                <a:off x="2087703"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3" name="Rechteck 522"/>
              <p:cNvSpPr/>
              <p:nvPr/>
            </p:nvSpPr>
            <p:spPr bwMode="auto">
              <a:xfrm>
                <a:off x="2087703" y="50129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5" name="Rechteck 524"/>
              <p:cNvSpPr/>
              <p:nvPr/>
            </p:nvSpPr>
            <p:spPr bwMode="auto">
              <a:xfrm>
                <a:off x="2087703" y="515736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6" name="Rechteck 525"/>
              <p:cNvSpPr/>
              <p:nvPr/>
            </p:nvSpPr>
            <p:spPr bwMode="auto">
              <a:xfrm>
                <a:off x="2087703" y="52287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7" name="Rechteck 526"/>
              <p:cNvSpPr/>
              <p:nvPr/>
            </p:nvSpPr>
            <p:spPr bwMode="auto">
              <a:xfrm>
                <a:off x="2087703"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8" name="Rechteck 527"/>
              <p:cNvSpPr/>
              <p:nvPr/>
            </p:nvSpPr>
            <p:spPr bwMode="auto">
              <a:xfrm>
                <a:off x="2087703"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29" name="Rechteck 528"/>
              <p:cNvSpPr/>
              <p:nvPr/>
            </p:nvSpPr>
            <p:spPr bwMode="auto">
              <a:xfrm>
                <a:off x="2087703"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0" name="Rechteck 529"/>
              <p:cNvSpPr/>
              <p:nvPr/>
            </p:nvSpPr>
            <p:spPr bwMode="auto">
              <a:xfrm>
                <a:off x="2087703"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1" name="Rechteck 530"/>
              <p:cNvSpPr/>
              <p:nvPr/>
            </p:nvSpPr>
            <p:spPr bwMode="auto">
              <a:xfrm>
                <a:off x="2087703"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2" name="Rechteck 531"/>
              <p:cNvSpPr/>
              <p:nvPr/>
            </p:nvSpPr>
            <p:spPr bwMode="auto">
              <a:xfrm>
                <a:off x="2087703"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4" name="Rechteck 543"/>
              <p:cNvSpPr/>
              <p:nvPr/>
            </p:nvSpPr>
            <p:spPr bwMode="auto">
              <a:xfrm>
                <a:off x="2376582"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5" name="Rechteck 544"/>
              <p:cNvSpPr/>
              <p:nvPr/>
            </p:nvSpPr>
            <p:spPr bwMode="auto">
              <a:xfrm>
                <a:off x="2376582"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6" name="Rechteck 545"/>
              <p:cNvSpPr/>
              <p:nvPr/>
            </p:nvSpPr>
            <p:spPr bwMode="auto">
              <a:xfrm>
                <a:off x="2376582" y="50129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8" name="Rechteck 547"/>
              <p:cNvSpPr/>
              <p:nvPr/>
            </p:nvSpPr>
            <p:spPr bwMode="auto">
              <a:xfrm>
                <a:off x="2376582" y="515736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9" name="Rechteck 548"/>
              <p:cNvSpPr/>
              <p:nvPr/>
            </p:nvSpPr>
            <p:spPr bwMode="auto">
              <a:xfrm>
                <a:off x="2376582" y="52287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0" name="Rechteck 549"/>
              <p:cNvSpPr/>
              <p:nvPr/>
            </p:nvSpPr>
            <p:spPr bwMode="auto">
              <a:xfrm>
                <a:off x="2376582"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1" name="Rechteck 550"/>
              <p:cNvSpPr/>
              <p:nvPr/>
            </p:nvSpPr>
            <p:spPr bwMode="auto">
              <a:xfrm>
                <a:off x="2376582"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2" name="Rechteck 551"/>
              <p:cNvSpPr/>
              <p:nvPr/>
            </p:nvSpPr>
            <p:spPr bwMode="auto">
              <a:xfrm>
                <a:off x="2376582"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3" name="Rechteck 552"/>
              <p:cNvSpPr/>
              <p:nvPr/>
            </p:nvSpPr>
            <p:spPr bwMode="auto">
              <a:xfrm>
                <a:off x="2376582"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4" name="Rechteck 553"/>
              <p:cNvSpPr/>
              <p:nvPr/>
            </p:nvSpPr>
            <p:spPr bwMode="auto">
              <a:xfrm>
                <a:off x="2376582"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5" name="Rechteck 554"/>
              <p:cNvSpPr/>
              <p:nvPr/>
            </p:nvSpPr>
            <p:spPr bwMode="auto">
              <a:xfrm>
                <a:off x="2376582"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6" name="Rechteck 555"/>
              <p:cNvSpPr/>
              <p:nvPr/>
            </p:nvSpPr>
            <p:spPr bwMode="auto">
              <a:xfrm>
                <a:off x="2376582"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7" name="Rechteck 556"/>
              <p:cNvSpPr/>
              <p:nvPr/>
            </p:nvSpPr>
            <p:spPr bwMode="auto">
              <a:xfrm>
                <a:off x="2376582"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8" name="Rechteck 557"/>
              <p:cNvSpPr/>
              <p:nvPr/>
            </p:nvSpPr>
            <p:spPr bwMode="auto">
              <a:xfrm>
                <a:off x="2376582"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59" name="Rechteck 558"/>
              <p:cNvSpPr/>
              <p:nvPr/>
            </p:nvSpPr>
            <p:spPr bwMode="auto">
              <a:xfrm>
                <a:off x="2376582"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0" name="Rechteck 559"/>
              <p:cNvSpPr/>
              <p:nvPr/>
            </p:nvSpPr>
            <p:spPr bwMode="auto">
              <a:xfrm>
                <a:off x="2376582"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1" name="Rechteck 560"/>
              <p:cNvSpPr/>
              <p:nvPr/>
            </p:nvSpPr>
            <p:spPr bwMode="auto">
              <a:xfrm>
                <a:off x="2376582"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2" name="Rechteck 561"/>
              <p:cNvSpPr/>
              <p:nvPr/>
            </p:nvSpPr>
            <p:spPr bwMode="auto">
              <a:xfrm>
                <a:off x="2376582"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3" name="Rechteck 562"/>
              <p:cNvSpPr/>
              <p:nvPr/>
            </p:nvSpPr>
            <p:spPr bwMode="auto">
              <a:xfrm>
                <a:off x="2376582"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4" name="Rechteck 563"/>
              <p:cNvSpPr/>
              <p:nvPr/>
            </p:nvSpPr>
            <p:spPr bwMode="auto">
              <a:xfrm>
                <a:off x="2376582"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5" name="Rechteck 564"/>
              <p:cNvSpPr/>
              <p:nvPr/>
            </p:nvSpPr>
            <p:spPr bwMode="auto">
              <a:xfrm>
                <a:off x="2376582"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6" name="Rechteck 565"/>
              <p:cNvSpPr/>
              <p:nvPr/>
            </p:nvSpPr>
            <p:spPr bwMode="auto">
              <a:xfrm>
                <a:off x="2663873" y="47970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7" name="Rechteck 566"/>
              <p:cNvSpPr/>
              <p:nvPr/>
            </p:nvSpPr>
            <p:spPr bwMode="auto">
              <a:xfrm>
                <a:off x="2663873"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8" name="Rechteck 567"/>
              <p:cNvSpPr/>
              <p:nvPr/>
            </p:nvSpPr>
            <p:spPr bwMode="auto">
              <a:xfrm>
                <a:off x="2663873"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69" name="Rechteck 568"/>
              <p:cNvSpPr/>
              <p:nvPr/>
            </p:nvSpPr>
            <p:spPr bwMode="auto">
              <a:xfrm>
                <a:off x="2663873" y="50129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1" name="Rechteck 570"/>
              <p:cNvSpPr/>
              <p:nvPr/>
            </p:nvSpPr>
            <p:spPr bwMode="auto">
              <a:xfrm>
                <a:off x="2663873" y="515736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2" name="Rechteck 571"/>
              <p:cNvSpPr/>
              <p:nvPr/>
            </p:nvSpPr>
            <p:spPr bwMode="auto">
              <a:xfrm>
                <a:off x="2663873" y="52287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3" name="Rechteck 572"/>
              <p:cNvSpPr/>
              <p:nvPr/>
            </p:nvSpPr>
            <p:spPr bwMode="auto">
              <a:xfrm>
                <a:off x="2663873"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4" name="Rechteck 573"/>
              <p:cNvSpPr/>
              <p:nvPr/>
            </p:nvSpPr>
            <p:spPr bwMode="auto">
              <a:xfrm>
                <a:off x="2663873"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5" name="Rechteck 574"/>
              <p:cNvSpPr/>
              <p:nvPr/>
            </p:nvSpPr>
            <p:spPr bwMode="auto">
              <a:xfrm>
                <a:off x="2663873"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6" name="Rechteck 575"/>
              <p:cNvSpPr/>
              <p:nvPr/>
            </p:nvSpPr>
            <p:spPr bwMode="auto">
              <a:xfrm>
                <a:off x="2663873"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7" name="Rechteck 576"/>
              <p:cNvSpPr/>
              <p:nvPr/>
            </p:nvSpPr>
            <p:spPr bwMode="auto">
              <a:xfrm>
                <a:off x="2663873"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8" name="Rechteck 577"/>
              <p:cNvSpPr/>
              <p:nvPr/>
            </p:nvSpPr>
            <p:spPr bwMode="auto">
              <a:xfrm>
                <a:off x="2663873"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79" name="Rechteck 578"/>
              <p:cNvSpPr/>
              <p:nvPr/>
            </p:nvSpPr>
            <p:spPr bwMode="auto">
              <a:xfrm>
                <a:off x="2663873"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0" name="Rechteck 579"/>
              <p:cNvSpPr/>
              <p:nvPr/>
            </p:nvSpPr>
            <p:spPr bwMode="auto">
              <a:xfrm>
                <a:off x="2663873"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1" name="Rechteck 580"/>
              <p:cNvSpPr/>
              <p:nvPr/>
            </p:nvSpPr>
            <p:spPr bwMode="auto">
              <a:xfrm>
                <a:off x="2663873"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2" name="Rechteck 581"/>
              <p:cNvSpPr/>
              <p:nvPr/>
            </p:nvSpPr>
            <p:spPr bwMode="auto">
              <a:xfrm>
                <a:off x="2663873"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3" name="Rechteck 582"/>
              <p:cNvSpPr/>
              <p:nvPr/>
            </p:nvSpPr>
            <p:spPr bwMode="auto">
              <a:xfrm>
                <a:off x="2663873"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4" name="Rechteck 583"/>
              <p:cNvSpPr/>
              <p:nvPr/>
            </p:nvSpPr>
            <p:spPr bwMode="auto">
              <a:xfrm>
                <a:off x="2663873"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5" name="Rechteck 584"/>
              <p:cNvSpPr/>
              <p:nvPr/>
            </p:nvSpPr>
            <p:spPr bwMode="auto">
              <a:xfrm>
                <a:off x="2663873"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6" name="Rechteck 585"/>
              <p:cNvSpPr/>
              <p:nvPr/>
            </p:nvSpPr>
            <p:spPr bwMode="auto">
              <a:xfrm>
                <a:off x="2663873"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7" name="Rechteck 586"/>
              <p:cNvSpPr/>
              <p:nvPr/>
            </p:nvSpPr>
            <p:spPr bwMode="auto">
              <a:xfrm>
                <a:off x="2663873"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8" name="Rechteck 587"/>
              <p:cNvSpPr/>
              <p:nvPr/>
            </p:nvSpPr>
            <p:spPr bwMode="auto">
              <a:xfrm>
                <a:off x="3313056" y="530178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89" name="Rechteck 588"/>
              <p:cNvSpPr/>
              <p:nvPr/>
            </p:nvSpPr>
            <p:spPr bwMode="auto">
              <a:xfrm>
                <a:off x="3313056" y="5373208"/>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0" name="Rechteck 589"/>
              <p:cNvSpPr/>
              <p:nvPr/>
            </p:nvSpPr>
            <p:spPr bwMode="auto">
              <a:xfrm>
                <a:off x="3313056" y="54446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1" name="Rechteck 590"/>
              <p:cNvSpPr/>
              <p:nvPr/>
            </p:nvSpPr>
            <p:spPr bwMode="auto">
              <a:xfrm>
                <a:off x="3313056" y="551763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2" name="Rechteck 591"/>
              <p:cNvSpPr/>
              <p:nvPr/>
            </p:nvSpPr>
            <p:spPr bwMode="auto">
              <a:xfrm>
                <a:off x="3313056" y="55890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3" name="Rechteck 592"/>
              <p:cNvSpPr/>
              <p:nvPr/>
            </p:nvSpPr>
            <p:spPr bwMode="auto">
              <a:xfrm>
                <a:off x="3313056" y="56604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4" name="Rechteck 593"/>
              <p:cNvSpPr/>
              <p:nvPr/>
            </p:nvSpPr>
            <p:spPr bwMode="auto">
              <a:xfrm>
                <a:off x="3313056"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5" name="Rechteck 594"/>
              <p:cNvSpPr/>
              <p:nvPr/>
            </p:nvSpPr>
            <p:spPr bwMode="auto">
              <a:xfrm>
                <a:off x="3313056"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6" name="Rechteck 595"/>
              <p:cNvSpPr/>
              <p:nvPr/>
            </p:nvSpPr>
            <p:spPr bwMode="auto">
              <a:xfrm>
                <a:off x="3313056"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7" name="Rechteck 596"/>
              <p:cNvSpPr/>
              <p:nvPr/>
            </p:nvSpPr>
            <p:spPr bwMode="auto">
              <a:xfrm>
                <a:off x="3313056"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98" name="Rechteck 597"/>
              <p:cNvSpPr/>
              <p:nvPr/>
            </p:nvSpPr>
            <p:spPr bwMode="auto">
              <a:xfrm>
                <a:off x="3313056"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6" name="Rechteck 675"/>
              <p:cNvSpPr/>
              <p:nvPr/>
            </p:nvSpPr>
            <p:spPr bwMode="auto">
              <a:xfrm>
                <a:off x="4752687"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7" name="Rechteck 676"/>
              <p:cNvSpPr/>
              <p:nvPr/>
            </p:nvSpPr>
            <p:spPr bwMode="auto">
              <a:xfrm>
                <a:off x="4752687"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8" name="Rechteck 677"/>
              <p:cNvSpPr/>
              <p:nvPr/>
            </p:nvSpPr>
            <p:spPr bwMode="auto">
              <a:xfrm>
                <a:off x="4752687"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9" name="Rechteck 678"/>
              <p:cNvSpPr/>
              <p:nvPr/>
            </p:nvSpPr>
            <p:spPr bwMode="auto">
              <a:xfrm>
                <a:off x="4752687"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0" name="Rechteck 679"/>
              <p:cNvSpPr/>
              <p:nvPr/>
            </p:nvSpPr>
            <p:spPr bwMode="auto">
              <a:xfrm>
                <a:off x="4752687"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1" name="Rechteck 680"/>
              <p:cNvSpPr/>
              <p:nvPr/>
            </p:nvSpPr>
            <p:spPr bwMode="auto">
              <a:xfrm>
                <a:off x="4752687"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2" name="Rechteck 681"/>
              <p:cNvSpPr/>
              <p:nvPr/>
            </p:nvSpPr>
            <p:spPr bwMode="auto">
              <a:xfrm>
                <a:off x="4752687"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3" name="Rechteck 682"/>
              <p:cNvSpPr/>
              <p:nvPr/>
            </p:nvSpPr>
            <p:spPr bwMode="auto">
              <a:xfrm>
                <a:off x="4752687"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4" name="Rechteck 683"/>
              <p:cNvSpPr/>
              <p:nvPr/>
            </p:nvSpPr>
            <p:spPr bwMode="auto">
              <a:xfrm>
                <a:off x="4752687"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6" name="Rechteck 685"/>
              <p:cNvSpPr/>
              <p:nvPr/>
            </p:nvSpPr>
            <p:spPr bwMode="auto">
              <a:xfrm>
                <a:off x="4752687"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2" name="Rechteck 741"/>
              <p:cNvSpPr/>
              <p:nvPr/>
            </p:nvSpPr>
            <p:spPr bwMode="auto">
              <a:xfrm>
                <a:off x="2087703" y="573348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3" name="Rechteck 742"/>
              <p:cNvSpPr/>
              <p:nvPr/>
            </p:nvSpPr>
            <p:spPr bwMode="auto">
              <a:xfrm>
                <a:off x="2087703"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4" name="Rechteck 743"/>
              <p:cNvSpPr/>
              <p:nvPr/>
            </p:nvSpPr>
            <p:spPr bwMode="auto">
              <a:xfrm>
                <a:off x="2087703"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5" name="Rechteck 744"/>
              <p:cNvSpPr/>
              <p:nvPr/>
            </p:nvSpPr>
            <p:spPr bwMode="auto">
              <a:xfrm>
                <a:off x="2087703"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6" name="Rechteck 745"/>
              <p:cNvSpPr/>
              <p:nvPr/>
            </p:nvSpPr>
            <p:spPr bwMode="auto">
              <a:xfrm>
                <a:off x="2087703"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7" name="Rechteck 746"/>
              <p:cNvSpPr/>
              <p:nvPr/>
            </p:nvSpPr>
            <p:spPr bwMode="auto">
              <a:xfrm>
                <a:off x="2087703"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8" name="Rechteck 747"/>
              <p:cNvSpPr/>
              <p:nvPr/>
            </p:nvSpPr>
            <p:spPr bwMode="auto">
              <a:xfrm>
                <a:off x="2087703"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9" name="Rechteck 748"/>
              <p:cNvSpPr/>
              <p:nvPr/>
            </p:nvSpPr>
            <p:spPr bwMode="auto">
              <a:xfrm>
                <a:off x="2087703"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0" name="Rechteck 749"/>
              <p:cNvSpPr/>
              <p:nvPr/>
            </p:nvSpPr>
            <p:spPr bwMode="auto">
              <a:xfrm>
                <a:off x="2087703"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2" name="Rechteck 751"/>
              <p:cNvSpPr/>
              <p:nvPr/>
            </p:nvSpPr>
            <p:spPr bwMode="auto">
              <a:xfrm>
                <a:off x="2087703"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3" name="Rechteck 752"/>
              <p:cNvSpPr/>
              <p:nvPr/>
            </p:nvSpPr>
            <p:spPr bwMode="auto">
              <a:xfrm>
                <a:off x="1800412" y="58049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4" name="Rechteck 753"/>
              <p:cNvSpPr/>
              <p:nvPr/>
            </p:nvSpPr>
            <p:spPr bwMode="auto">
              <a:xfrm>
                <a:off x="1800412"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5" name="Rechteck 754"/>
              <p:cNvSpPr/>
              <p:nvPr/>
            </p:nvSpPr>
            <p:spPr bwMode="auto">
              <a:xfrm>
                <a:off x="1800412"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6" name="Rechteck 755"/>
              <p:cNvSpPr/>
              <p:nvPr/>
            </p:nvSpPr>
            <p:spPr bwMode="auto">
              <a:xfrm>
                <a:off x="1800412"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7" name="Rechteck 756"/>
              <p:cNvSpPr/>
              <p:nvPr/>
            </p:nvSpPr>
            <p:spPr bwMode="auto">
              <a:xfrm>
                <a:off x="1800412"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8" name="Rechteck 757"/>
              <p:cNvSpPr/>
              <p:nvPr/>
            </p:nvSpPr>
            <p:spPr bwMode="auto">
              <a:xfrm>
                <a:off x="1800412"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59" name="Rechteck 758"/>
              <p:cNvSpPr/>
              <p:nvPr/>
            </p:nvSpPr>
            <p:spPr bwMode="auto">
              <a:xfrm>
                <a:off x="1800412"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0" name="Rechteck 759"/>
              <p:cNvSpPr/>
              <p:nvPr/>
            </p:nvSpPr>
            <p:spPr bwMode="auto">
              <a:xfrm>
                <a:off x="1800412"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3" name="Rechteck 762"/>
              <p:cNvSpPr/>
              <p:nvPr/>
            </p:nvSpPr>
            <p:spPr bwMode="auto">
              <a:xfrm>
                <a:off x="1800412"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4" name="Rechteck 763"/>
              <p:cNvSpPr/>
              <p:nvPr/>
            </p:nvSpPr>
            <p:spPr bwMode="auto">
              <a:xfrm>
                <a:off x="3600347"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5" name="Rechteck 764"/>
              <p:cNvSpPr/>
              <p:nvPr/>
            </p:nvSpPr>
            <p:spPr bwMode="auto">
              <a:xfrm>
                <a:off x="3600347"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6" name="Rechteck 765"/>
              <p:cNvSpPr/>
              <p:nvPr/>
            </p:nvSpPr>
            <p:spPr bwMode="auto">
              <a:xfrm>
                <a:off x="3600347"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7" name="Rechteck 766"/>
              <p:cNvSpPr/>
              <p:nvPr/>
            </p:nvSpPr>
            <p:spPr bwMode="auto">
              <a:xfrm>
                <a:off x="3600347"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8" name="Rechteck 767"/>
              <p:cNvSpPr/>
              <p:nvPr/>
            </p:nvSpPr>
            <p:spPr bwMode="auto">
              <a:xfrm>
                <a:off x="3600347"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69" name="Rechteck 768"/>
              <p:cNvSpPr/>
              <p:nvPr/>
            </p:nvSpPr>
            <p:spPr bwMode="auto">
              <a:xfrm>
                <a:off x="3600347"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0" name="Rechteck 769"/>
              <p:cNvSpPr/>
              <p:nvPr/>
            </p:nvSpPr>
            <p:spPr bwMode="auto">
              <a:xfrm>
                <a:off x="3600347"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1" name="Rechteck 770"/>
              <p:cNvSpPr/>
              <p:nvPr/>
            </p:nvSpPr>
            <p:spPr bwMode="auto">
              <a:xfrm>
                <a:off x="3600347"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5" name="Rechteck 774"/>
              <p:cNvSpPr/>
              <p:nvPr/>
            </p:nvSpPr>
            <p:spPr bwMode="auto">
              <a:xfrm>
                <a:off x="4463808" y="580490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6" name="Rechteck 775"/>
              <p:cNvSpPr/>
              <p:nvPr/>
            </p:nvSpPr>
            <p:spPr bwMode="auto">
              <a:xfrm>
                <a:off x="4463808" y="5877908"/>
                <a:ext cx="217453"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7" name="Rechteck 776"/>
              <p:cNvSpPr/>
              <p:nvPr/>
            </p:nvSpPr>
            <p:spPr bwMode="auto">
              <a:xfrm>
                <a:off x="4463808" y="594932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8" name="Rechteck 777"/>
              <p:cNvSpPr/>
              <p:nvPr/>
            </p:nvSpPr>
            <p:spPr bwMode="auto">
              <a:xfrm>
                <a:off x="4463808" y="602074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79" name="Rechteck 778"/>
              <p:cNvSpPr/>
              <p:nvPr/>
            </p:nvSpPr>
            <p:spPr bwMode="auto">
              <a:xfrm>
                <a:off x="4463808" y="609375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0" name="Rechteck 779"/>
              <p:cNvSpPr/>
              <p:nvPr/>
            </p:nvSpPr>
            <p:spPr bwMode="auto">
              <a:xfrm>
                <a:off x="4463808" y="6165174"/>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1" name="Rechteck 780"/>
              <p:cNvSpPr/>
              <p:nvPr/>
            </p:nvSpPr>
            <p:spPr bwMode="auto">
              <a:xfrm>
                <a:off x="4463808" y="623659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2" name="Rechteck 781"/>
              <p:cNvSpPr/>
              <p:nvPr/>
            </p:nvSpPr>
            <p:spPr bwMode="auto">
              <a:xfrm>
                <a:off x="4463808" y="630960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5" name="Rechteck 784"/>
              <p:cNvSpPr/>
              <p:nvPr/>
            </p:nvSpPr>
            <p:spPr bwMode="auto">
              <a:xfrm>
                <a:off x="4463808" y="638102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6" name="Rechteck 785"/>
              <p:cNvSpPr/>
              <p:nvPr/>
            </p:nvSpPr>
            <p:spPr bwMode="auto">
              <a:xfrm>
                <a:off x="4176517" y="5877908"/>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7" name="Rechteck 786"/>
              <p:cNvSpPr/>
              <p:nvPr/>
            </p:nvSpPr>
            <p:spPr bwMode="auto">
              <a:xfrm>
                <a:off x="4176517" y="594932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8" name="Rechteck 787"/>
              <p:cNvSpPr/>
              <p:nvPr/>
            </p:nvSpPr>
            <p:spPr bwMode="auto">
              <a:xfrm>
                <a:off x="4176517" y="602074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89" name="Rechteck 788"/>
              <p:cNvSpPr/>
              <p:nvPr/>
            </p:nvSpPr>
            <p:spPr bwMode="auto">
              <a:xfrm>
                <a:off x="4176517"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0" name="Rechteck 789"/>
              <p:cNvSpPr/>
              <p:nvPr/>
            </p:nvSpPr>
            <p:spPr bwMode="auto">
              <a:xfrm>
                <a:off x="4176517"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1" name="Rechteck 790"/>
              <p:cNvSpPr/>
              <p:nvPr/>
            </p:nvSpPr>
            <p:spPr bwMode="auto">
              <a:xfrm>
                <a:off x="4176517"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2" name="Rechteck 791"/>
              <p:cNvSpPr/>
              <p:nvPr/>
            </p:nvSpPr>
            <p:spPr bwMode="auto">
              <a:xfrm>
                <a:off x="4176517"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3" name="Rechteck 792"/>
              <p:cNvSpPr/>
              <p:nvPr/>
            </p:nvSpPr>
            <p:spPr bwMode="auto">
              <a:xfrm>
                <a:off x="4176517"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1" name="Rechteck 840"/>
              <p:cNvSpPr/>
              <p:nvPr/>
            </p:nvSpPr>
            <p:spPr bwMode="auto">
              <a:xfrm>
                <a:off x="935364" y="5949327"/>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2" name="Rechteck 841"/>
              <p:cNvSpPr/>
              <p:nvPr/>
            </p:nvSpPr>
            <p:spPr bwMode="auto">
              <a:xfrm>
                <a:off x="935364" y="6020747"/>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3" name="Rechteck 842"/>
              <p:cNvSpPr/>
              <p:nvPr/>
            </p:nvSpPr>
            <p:spPr bwMode="auto">
              <a:xfrm>
                <a:off x="935364" y="6093754"/>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4" name="Rechteck 843"/>
              <p:cNvSpPr/>
              <p:nvPr/>
            </p:nvSpPr>
            <p:spPr bwMode="auto">
              <a:xfrm>
                <a:off x="935364" y="6165174"/>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5" name="Rechteck 844"/>
              <p:cNvSpPr/>
              <p:nvPr/>
            </p:nvSpPr>
            <p:spPr bwMode="auto">
              <a:xfrm>
                <a:off x="935364" y="6236594"/>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6" name="Rechteck 845"/>
              <p:cNvSpPr/>
              <p:nvPr/>
            </p:nvSpPr>
            <p:spPr bwMode="auto">
              <a:xfrm>
                <a:off x="935364" y="6309601"/>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7" name="Rechteck 846"/>
              <p:cNvSpPr/>
              <p:nvPr/>
            </p:nvSpPr>
            <p:spPr bwMode="auto">
              <a:xfrm>
                <a:off x="935364" y="638102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2" name="Rechteck 851"/>
              <p:cNvSpPr/>
              <p:nvPr/>
            </p:nvSpPr>
            <p:spPr bwMode="auto">
              <a:xfrm>
                <a:off x="648072"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3" name="Rechteck 852"/>
              <p:cNvSpPr/>
              <p:nvPr/>
            </p:nvSpPr>
            <p:spPr bwMode="auto">
              <a:xfrm>
                <a:off x="648072"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4" name="Rechteck 853"/>
              <p:cNvSpPr/>
              <p:nvPr/>
            </p:nvSpPr>
            <p:spPr bwMode="auto">
              <a:xfrm>
                <a:off x="648072"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5" name="Rechteck 854"/>
              <p:cNvSpPr/>
              <p:nvPr/>
            </p:nvSpPr>
            <p:spPr bwMode="auto">
              <a:xfrm>
                <a:off x="648072"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6" name="Rechteck 855"/>
              <p:cNvSpPr/>
              <p:nvPr/>
            </p:nvSpPr>
            <p:spPr bwMode="auto">
              <a:xfrm>
                <a:off x="1511533" y="6165174"/>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7" name="Rechteck 856"/>
              <p:cNvSpPr/>
              <p:nvPr/>
            </p:nvSpPr>
            <p:spPr bwMode="auto">
              <a:xfrm>
                <a:off x="1511533" y="623659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8" name="Rechteck 857"/>
              <p:cNvSpPr/>
              <p:nvPr/>
            </p:nvSpPr>
            <p:spPr bwMode="auto">
              <a:xfrm>
                <a:off x="1511533" y="630960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59" name="Rechteck 858"/>
              <p:cNvSpPr/>
              <p:nvPr/>
            </p:nvSpPr>
            <p:spPr bwMode="auto">
              <a:xfrm>
                <a:off x="1511533" y="638102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0" name="Rechteck 859"/>
              <p:cNvSpPr/>
              <p:nvPr/>
            </p:nvSpPr>
            <p:spPr bwMode="auto">
              <a:xfrm>
                <a:off x="3313056" y="609375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1" name="Rechteck 860"/>
              <p:cNvSpPr/>
              <p:nvPr/>
            </p:nvSpPr>
            <p:spPr bwMode="auto">
              <a:xfrm>
                <a:off x="3313056" y="6165174"/>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2" name="Rechteck 861"/>
              <p:cNvSpPr/>
              <p:nvPr/>
            </p:nvSpPr>
            <p:spPr bwMode="auto">
              <a:xfrm>
                <a:off x="3313056"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3" name="Rechteck 862"/>
              <p:cNvSpPr/>
              <p:nvPr/>
            </p:nvSpPr>
            <p:spPr bwMode="auto">
              <a:xfrm>
                <a:off x="3313056"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4" name="Rechteck 863"/>
              <p:cNvSpPr/>
              <p:nvPr/>
            </p:nvSpPr>
            <p:spPr bwMode="auto">
              <a:xfrm>
                <a:off x="3889226" y="623659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5" name="Rechteck 864"/>
              <p:cNvSpPr/>
              <p:nvPr/>
            </p:nvSpPr>
            <p:spPr bwMode="auto">
              <a:xfrm>
                <a:off x="3889226" y="630960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6" name="Rechteck 865"/>
              <p:cNvSpPr/>
              <p:nvPr/>
            </p:nvSpPr>
            <p:spPr bwMode="auto">
              <a:xfrm>
                <a:off x="3889226"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2" name="Rechteck 891"/>
              <p:cNvSpPr/>
              <p:nvPr/>
            </p:nvSpPr>
            <p:spPr bwMode="auto">
              <a:xfrm>
                <a:off x="2663873"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3" name="Rechteck 892"/>
              <p:cNvSpPr/>
              <p:nvPr/>
            </p:nvSpPr>
            <p:spPr bwMode="auto">
              <a:xfrm>
                <a:off x="2952751"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5" name="Rechteck 894"/>
              <p:cNvSpPr/>
              <p:nvPr/>
            </p:nvSpPr>
            <p:spPr bwMode="auto">
              <a:xfrm>
                <a:off x="3313056" y="638102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grpSp>
        <p:grpSp>
          <p:nvGrpSpPr>
            <p:cNvPr id="19689" name="Gruppierung 229"/>
            <p:cNvGrpSpPr>
              <a:grpSpLocks/>
            </p:cNvGrpSpPr>
            <p:nvPr/>
          </p:nvGrpSpPr>
          <p:grpSpPr bwMode="auto">
            <a:xfrm>
              <a:off x="936000" y="3429000"/>
              <a:ext cx="4032552" cy="1629895"/>
              <a:chOff x="936000" y="3429000"/>
              <a:chExt cx="4032552" cy="1629895"/>
            </a:xfrm>
          </p:grpSpPr>
          <p:sp>
            <p:nvSpPr>
              <p:cNvPr id="599" name="Rechteck 598"/>
              <p:cNvSpPr/>
              <p:nvPr/>
            </p:nvSpPr>
            <p:spPr bwMode="auto">
              <a:xfrm>
                <a:off x="3600347" y="42923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0" name="Rechteck 599"/>
              <p:cNvSpPr/>
              <p:nvPr/>
            </p:nvSpPr>
            <p:spPr bwMode="auto">
              <a:xfrm>
                <a:off x="3600347"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1" name="Rechteck 600"/>
              <p:cNvSpPr/>
              <p:nvPr/>
            </p:nvSpPr>
            <p:spPr bwMode="auto">
              <a:xfrm>
                <a:off x="3600347" y="44368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2" name="Rechteck 601"/>
              <p:cNvSpPr/>
              <p:nvPr/>
            </p:nvSpPr>
            <p:spPr bwMode="auto">
              <a:xfrm>
                <a:off x="3600347" y="4509821"/>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3" name="Rechteck 602"/>
              <p:cNvSpPr/>
              <p:nvPr/>
            </p:nvSpPr>
            <p:spPr bwMode="auto">
              <a:xfrm>
                <a:off x="3600347" y="45812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4" name="Rechteck 603"/>
              <p:cNvSpPr/>
              <p:nvPr/>
            </p:nvSpPr>
            <p:spPr bwMode="auto">
              <a:xfrm>
                <a:off x="3600347" y="465266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5" name="Rechteck 604"/>
              <p:cNvSpPr/>
              <p:nvPr/>
            </p:nvSpPr>
            <p:spPr bwMode="auto">
              <a:xfrm>
                <a:off x="3600347" y="47256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6" name="Rechteck 605"/>
              <p:cNvSpPr/>
              <p:nvPr/>
            </p:nvSpPr>
            <p:spPr bwMode="auto">
              <a:xfrm>
                <a:off x="3600347" y="47970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7" name="Rechteck 606"/>
              <p:cNvSpPr/>
              <p:nvPr/>
            </p:nvSpPr>
            <p:spPr bwMode="auto">
              <a:xfrm>
                <a:off x="3600347"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8" name="Rechteck 607"/>
              <p:cNvSpPr/>
              <p:nvPr/>
            </p:nvSpPr>
            <p:spPr bwMode="auto">
              <a:xfrm>
                <a:off x="3600347" y="501293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09" name="Rechteck 608"/>
              <p:cNvSpPr/>
              <p:nvPr/>
            </p:nvSpPr>
            <p:spPr bwMode="auto">
              <a:xfrm>
                <a:off x="3600347"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0" name="Rechteck 609"/>
              <p:cNvSpPr/>
              <p:nvPr/>
            </p:nvSpPr>
            <p:spPr bwMode="auto">
              <a:xfrm>
                <a:off x="4176517" y="42923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1" name="Rechteck 610"/>
              <p:cNvSpPr/>
              <p:nvPr/>
            </p:nvSpPr>
            <p:spPr bwMode="auto">
              <a:xfrm>
                <a:off x="4176517"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2" name="Rechteck 611"/>
              <p:cNvSpPr/>
              <p:nvPr/>
            </p:nvSpPr>
            <p:spPr bwMode="auto">
              <a:xfrm>
                <a:off x="4176517" y="44368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3" name="Rechteck 612"/>
              <p:cNvSpPr/>
              <p:nvPr/>
            </p:nvSpPr>
            <p:spPr bwMode="auto">
              <a:xfrm>
                <a:off x="4176517" y="4509821"/>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4" name="Rechteck 613"/>
              <p:cNvSpPr/>
              <p:nvPr/>
            </p:nvSpPr>
            <p:spPr bwMode="auto">
              <a:xfrm>
                <a:off x="4176517" y="45812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5" name="Rechteck 614"/>
              <p:cNvSpPr/>
              <p:nvPr/>
            </p:nvSpPr>
            <p:spPr bwMode="auto">
              <a:xfrm>
                <a:off x="4176517" y="465266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6" name="Rechteck 615"/>
              <p:cNvSpPr/>
              <p:nvPr/>
            </p:nvSpPr>
            <p:spPr bwMode="auto">
              <a:xfrm>
                <a:off x="4176517" y="47256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7" name="Rechteck 616"/>
              <p:cNvSpPr/>
              <p:nvPr/>
            </p:nvSpPr>
            <p:spPr bwMode="auto">
              <a:xfrm>
                <a:off x="4176517" y="47970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8" name="Rechteck 617"/>
              <p:cNvSpPr/>
              <p:nvPr/>
            </p:nvSpPr>
            <p:spPr bwMode="auto">
              <a:xfrm>
                <a:off x="4176517" y="49415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19" name="Rechteck 618"/>
              <p:cNvSpPr/>
              <p:nvPr/>
            </p:nvSpPr>
            <p:spPr bwMode="auto">
              <a:xfrm>
                <a:off x="4176517" y="501293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0" name="Rechteck 619"/>
              <p:cNvSpPr/>
              <p:nvPr/>
            </p:nvSpPr>
            <p:spPr bwMode="auto">
              <a:xfrm>
                <a:off x="4176517"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1" name="Rechteck 620"/>
              <p:cNvSpPr/>
              <p:nvPr/>
            </p:nvSpPr>
            <p:spPr bwMode="auto">
              <a:xfrm>
                <a:off x="4463808" y="422096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2" name="Rechteck 621"/>
              <p:cNvSpPr/>
              <p:nvPr/>
            </p:nvSpPr>
            <p:spPr bwMode="auto">
              <a:xfrm>
                <a:off x="4463808" y="429238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3" name="Rechteck 622"/>
              <p:cNvSpPr/>
              <p:nvPr/>
            </p:nvSpPr>
            <p:spPr bwMode="auto">
              <a:xfrm>
                <a:off x="4463808" y="4365393"/>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4" name="Rechteck 623"/>
              <p:cNvSpPr/>
              <p:nvPr/>
            </p:nvSpPr>
            <p:spPr bwMode="auto">
              <a:xfrm>
                <a:off x="4463808" y="443681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5" name="Rechteck 624"/>
              <p:cNvSpPr/>
              <p:nvPr/>
            </p:nvSpPr>
            <p:spPr bwMode="auto">
              <a:xfrm>
                <a:off x="4463808" y="4509821"/>
                <a:ext cx="217453"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6" name="Rechteck 625"/>
              <p:cNvSpPr/>
              <p:nvPr/>
            </p:nvSpPr>
            <p:spPr bwMode="auto">
              <a:xfrm>
                <a:off x="4463808" y="458124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7" name="Rechteck 626"/>
              <p:cNvSpPr/>
              <p:nvPr/>
            </p:nvSpPr>
            <p:spPr bwMode="auto">
              <a:xfrm>
                <a:off x="4463808" y="4652660"/>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8" name="Rechteck 627"/>
              <p:cNvSpPr/>
              <p:nvPr/>
            </p:nvSpPr>
            <p:spPr bwMode="auto">
              <a:xfrm>
                <a:off x="4463808" y="472566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29" name="Rechteck 628"/>
              <p:cNvSpPr/>
              <p:nvPr/>
            </p:nvSpPr>
            <p:spPr bwMode="auto">
              <a:xfrm>
                <a:off x="4463808" y="486850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0" name="Rechteck 629"/>
              <p:cNvSpPr/>
              <p:nvPr/>
            </p:nvSpPr>
            <p:spPr bwMode="auto">
              <a:xfrm>
                <a:off x="4463808" y="494151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1" name="Rechteck 630"/>
              <p:cNvSpPr/>
              <p:nvPr/>
            </p:nvSpPr>
            <p:spPr bwMode="auto">
              <a:xfrm>
                <a:off x="4463808" y="479708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2" name="Rechteck 631"/>
              <p:cNvSpPr/>
              <p:nvPr/>
            </p:nvSpPr>
            <p:spPr bwMode="auto">
              <a:xfrm>
                <a:off x="4752687"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3" name="Rechteck 632"/>
              <p:cNvSpPr/>
              <p:nvPr/>
            </p:nvSpPr>
            <p:spPr bwMode="auto">
              <a:xfrm>
                <a:off x="4752687"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4" name="Rechteck 633"/>
              <p:cNvSpPr/>
              <p:nvPr/>
            </p:nvSpPr>
            <p:spPr bwMode="auto">
              <a:xfrm>
                <a:off x="4752687" y="42923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5" name="Rechteck 634"/>
              <p:cNvSpPr/>
              <p:nvPr/>
            </p:nvSpPr>
            <p:spPr bwMode="auto">
              <a:xfrm>
                <a:off x="4752687"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6" name="Rechteck 635"/>
              <p:cNvSpPr/>
              <p:nvPr/>
            </p:nvSpPr>
            <p:spPr bwMode="auto">
              <a:xfrm>
                <a:off x="4752687" y="443681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7" name="Rechteck 636"/>
              <p:cNvSpPr/>
              <p:nvPr/>
            </p:nvSpPr>
            <p:spPr bwMode="auto">
              <a:xfrm>
                <a:off x="4752687" y="4509821"/>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8" name="Rechteck 637"/>
              <p:cNvSpPr/>
              <p:nvPr/>
            </p:nvSpPr>
            <p:spPr bwMode="auto">
              <a:xfrm>
                <a:off x="4752687" y="45812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39" name="Rechteck 638"/>
              <p:cNvSpPr/>
              <p:nvPr/>
            </p:nvSpPr>
            <p:spPr bwMode="auto">
              <a:xfrm>
                <a:off x="4752687" y="465266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0" name="Rechteck 639"/>
              <p:cNvSpPr/>
              <p:nvPr/>
            </p:nvSpPr>
            <p:spPr bwMode="auto">
              <a:xfrm>
                <a:off x="4752687" y="479708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1" name="Rechteck 640"/>
              <p:cNvSpPr/>
              <p:nvPr/>
            </p:nvSpPr>
            <p:spPr bwMode="auto">
              <a:xfrm>
                <a:off x="4752687" y="486850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2" name="Rechteck 641"/>
              <p:cNvSpPr/>
              <p:nvPr/>
            </p:nvSpPr>
            <p:spPr bwMode="auto">
              <a:xfrm>
                <a:off x="4752687" y="47256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3" name="Rechteck 642"/>
              <p:cNvSpPr/>
              <p:nvPr/>
            </p:nvSpPr>
            <p:spPr bwMode="auto">
              <a:xfrm>
                <a:off x="3887639" y="3860693"/>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4" name="Rechteck 643"/>
              <p:cNvSpPr/>
              <p:nvPr/>
            </p:nvSpPr>
            <p:spPr bwMode="auto">
              <a:xfrm>
                <a:off x="3887639" y="3933700"/>
                <a:ext cx="217452"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5" name="Rechteck 644"/>
              <p:cNvSpPr/>
              <p:nvPr/>
            </p:nvSpPr>
            <p:spPr bwMode="auto">
              <a:xfrm>
                <a:off x="3887639" y="4005121"/>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6" name="Rechteck 645"/>
              <p:cNvSpPr/>
              <p:nvPr/>
            </p:nvSpPr>
            <p:spPr bwMode="auto">
              <a:xfrm>
                <a:off x="3887639" y="407654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7" name="Rechteck 646"/>
              <p:cNvSpPr/>
              <p:nvPr/>
            </p:nvSpPr>
            <p:spPr bwMode="auto">
              <a:xfrm>
                <a:off x="3887639" y="4149547"/>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8" name="Rechteck 647"/>
              <p:cNvSpPr/>
              <p:nvPr/>
            </p:nvSpPr>
            <p:spPr bwMode="auto">
              <a:xfrm>
                <a:off x="3887639" y="4220967"/>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49" name="Rechteck 648"/>
              <p:cNvSpPr/>
              <p:nvPr/>
            </p:nvSpPr>
            <p:spPr bwMode="auto">
              <a:xfrm>
                <a:off x="3887639" y="4292387"/>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0" name="Rechteck 649"/>
              <p:cNvSpPr/>
              <p:nvPr/>
            </p:nvSpPr>
            <p:spPr bwMode="auto">
              <a:xfrm>
                <a:off x="3887639" y="4365393"/>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1" name="Rechteck 650"/>
              <p:cNvSpPr/>
              <p:nvPr/>
            </p:nvSpPr>
            <p:spPr bwMode="auto">
              <a:xfrm>
                <a:off x="3887639" y="4509821"/>
                <a:ext cx="217452"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2" name="Rechteck 651"/>
              <p:cNvSpPr/>
              <p:nvPr/>
            </p:nvSpPr>
            <p:spPr bwMode="auto">
              <a:xfrm>
                <a:off x="3887639" y="458124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3" name="Rechteck 652"/>
              <p:cNvSpPr/>
              <p:nvPr/>
            </p:nvSpPr>
            <p:spPr bwMode="auto">
              <a:xfrm>
                <a:off x="3887639" y="4436814"/>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4" name="Rechteck 653"/>
              <p:cNvSpPr/>
              <p:nvPr/>
            </p:nvSpPr>
            <p:spPr bwMode="auto">
              <a:xfrm>
                <a:off x="3311469" y="371626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5" name="Rechteck 654"/>
              <p:cNvSpPr/>
              <p:nvPr/>
            </p:nvSpPr>
            <p:spPr bwMode="auto">
              <a:xfrm>
                <a:off x="3311469" y="378927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6" name="Rechteck 655"/>
              <p:cNvSpPr/>
              <p:nvPr/>
            </p:nvSpPr>
            <p:spPr bwMode="auto">
              <a:xfrm>
                <a:off x="3311469" y="3860693"/>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7" name="Rechteck 656"/>
              <p:cNvSpPr/>
              <p:nvPr/>
            </p:nvSpPr>
            <p:spPr bwMode="auto">
              <a:xfrm>
                <a:off x="3311469" y="3933700"/>
                <a:ext cx="217453"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8" name="Rechteck 657"/>
              <p:cNvSpPr/>
              <p:nvPr/>
            </p:nvSpPr>
            <p:spPr bwMode="auto">
              <a:xfrm>
                <a:off x="3311469" y="400512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59" name="Rechteck 658"/>
              <p:cNvSpPr/>
              <p:nvPr/>
            </p:nvSpPr>
            <p:spPr bwMode="auto">
              <a:xfrm>
                <a:off x="3311469" y="407654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0" name="Rechteck 659"/>
              <p:cNvSpPr/>
              <p:nvPr/>
            </p:nvSpPr>
            <p:spPr bwMode="auto">
              <a:xfrm>
                <a:off x="3311469" y="414954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1" name="Rechteck 660"/>
              <p:cNvSpPr/>
              <p:nvPr/>
            </p:nvSpPr>
            <p:spPr bwMode="auto">
              <a:xfrm>
                <a:off x="3311469" y="422096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2" name="Rechteck 661"/>
              <p:cNvSpPr/>
              <p:nvPr/>
            </p:nvSpPr>
            <p:spPr bwMode="auto">
              <a:xfrm>
                <a:off x="3311469" y="4365393"/>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3" name="Rechteck 662"/>
              <p:cNvSpPr/>
              <p:nvPr/>
            </p:nvSpPr>
            <p:spPr bwMode="auto">
              <a:xfrm>
                <a:off x="3311469" y="443681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4" name="Rechteck 663"/>
              <p:cNvSpPr/>
              <p:nvPr/>
            </p:nvSpPr>
            <p:spPr bwMode="auto">
              <a:xfrm>
                <a:off x="3311469" y="429238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7" name="Rechteck 686"/>
              <p:cNvSpPr/>
              <p:nvPr/>
            </p:nvSpPr>
            <p:spPr bwMode="auto">
              <a:xfrm>
                <a:off x="3600347"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8" name="Rechteck 687"/>
              <p:cNvSpPr/>
              <p:nvPr/>
            </p:nvSpPr>
            <p:spPr bwMode="auto">
              <a:xfrm>
                <a:off x="3600347"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89" name="Rechteck 688"/>
              <p:cNvSpPr/>
              <p:nvPr/>
            </p:nvSpPr>
            <p:spPr bwMode="auto">
              <a:xfrm>
                <a:off x="3600347"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0" name="Rechteck 689"/>
              <p:cNvSpPr/>
              <p:nvPr/>
            </p:nvSpPr>
            <p:spPr bwMode="auto">
              <a:xfrm>
                <a:off x="3600347"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1" name="Rechteck 690"/>
              <p:cNvSpPr/>
              <p:nvPr/>
            </p:nvSpPr>
            <p:spPr bwMode="auto">
              <a:xfrm>
                <a:off x="3600347"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2" name="Rechteck 691"/>
              <p:cNvSpPr/>
              <p:nvPr/>
            </p:nvSpPr>
            <p:spPr bwMode="auto">
              <a:xfrm>
                <a:off x="3600347"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3" name="Rechteck 692"/>
              <p:cNvSpPr/>
              <p:nvPr/>
            </p:nvSpPr>
            <p:spPr bwMode="auto">
              <a:xfrm>
                <a:off x="3600347"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4" name="Rechteck 693"/>
              <p:cNvSpPr/>
              <p:nvPr/>
            </p:nvSpPr>
            <p:spPr bwMode="auto">
              <a:xfrm>
                <a:off x="3600347" y="400512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5" name="Rechteck 694"/>
              <p:cNvSpPr/>
              <p:nvPr/>
            </p:nvSpPr>
            <p:spPr bwMode="auto">
              <a:xfrm>
                <a:off x="3600347"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6" name="Rechteck 695"/>
              <p:cNvSpPr/>
              <p:nvPr/>
            </p:nvSpPr>
            <p:spPr bwMode="auto">
              <a:xfrm>
                <a:off x="3600347"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7" name="Rechteck 696"/>
              <p:cNvSpPr/>
              <p:nvPr/>
            </p:nvSpPr>
            <p:spPr bwMode="auto">
              <a:xfrm>
                <a:off x="3600347"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8" name="Rechteck 697"/>
              <p:cNvSpPr/>
              <p:nvPr/>
            </p:nvSpPr>
            <p:spPr bwMode="auto">
              <a:xfrm>
                <a:off x="4176517"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99" name="Rechteck 698"/>
              <p:cNvSpPr/>
              <p:nvPr/>
            </p:nvSpPr>
            <p:spPr bwMode="auto">
              <a:xfrm>
                <a:off x="4176517"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0" name="Rechteck 699"/>
              <p:cNvSpPr/>
              <p:nvPr/>
            </p:nvSpPr>
            <p:spPr bwMode="auto">
              <a:xfrm>
                <a:off x="4176517"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1" name="Rechteck 700"/>
              <p:cNvSpPr/>
              <p:nvPr/>
            </p:nvSpPr>
            <p:spPr bwMode="auto">
              <a:xfrm>
                <a:off x="4176517"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2" name="Rechteck 701"/>
              <p:cNvSpPr/>
              <p:nvPr/>
            </p:nvSpPr>
            <p:spPr bwMode="auto">
              <a:xfrm>
                <a:off x="4176517"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3" name="Rechteck 702"/>
              <p:cNvSpPr/>
              <p:nvPr/>
            </p:nvSpPr>
            <p:spPr bwMode="auto">
              <a:xfrm>
                <a:off x="4176517"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4" name="Rechteck 703"/>
              <p:cNvSpPr/>
              <p:nvPr/>
            </p:nvSpPr>
            <p:spPr bwMode="auto">
              <a:xfrm>
                <a:off x="4176517"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5" name="Rechteck 704"/>
              <p:cNvSpPr/>
              <p:nvPr/>
            </p:nvSpPr>
            <p:spPr bwMode="auto">
              <a:xfrm>
                <a:off x="4176517" y="400512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6" name="Rechteck 705"/>
              <p:cNvSpPr/>
              <p:nvPr/>
            </p:nvSpPr>
            <p:spPr bwMode="auto">
              <a:xfrm>
                <a:off x="4176517"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7" name="Rechteck 706"/>
              <p:cNvSpPr/>
              <p:nvPr/>
            </p:nvSpPr>
            <p:spPr bwMode="auto">
              <a:xfrm>
                <a:off x="4176517"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8" name="Rechteck 707"/>
              <p:cNvSpPr/>
              <p:nvPr/>
            </p:nvSpPr>
            <p:spPr bwMode="auto">
              <a:xfrm>
                <a:off x="4176517"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09" name="Rechteck 708"/>
              <p:cNvSpPr/>
              <p:nvPr/>
            </p:nvSpPr>
            <p:spPr bwMode="auto">
              <a:xfrm>
                <a:off x="4463808" y="342900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0" name="Rechteck 709"/>
              <p:cNvSpPr/>
              <p:nvPr/>
            </p:nvSpPr>
            <p:spPr bwMode="auto">
              <a:xfrm>
                <a:off x="4463808" y="3500420"/>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1" name="Rechteck 710"/>
              <p:cNvSpPr/>
              <p:nvPr/>
            </p:nvSpPr>
            <p:spPr bwMode="auto">
              <a:xfrm>
                <a:off x="4463808" y="357342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2" name="Rechteck 711"/>
              <p:cNvSpPr/>
              <p:nvPr/>
            </p:nvSpPr>
            <p:spPr bwMode="auto">
              <a:xfrm>
                <a:off x="4463808" y="364484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3" name="Rechteck 712"/>
              <p:cNvSpPr/>
              <p:nvPr/>
            </p:nvSpPr>
            <p:spPr bwMode="auto">
              <a:xfrm>
                <a:off x="4463808" y="371626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4" name="Rechteck 713"/>
              <p:cNvSpPr/>
              <p:nvPr/>
            </p:nvSpPr>
            <p:spPr bwMode="auto">
              <a:xfrm>
                <a:off x="4463808" y="3789274"/>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5" name="Rechteck 714"/>
              <p:cNvSpPr/>
              <p:nvPr/>
            </p:nvSpPr>
            <p:spPr bwMode="auto">
              <a:xfrm>
                <a:off x="4463808" y="3860693"/>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6" name="Rechteck 715"/>
              <p:cNvSpPr/>
              <p:nvPr/>
            </p:nvSpPr>
            <p:spPr bwMode="auto">
              <a:xfrm>
                <a:off x="4463808" y="3933700"/>
                <a:ext cx="217453"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7" name="Rechteck 716"/>
              <p:cNvSpPr/>
              <p:nvPr/>
            </p:nvSpPr>
            <p:spPr bwMode="auto">
              <a:xfrm>
                <a:off x="4463808" y="407654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8" name="Rechteck 717"/>
              <p:cNvSpPr/>
              <p:nvPr/>
            </p:nvSpPr>
            <p:spPr bwMode="auto">
              <a:xfrm>
                <a:off x="4463808" y="414954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19" name="Rechteck 718"/>
              <p:cNvSpPr/>
              <p:nvPr/>
            </p:nvSpPr>
            <p:spPr bwMode="auto">
              <a:xfrm>
                <a:off x="4463808" y="4005121"/>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1" name="Rechteck 720"/>
              <p:cNvSpPr/>
              <p:nvPr/>
            </p:nvSpPr>
            <p:spPr bwMode="auto">
              <a:xfrm>
                <a:off x="4752687"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2" name="Rechteck 721"/>
              <p:cNvSpPr/>
              <p:nvPr/>
            </p:nvSpPr>
            <p:spPr bwMode="auto">
              <a:xfrm>
                <a:off x="4752687"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3" name="Rechteck 722"/>
              <p:cNvSpPr/>
              <p:nvPr/>
            </p:nvSpPr>
            <p:spPr bwMode="auto">
              <a:xfrm>
                <a:off x="4752687"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4" name="Rechteck 723"/>
              <p:cNvSpPr/>
              <p:nvPr/>
            </p:nvSpPr>
            <p:spPr bwMode="auto">
              <a:xfrm>
                <a:off x="4752687"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5" name="Rechteck 724"/>
              <p:cNvSpPr/>
              <p:nvPr/>
            </p:nvSpPr>
            <p:spPr bwMode="auto">
              <a:xfrm>
                <a:off x="4752687"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6" name="Rechteck 725"/>
              <p:cNvSpPr/>
              <p:nvPr/>
            </p:nvSpPr>
            <p:spPr bwMode="auto">
              <a:xfrm>
                <a:off x="4752687"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7" name="Rechteck 726"/>
              <p:cNvSpPr/>
              <p:nvPr/>
            </p:nvSpPr>
            <p:spPr bwMode="auto">
              <a:xfrm>
                <a:off x="4752687"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8" name="Rechteck 727"/>
              <p:cNvSpPr/>
              <p:nvPr/>
            </p:nvSpPr>
            <p:spPr bwMode="auto">
              <a:xfrm>
                <a:off x="4752687" y="4005121"/>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29" name="Rechteck 728"/>
              <p:cNvSpPr/>
              <p:nvPr/>
            </p:nvSpPr>
            <p:spPr bwMode="auto">
              <a:xfrm>
                <a:off x="4752687"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30" name="Rechteck 729"/>
              <p:cNvSpPr/>
              <p:nvPr/>
            </p:nvSpPr>
            <p:spPr bwMode="auto">
              <a:xfrm>
                <a:off x="4752687"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36" name="Rechteck 735"/>
              <p:cNvSpPr/>
              <p:nvPr/>
            </p:nvSpPr>
            <p:spPr bwMode="auto">
              <a:xfrm>
                <a:off x="3887639" y="3429000"/>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37" name="Rechteck 736"/>
              <p:cNvSpPr/>
              <p:nvPr/>
            </p:nvSpPr>
            <p:spPr bwMode="auto">
              <a:xfrm>
                <a:off x="3887639" y="3500420"/>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38" name="Rechteck 737"/>
              <p:cNvSpPr/>
              <p:nvPr/>
            </p:nvSpPr>
            <p:spPr bwMode="auto">
              <a:xfrm>
                <a:off x="3887639" y="3573427"/>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39" name="Rechteck 738"/>
              <p:cNvSpPr/>
              <p:nvPr/>
            </p:nvSpPr>
            <p:spPr bwMode="auto">
              <a:xfrm>
                <a:off x="3887639" y="3716267"/>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0" name="Rechteck 739"/>
              <p:cNvSpPr/>
              <p:nvPr/>
            </p:nvSpPr>
            <p:spPr bwMode="auto">
              <a:xfrm>
                <a:off x="3887639" y="3789274"/>
                <a:ext cx="217452"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41" name="Rechteck 740"/>
              <p:cNvSpPr/>
              <p:nvPr/>
            </p:nvSpPr>
            <p:spPr bwMode="auto">
              <a:xfrm>
                <a:off x="3887639" y="3644847"/>
                <a:ext cx="217452"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8" name="Rechteck 887"/>
              <p:cNvSpPr/>
              <p:nvPr/>
            </p:nvSpPr>
            <p:spPr bwMode="auto">
              <a:xfrm>
                <a:off x="3311469" y="3429000"/>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9" name="Rechteck 888"/>
              <p:cNvSpPr/>
              <p:nvPr/>
            </p:nvSpPr>
            <p:spPr bwMode="auto">
              <a:xfrm>
                <a:off x="3311469" y="3500420"/>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0" name="Rechteck 889"/>
              <p:cNvSpPr/>
              <p:nvPr/>
            </p:nvSpPr>
            <p:spPr bwMode="auto">
              <a:xfrm>
                <a:off x="3311469" y="3573427"/>
                <a:ext cx="217453"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1" name="Rechteck 890"/>
              <p:cNvSpPr/>
              <p:nvPr/>
            </p:nvSpPr>
            <p:spPr bwMode="auto">
              <a:xfrm>
                <a:off x="3311469" y="3644847"/>
                <a:ext cx="217453"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6" name="Rechteck 895"/>
              <p:cNvSpPr/>
              <p:nvPr/>
            </p:nvSpPr>
            <p:spPr bwMode="auto">
              <a:xfrm>
                <a:off x="3600347"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7" name="Rechteck 896"/>
              <p:cNvSpPr/>
              <p:nvPr/>
            </p:nvSpPr>
            <p:spPr bwMode="auto">
              <a:xfrm>
                <a:off x="4176517"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grpSp>
            <p:nvGrpSpPr>
              <p:cNvPr id="19811" name="Gruppierung 225"/>
              <p:cNvGrpSpPr>
                <a:grpSpLocks/>
              </p:cNvGrpSpPr>
              <p:nvPr/>
            </p:nvGrpSpPr>
            <p:grpSpPr bwMode="auto">
              <a:xfrm>
                <a:off x="936000" y="3429000"/>
                <a:ext cx="2232352" cy="1053831"/>
                <a:chOff x="936000" y="3429000"/>
                <a:chExt cx="2232352" cy="1053831"/>
              </a:xfrm>
            </p:grpSpPr>
            <p:sp>
              <p:nvSpPr>
                <p:cNvPr id="533" name="Rechteck 532"/>
                <p:cNvSpPr/>
                <p:nvPr/>
              </p:nvSpPr>
              <p:spPr bwMode="auto">
                <a:xfrm>
                  <a:off x="2087704"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4" name="Rechteck 533"/>
                <p:cNvSpPr/>
                <p:nvPr/>
              </p:nvSpPr>
              <p:spPr bwMode="auto">
                <a:xfrm>
                  <a:off x="2087704"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5" name="Rechteck 534"/>
                <p:cNvSpPr/>
                <p:nvPr/>
              </p:nvSpPr>
              <p:spPr bwMode="auto">
                <a:xfrm>
                  <a:off x="2087704"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6" name="Rechteck 535"/>
                <p:cNvSpPr/>
                <p:nvPr/>
              </p:nvSpPr>
              <p:spPr bwMode="auto">
                <a:xfrm>
                  <a:off x="2087704"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7" name="Rechteck 536"/>
                <p:cNvSpPr/>
                <p:nvPr/>
              </p:nvSpPr>
              <p:spPr bwMode="auto">
                <a:xfrm>
                  <a:off x="2087704" y="40051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8" name="Rechteck 537"/>
                <p:cNvSpPr/>
                <p:nvPr/>
              </p:nvSpPr>
              <p:spPr bwMode="auto">
                <a:xfrm>
                  <a:off x="2087704"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39" name="Rechteck 538"/>
                <p:cNvSpPr/>
                <p:nvPr/>
              </p:nvSpPr>
              <p:spPr bwMode="auto">
                <a:xfrm>
                  <a:off x="2087704"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0" name="Rechteck 539"/>
                <p:cNvSpPr/>
                <p:nvPr/>
              </p:nvSpPr>
              <p:spPr bwMode="auto">
                <a:xfrm>
                  <a:off x="2087704"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1" name="Rechteck 540"/>
                <p:cNvSpPr/>
                <p:nvPr/>
              </p:nvSpPr>
              <p:spPr bwMode="auto">
                <a:xfrm>
                  <a:off x="2087704"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2" name="Rechteck 541"/>
                <p:cNvSpPr/>
                <p:nvPr/>
              </p:nvSpPr>
              <p:spPr bwMode="auto">
                <a:xfrm>
                  <a:off x="2087704" y="4436813"/>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543" name="Rechteck 542"/>
                <p:cNvSpPr/>
                <p:nvPr/>
              </p:nvSpPr>
              <p:spPr bwMode="auto">
                <a:xfrm>
                  <a:off x="2087704" y="4292386"/>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5" name="Rechteck 664"/>
                <p:cNvSpPr/>
                <p:nvPr/>
              </p:nvSpPr>
              <p:spPr bwMode="auto">
                <a:xfrm>
                  <a:off x="2952752"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6" name="Rechteck 665"/>
                <p:cNvSpPr/>
                <p:nvPr/>
              </p:nvSpPr>
              <p:spPr bwMode="auto">
                <a:xfrm>
                  <a:off x="2952752"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7" name="Rechteck 666"/>
                <p:cNvSpPr/>
                <p:nvPr/>
              </p:nvSpPr>
              <p:spPr bwMode="auto">
                <a:xfrm>
                  <a:off x="2952752"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8" name="Rechteck 667"/>
                <p:cNvSpPr/>
                <p:nvPr/>
              </p:nvSpPr>
              <p:spPr bwMode="auto">
                <a:xfrm>
                  <a:off x="2952752"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69" name="Rechteck 668"/>
                <p:cNvSpPr/>
                <p:nvPr/>
              </p:nvSpPr>
              <p:spPr bwMode="auto">
                <a:xfrm>
                  <a:off x="2952752" y="40051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0" name="Rechteck 669"/>
                <p:cNvSpPr/>
                <p:nvPr/>
              </p:nvSpPr>
              <p:spPr bwMode="auto">
                <a:xfrm>
                  <a:off x="2952752"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1" name="Rechteck 670"/>
                <p:cNvSpPr/>
                <p:nvPr/>
              </p:nvSpPr>
              <p:spPr bwMode="auto">
                <a:xfrm>
                  <a:off x="2952752"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2" name="Rechteck 671"/>
                <p:cNvSpPr/>
                <p:nvPr/>
              </p:nvSpPr>
              <p:spPr bwMode="auto">
                <a:xfrm>
                  <a:off x="2952752"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3" name="Rechteck 672"/>
                <p:cNvSpPr/>
                <p:nvPr/>
              </p:nvSpPr>
              <p:spPr bwMode="auto">
                <a:xfrm>
                  <a:off x="2952752"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4" name="Rechteck 673"/>
                <p:cNvSpPr/>
                <p:nvPr/>
              </p:nvSpPr>
              <p:spPr bwMode="auto">
                <a:xfrm>
                  <a:off x="2952752" y="4436813"/>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675" name="Rechteck 674"/>
                <p:cNvSpPr/>
                <p:nvPr/>
              </p:nvSpPr>
              <p:spPr bwMode="auto">
                <a:xfrm>
                  <a:off x="2952752" y="4292386"/>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7" name="Rechteck 796"/>
                <p:cNvSpPr/>
                <p:nvPr/>
              </p:nvSpPr>
              <p:spPr bwMode="auto">
                <a:xfrm>
                  <a:off x="2376582"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8" name="Rechteck 797"/>
                <p:cNvSpPr/>
                <p:nvPr/>
              </p:nvSpPr>
              <p:spPr bwMode="auto">
                <a:xfrm>
                  <a:off x="2376582"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799" name="Rechteck 798"/>
                <p:cNvSpPr/>
                <p:nvPr/>
              </p:nvSpPr>
              <p:spPr bwMode="auto">
                <a:xfrm>
                  <a:off x="2376582"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0" name="Rechteck 799"/>
                <p:cNvSpPr/>
                <p:nvPr/>
              </p:nvSpPr>
              <p:spPr bwMode="auto">
                <a:xfrm>
                  <a:off x="2376582"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1" name="Rechteck 800"/>
                <p:cNvSpPr/>
                <p:nvPr/>
              </p:nvSpPr>
              <p:spPr bwMode="auto">
                <a:xfrm>
                  <a:off x="2376582" y="40051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2" name="Rechteck 801"/>
                <p:cNvSpPr/>
                <p:nvPr/>
              </p:nvSpPr>
              <p:spPr bwMode="auto">
                <a:xfrm>
                  <a:off x="2376582"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3" name="Rechteck 802"/>
                <p:cNvSpPr/>
                <p:nvPr/>
              </p:nvSpPr>
              <p:spPr bwMode="auto">
                <a:xfrm>
                  <a:off x="2376582"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4" name="Rechteck 803"/>
                <p:cNvSpPr/>
                <p:nvPr/>
              </p:nvSpPr>
              <p:spPr bwMode="auto">
                <a:xfrm>
                  <a:off x="2376582" y="42209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5" name="Rechteck 804"/>
                <p:cNvSpPr/>
                <p:nvPr/>
              </p:nvSpPr>
              <p:spPr bwMode="auto">
                <a:xfrm>
                  <a:off x="2376582" y="43653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6" name="Rechteck 805"/>
                <p:cNvSpPr/>
                <p:nvPr/>
              </p:nvSpPr>
              <p:spPr bwMode="auto">
                <a:xfrm>
                  <a:off x="2376582" y="4436813"/>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7" name="Rechteck 806"/>
                <p:cNvSpPr/>
                <p:nvPr/>
              </p:nvSpPr>
              <p:spPr bwMode="auto">
                <a:xfrm>
                  <a:off x="2376582" y="4292386"/>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8" name="Rechteck 807"/>
                <p:cNvSpPr/>
                <p:nvPr/>
              </p:nvSpPr>
              <p:spPr bwMode="auto">
                <a:xfrm>
                  <a:off x="1800412"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09" name="Rechteck 808"/>
                <p:cNvSpPr/>
                <p:nvPr/>
              </p:nvSpPr>
              <p:spPr bwMode="auto">
                <a:xfrm>
                  <a:off x="1800412"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0" name="Rechteck 809"/>
                <p:cNvSpPr/>
                <p:nvPr/>
              </p:nvSpPr>
              <p:spPr bwMode="auto">
                <a:xfrm>
                  <a:off x="1800412"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1" name="Rechteck 810"/>
                <p:cNvSpPr/>
                <p:nvPr/>
              </p:nvSpPr>
              <p:spPr bwMode="auto">
                <a:xfrm>
                  <a:off x="1800412"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2" name="Rechteck 811"/>
                <p:cNvSpPr/>
                <p:nvPr/>
              </p:nvSpPr>
              <p:spPr bwMode="auto">
                <a:xfrm>
                  <a:off x="1800412"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3" name="Rechteck 812"/>
                <p:cNvSpPr/>
                <p:nvPr/>
              </p:nvSpPr>
              <p:spPr bwMode="auto">
                <a:xfrm>
                  <a:off x="1800412"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4" name="Rechteck 813"/>
                <p:cNvSpPr/>
                <p:nvPr/>
              </p:nvSpPr>
              <p:spPr bwMode="auto">
                <a:xfrm>
                  <a:off x="1800412"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5" name="Rechteck 814"/>
                <p:cNvSpPr/>
                <p:nvPr/>
              </p:nvSpPr>
              <p:spPr bwMode="auto">
                <a:xfrm>
                  <a:off x="1800412"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6" name="Rechteck 815"/>
                <p:cNvSpPr/>
                <p:nvPr/>
              </p:nvSpPr>
              <p:spPr bwMode="auto">
                <a:xfrm>
                  <a:off x="1800412"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7" name="Rechteck 816"/>
                <p:cNvSpPr/>
                <p:nvPr/>
              </p:nvSpPr>
              <p:spPr bwMode="auto">
                <a:xfrm>
                  <a:off x="1800412" y="41495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18" name="Rechteck 817"/>
                <p:cNvSpPr/>
                <p:nvPr/>
              </p:nvSpPr>
              <p:spPr bwMode="auto">
                <a:xfrm>
                  <a:off x="1800412" y="40051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1" name="Rechteck 820"/>
                <p:cNvSpPr/>
                <p:nvPr/>
              </p:nvSpPr>
              <p:spPr bwMode="auto">
                <a:xfrm>
                  <a:off x="1224243"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2" name="Rechteck 821"/>
                <p:cNvSpPr/>
                <p:nvPr/>
              </p:nvSpPr>
              <p:spPr bwMode="auto">
                <a:xfrm>
                  <a:off x="1224243" y="357342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3" name="Rechteck 822"/>
                <p:cNvSpPr/>
                <p:nvPr/>
              </p:nvSpPr>
              <p:spPr bwMode="auto">
                <a:xfrm>
                  <a:off x="1224243"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4" name="Rechteck 823"/>
                <p:cNvSpPr/>
                <p:nvPr/>
              </p:nvSpPr>
              <p:spPr bwMode="auto">
                <a:xfrm>
                  <a:off x="1224243"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5" name="Rechteck 824"/>
                <p:cNvSpPr/>
                <p:nvPr/>
              </p:nvSpPr>
              <p:spPr bwMode="auto">
                <a:xfrm>
                  <a:off x="1224243"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6" name="Rechteck 825"/>
                <p:cNvSpPr/>
                <p:nvPr/>
              </p:nvSpPr>
              <p:spPr bwMode="auto">
                <a:xfrm>
                  <a:off x="1224243"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7" name="Rechteck 826"/>
                <p:cNvSpPr/>
                <p:nvPr/>
              </p:nvSpPr>
              <p:spPr bwMode="auto">
                <a:xfrm>
                  <a:off x="1224243" y="40051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8" name="Rechteck 827"/>
                <p:cNvSpPr/>
                <p:nvPr/>
              </p:nvSpPr>
              <p:spPr bwMode="auto">
                <a:xfrm>
                  <a:off x="1224243" y="407654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29" name="Rechteck 828"/>
                <p:cNvSpPr/>
                <p:nvPr/>
              </p:nvSpPr>
              <p:spPr bwMode="auto">
                <a:xfrm>
                  <a:off x="1224243" y="3933700"/>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4" name="Rechteck 833"/>
                <p:cNvSpPr/>
                <p:nvPr/>
              </p:nvSpPr>
              <p:spPr bwMode="auto">
                <a:xfrm>
                  <a:off x="935364"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5" name="Rechteck 834"/>
                <p:cNvSpPr/>
                <p:nvPr/>
              </p:nvSpPr>
              <p:spPr bwMode="auto">
                <a:xfrm>
                  <a:off x="935364" y="3573427"/>
                  <a:ext cx="215865" cy="44439"/>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6" name="Rechteck 835"/>
                <p:cNvSpPr/>
                <p:nvPr/>
              </p:nvSpPr>
              <p:spPr bwMode="auto">
                <a:xfrm>
                  <a:off x="935364"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7" name="Rechteck 836"/>
                <p:cNvSpPr/>
                <p:nvPr/>
              </p:nvSpPr>
              <p:spPr bwMode="auto">
                <a:xfrm>
                  <a:off x="935364"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8" name="Rechteck 837"/>
                <p:cNvSpPr/>
                <p:nvPr/>
              </p:nvSpPr>
              <p:spPr bwMode="auto">
                <a:xfrm>
                  <a:off x="935364"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39" name="Rechteck 838"/>
                <p:cNvSpPr/>
                <p:nvPr/>
              </p:nvSpPr>
              <p:spPr bwMode="auto">
                <a:xfrm>
                  <a:off x="935364" y="3860693"/>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40" name="Rechteck 839"/>
                <p:cNvSpPr/>
                <p:nvPr/>
              </p:nvSpPr>
              <p:spPr bwMode="auto">
                <a:xfrm>
                  <a:off x="935364" y="3789274"/>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8" name="Rechteck 867"/>
                <p:cNvSpPr/>
                <p:nvPr/>
              </p:nvSpPr>
              <p:spPr bwMode="auto">
                <a:xfrm>
                  <a:off x="1511533"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69" name="Rechteck 868"/>
                <p:cNvSpPr/>
                <p:nvPr/>
              </p:nvSpPr>
              <p:spPr bwMode="auto">
                <a:xfrm>
                  <a:off x="1511533"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0" name="Rechteck 869"/>
                <p:cNvSpPr/>
                <p:nvPr/>
              </p:nvSpPr>
              <p:spPr bwMode="auto">
                <a:xfrm>
                  <a:off x="1511533"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1" name="Rechteck 870"/>
                <p:cNvSpPr/>
                <p:nvPr/>
              </p:nvSpPr>
              <p:spPr bwMode="auto">
                <a:xfrm>
                  <a:off x="1511533" y="371626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2" name="Rechteck 871"/>
                <p:cNvSpPr/>
                <p:nvPr/>
              </p:nvSpPr>
              <p:spPr bwMode="auto">
                <a:xfrm>
                  <a:off x="2087704"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3" name="Rechteck 872"/>
                <p:cNvSpPr/>
                <p:nvPr/>
              </p:nvSpPr>
              <p:spPr bwMode="auto">
                <a:xfrm>
                  <a:off x="2087704"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4" name="Rechteck 873"/>
                <p:cNvSpPr/>
                <p:nvPr/>
              </p:nvSpPr>
              <p:spPr bwMode="auto">
                <a:xfrm>
                  <a:off x="2087704"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5" name="Rechteck 874"/>
                <p:cNvSpPr/>
                <p:nvPr/>
              </p:nvSpPr>
              <p:spPr bwMode="auto">
                <a:xfrm>
                  <a:off x="2087704"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6" name="Rechteck 875"/>
                <p:cNvSpPr/>
                <p:nvPr/>
              </p:nvSpPr>
              <p:spPr bwMode="auto">
                <a:xfrm>
                  <a:off x="2376582"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7" name="Rechteck 876"/>
                <p:cNvSpPr/>
                <p:nvPr/>
              </p:nvSpPr>
              <p:spPr bwMode="auto">
                <a:xfrm>
                  <a:off x="2376582"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8" name="Rechteck 877"/>
                <p:cNvSpPr/>
                <p:nvPr/>
              </p:nvSpPr>
              <p:spPr bwMode="auto">
                <a:xfrm>
                  <a:off x="2376582"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79" name="Rechteck 878"/>
                <p:cNvSpPr/>
                <p:nvPr/>
              </p:nvSpPr>
              <p:spPr bwMode="auto">
                <a:xfrm>
                  <a:off x="2376582"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0" name="Rechteck 879"/>
                <p:cNvSpPr/>
                <p:nvPr/>
              </p:nvSpPr>
              <p:spPr bwMode="auto">
                <a:xfrm>
                  <a:off x="2663873"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1" name="Rechteck 880"/>
                <p:cNvSpPr/>
                <p:nvPr/>
              </p:nvSpPr>
              <p:spPr bwMode="auto">
                <a:xfrm>
                  <a:off x="2663873"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2" name="Rechteck 881"/>
                <p:cNvSpPr/>
                <p:nvPr/>
              </p:nvSpPr>
              <p:spPr bwMode="auto">
                <a:xfrm>
                  <a:off x="2663873"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3" name="Rechteck 882"/>
                <p:cNvSpPr/>
                <p:nvPr/>
              </p:nvSpPr>
              <p:spPr bwMode="auto">
                <a:xfrm>
                  <a:off x="2663873"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4" name="Rechteck 883"/>
                <p:cNvSpPr/>
                <p:nvPr/>
              </p:nvSpPr>
              <p:spPr bwMode="auto">
                <a:xfrm>
                  <a:off x="2952752"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5" name="Rechteck 884"/>
                <p:cNvSpPr/>
                <p:nvPr/>
              </p:nvSpPr>
              <p:spPr bwMode="auto">
                <a:xfrm>
                  <a:off x="2952752" y="3500420"/>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6" name="Rechteck 885"/>
                <p:cNvSpPr/>
                <p:nvPr/>
              </p:nvSpPr>
              <p:spPr bwMode="auto">
                <a:xfrm>
                  <a:off x="2952752" y="3573427"/>
                  <a:ext cx="215865" cy="46026"/>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87" name="Rechteck 886"/>
                <p:cNvSpPr/>
                <p:nvPr/>
              </p:nvSpPr>
              <p:spPr bwMode="auto">
                <a:xfrm>
                  <a:off x="2952752" y="3644847"/>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4" name="Rechteck 893"/>
                <p:cNvSpPr/>
                <p:nvPr/>
              </p:nvSpPr>
              <p:spPr bwMode="auto">
                <a:xfrm>
                  <a:off x="1511533"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899" name="Rechteck 898"/>
                <p:cNvSpPr/>
                <p:nvPr/>
              </p:nvSpPr>
              <p:spPr bwMode="auto">
                <a:xfrm>
                  <a:off x="935364"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sp>
              <p:nvSpPr>
                <p:cNvPr id="900" name="Rechteck 899"/>
                <p:cNvSpPr/>
                <p:nvPr/>
              </p:nvSpPr>
              <p:spPr bwMode="auto">
                <a:xfrm>
                  <a:off x="1224243" y="3429000"/>
                  <a:ext cx="215865" cy="46027"/>
                </a:xfrm>
                <a:prstGeom prst="rect">
                  <a:avLst/>
                </a:prstGeom>
                <a:solidFill>
                  <a:schemeClr val="bg2">
                    <a:lumMod val="20000"/>
                    <a:lumOff val="80000"/>
                  </a:schemeClr>
                </a:solidFill>
                <a:ln w="9525" algn="ctr">
                  <a:solidFill>
                    <a:schemeClr val="tx1"/>
                  </a:solidFill>
                  <a:miter lim="800000"/>
                  <a:headEnd/>
                  <a:tailEnd/>
                </a:ln>
              </p:spPr>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latin typeface="+mn-lt"/>
                    <a:ea typeface="+mn-ea"/>
                    <a:cs typeface="Arial" charset="0"/>
                  </a:endParaRPr>
                </a:p>
              </p:txBody>
            </p:sp>
          </p:grpSp>
        </p:grpSp>
      </p:grpSp>
    </p:spTree>
    <p:extLst>
      <p:ext uri="{BB962C8B-B14F-4D97-AF65-F5344CB8AC3E}">
        <p14:creationId xmlns:p14="http://schemas.microsoft.com/office/powerpoint/2010/main" val="1022963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0" animBg="1"/>
      <p:bldP spid="911" grpId="0" animBg="1"/>
      <p:bldP spid="9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pPr eaLnBrk="1" hangingPunct="1"/>
            <a:r>
              <a:rPr lang="en-US" altLang="en-US"/>
              <a:t>Approach 2: How many predictors needed? </a:t>
            </a:r>
            <a:endParaRPr lang="de-AT" altLang="en-US"/>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47787"/>
            <a:ext cx="8135938"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14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3"/>
          <p:cNvSpPr>
            <a:spLocks noChangeArrowheads="1"/>
          </p:cNvSpPr>
          <p:nvPr/>
        </p:nvSpPr>
        <p:spPr bwMode="auto">
          <a:xfrm>
            <a:off x="2700338" y="2492375"/>
            <a:ext cx="4464050" cy="3097213"/>
          </a:xfrm>
          <a:prstGeom prst="rect">
            <a:avLst/>
          </a:prstGeom>
          <a:solidFill>
            <a:schemeClr val="bg1"/>
          </a:solidFill>
          <a:ln w="9525">
            <a:solidFill>
              <a:schemeClr val="accent1"/>
            </a:solidFill>
            <a:miter lim="800000"/>
            <a:headEnd/>
            <a:tailEnd/>
          </a:ln>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31" name="Pfeil nach rechts 230"/>
          <p:cNvSpPr/>
          <p:nvPr/>
        </p:nvSpPr>
        <p:spPr bwMode="auto">
          <a:xfrm rot="10800000">
            <a:off x="3708400" y="4868863"/>
            <a:ext cx="977900" cy="484187"/>
          </a:xfrm>
          <a:prstGeom prst="rightArrow">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08" name="Titel 1"/>
          <p:cNvSpPr>
            <a:spLocks noGrp="1"/>
          </p:cNvSpPr>
          <p:nvPr>
            <p:ph type="title"/>
          </p:nvPr>
        </p:nvSpPr>
        <p:spPr/>
        <p:txBody>
          <a:bodyPr/>
          <a:lstStyle/>
          <a:p>
            <a:pPr eaLnBrk="1" hangingPunct="1"/>
            <a:r>
              <a:rPr lang="en-US" altLang="en-US" u="sng"/>
              <a:t>Cross-dataset </a:t>
            </a:r>
            <a:r>
              <a:rPr lang="en-US" altLang="en-US"/>
              <a:t>prediction 1/2:</a:t>
            </a:r>
            <a:br>
              <a:rPr lang="en-US" altLang="en-US"/>
            </a:br>
            <a:r>
              <a:rPr lang="en-US" altLang="en-US" sz="2000"/>
              <a:t>(How) can this be used for </a:t>
            </a:r>
            <a:r>
              <a:rPr lang="en-US" altLang="en-US" sz="2000" u="sng"/>
              <a:t>cross-dataset </a:t>
            </a:r>
            <a:r>
              <a:rPr lang="en-US" altLang="en-US" sz="2000"/>
              <a:t>prediction?</a:t>
            </a:r>
            <a:endParaRPr lang="de-AT" altLang="en-US" sz="2000" dirty="0"/>
          </a:p>
        </p:txBody>
      </p:sp>
      <p:sp>
        <p:nvSpPr>
          <p:cNvPr id="5" name="Rechteck 4"/>
          <p:cNvSpPr/>
          <p:nvPr/>
        </p:nvSpPr>
        <p:spPr bwMode="auto">
          <a:xfrm>
            <a:off x="4716463" y="3573463"/>
            <a:ext cx="2447925" cy="2016125"/>
          </a:xfrm>
          <a:prstGeom prst="rect">
            <a:avLst/>
          </a:prstGeom>
          <a:solidFill>
            <a:srgbClr val="647D2D">
              <a:alpha val="20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6" name="Rechteck 5"/>
          <p:cNvSpPr/>
          <p:nvPr/>
        </p:nvSpPr>
        <p:spPr bwMode="auto">
          <a:xfrm>
            <a:off x="2700338" y="2492375"/>
            <a:ext cx="2663825" cy="2089150"/>
          </a:xfrm>
          <a:prstGeom prst="rect">
            <a:avLst/>
          </a:prstGeom>
          <a:solidFill>
            <a:srgbClr val="006487">
              <a:alpha val="20000"/>
            </a:srgbClr>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
        <p:nvSpPr>
          <p:cNvPr id="21511" name="Textfeld 6"/>
          <p:cNvSpPr txBox="1">
            <a:spLocks noChangeArrowheads="1"/>
          </p:cNvSpPr>
          <p:nvPr/>
        </p:nvSpPr>
        <p:spPr bwMode="gray">
          <a:xfrm>
            <a:off x="2124075" y="3789363"/>
            <a:ext cx="449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Cities</a:t>
            </a:r>
          </a:p>
        </p:txBody>
      </p:sp>
      <p:sp>
        <p:nvSpPr>
          <p:cNvPr id="21512" name="Textfeld 7"/>
          <p:cNvSpPr txBox="1">
            <a:spLocks noChangeArrowheads="1"/>
          </p:cNvSpPr>
          <p:nvPr/>
        </p:nvSpPr>
        <p:spPr bwMode="gray">
          <a:xfrm>
            <a:off x="4643438" y="2133600"/>
            <a:ext cx="7762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r>
              <a:rPr lang="de-AT" altLang="en-US" sz="1400">
                <a:solidFill>
                  <a:srgbClr val="000000"/>
                </a:solidFill>
              </a:rPr>
              <a:t>Indicators</a:t>
            </a:r>
          </a:p>
        </p:txBody>
      </p:sp>
      <p:sp>
        <p:nvSpPr>
          <p:cNvPr id="21513" name="Rechteck 8"/>
          <p:cNvSpPr>
            <a:spLocks noChangeArrowheads="1"/>
          </p:cNvSpPr>
          <p:nvPr/>
        </p:nvSpPr>
        <p:spPr bwMode="auto">
          <a:xfrm>
            <a:off x="2771775" y="2565400"/>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4" name="Rechteck 9"/>
          <p:cNvSpPr>
            <a:spLocks noChangeArrowheads="1"/>
          </p:cNvSpPr>
          <p:nvPr/>
        </p:nvSpPr>
        <p:spPr bwMode="auto">
          <a:xfrm>
            <a:off x="2771775" y="26368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5" name="Rechteck 10"/>
          <p:cNvSpPr>
            <a:spLocks noChangeArrowheads="1"/>
          </p:cNvSpPr>
          <p:nvPr/>
        </p:nvSpPr>
        <p:spPr bwMode="auto">
          <a:xfrm>
            <a:off x="2771775" y="27082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6" name="Rechteck 11"/>
          <p:cNvSpPr>
            <a:spLocks noChangeArrowheads="1"/>
          </p:cNvSpPr>
          <p:nvPr/>
        </p:nvSpPr>
        <p:spPr bwMode="auto">
          <a:xfrm>
            <a:off x="2771775" y="27813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7" name="Rechteck 12"/>
          <p:cNvSpPr>
            <a:spLocks noChangeArrowheads="1"/>
          </p:cNvSpPr>
          <p:nvPr/>
        </p:nvSpPr>
        <p:spPr bwMode="auto">
          <a:xfrm>
            <a:off x="2771775"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8" name="Rechteck 13"/>
          <p:cNvSpPr>
            <a:spLocks noChangeArrowheads="1"/>
          </p:cNvSpPr>
          <p:nvPr/>
        </p:nvSpPr>
        <p:spPr bwMode="auto">
          <a:xfrm>
            <a:off x="27717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19" name="Rechteck 14"/>
          <p:cNvSpPr>
            <a:spLocks noChangeArrowheads="1"/>
          </p:cNvSpPr>
          <p:nvPr/>
        </p:nvSpPr>
        <p:spPr bwMode="auto">
          <a:xfrm>
            <a:off x="27717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0" name="Rechteck 15"/>
          <p:cNvSpPr>
            <a:spLocks noChangeArrowheads="1"/>
          </p:cNvSpPr>
          <p:nvPr/>
        </p:nvSpPr>
        <p:spPr bwMode="auto">
          <a:xfrm>
            <a:off x="27717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1" name="Rechteck 16"/>
          <p:cNvSpPr>
            <a:spLocks noChangeArrowheads="1"/>
          </p:cNvSpPr>
          <p:nvPr/>
        </p:nvSpPr>
        <p:spPr bwMode="auto">
          <a:xfrm>
            <a:off x="27717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2" name="Rechteck 17"/>
          <p:cNvSpPr>
            <a:spLocks noChangeArrowheads="1"/>
          </p:cNvSpPr>
          <p:nvPr/>
        </p:nvSpPr>
        <p:spPr bwMode="auto">
          <a:xfrm>
            <a:off x="27717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3" name="Rechteck 18"/>
          <p:cNvSpPr>
            <a:spLocks noChangeArrowheads="1"/>
          </p:cNvSpPr>
          <p:nvPr/>
        </p:nvSpPr>
        <p:spPr bwMode="auto">
          <a:xfrm>
            <a:off x="27717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4" name="Rechteck 19"/>
          <p:cNvSpPr>
            <a:spLocks noChangeArrowheads="1"/>
          </p:cNvSpPr>
          <p:nvPr/>
        </p:nvSpPr>
        <p:spPr bwMode="auto">
          <a:xfrm>
            <a:off x="27717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5" name="Rechteck 20"/>
          <p:cNvSpPr>
            <a:spLocks noChangeArrowheads="1"/>
          </p:cNvSpPr>
          <p:nvPr/>
        </p:nvSpPr>
        <p:spPr bwMode="auto">
          <a:xfrm>
            <a:off x="27717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6" name="Rechteck 21"/>
          <p:cNvSpPr>
            <a:spLocks noChangeArrowheads="1"/>
          </p:cNvSpPr>
          <p:nvPr/>
        </p:nvSpPr>
        <p:spPr bwMode="auto">
          <a:xfrm>
            <a:off x="27717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7" name="Rechteck 22"/>
          <p:cNvSpPr>
            <a:spLocks noChangeArrowheads="1"/>
          </p:cNvSpPr>
          <p:nvPr/>
        </p:nvSpPr>
        <p:spPr bwMode="auto">
          <a:xfrm>
            <a:off x="27717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8" name="Rechteck 23"/>
          <p:cNvSpPr>
            <a:spLocks noChangeArrowheads="1"/>
          </p:cNvSpPr>
          <p:nvPr/>
        </p:nvSpPr>
        <p:spPr bwMode="auto">
          <a:xfrm>
            <a:off x="27717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29" name="Rechteck 24"/>
          <p:cNvSpPr>
            <a:spLocks noChangeArrowheads="1"/>
          </p:cNvSpPr>
          <p:nvPr/>
        </p:nvSpPr>
        <p:spPr bwMode="auto">
          <a:xfrm>
            <a:off x="27717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0" name="Rechteck 25"/>
          <p:cNvSpPr>
            <a:spLocks noChangeArrowheads="1"/>
          </p:cNvSpPr>
          <p:nvPr/>
        </p:nvSpPr>
        <p:spPr bwMode="auto">
          <a:xfrm>
            <a:off x="27717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1" name="Rechteck 26"/>
          <p:cNvSpPr>
            <a:spLocks noChangeArrowheads="1"/>
          </p:cNvSpPr>
          <p:nvPr/>
        </p:nvSpPr>
        <p:spPr bwMode="auto">
          <a:xfrm>
            <a:off x="27717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2" name="Rechteck 27"/>
          <p:cNvSpPr>
            <a:spLocks noChangeArrowheads="1"/>
          </p:cNvSpPr>
          <p:nvPr/>
        </p:nvSpPr>
        <p:spPr bwMode="auto">
          <a:xfrm>
            <a:off x="27717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3" name="Rechteck 28"/>
          <p:cNvSpPr>
            <a:spLocks noChangeArrowheads="1"/>
          </p:cNvSpPr>
          <p:nvPr/>
        </p:nvSpPr>
        <p:spPr bwMode="auto">
          <a:xfrm>
            <a:off x="27717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4" name="Rechteck 29"/>
          <p:cNvSpPr>
            <a:spLocks noChangeArrowheads="1"/>
          </p:cNvSpPr>
          <p:nvPr/>
        </p:nvSpPr>
        <p:spPr bwMode="auto">
          <a:xfrm>
            <a:off x="27717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5" name="Rechteck 30"/>
          <p:cNvSpPr>
            <a:spLocks noChangeArrowheads="1"/>
          </p:cNvSpPr>
          <p:nvPr/>
        </p:nvSpPr>
        <p:spPr bwMode="auto">
          <a:xfrm>
            <a:off x="3059113" y="30686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6" name="Rechteck 31"/>
          <p:cNvSpPr>
            <a:spLocks noChangeArrowheads="1"/>
          </p:cNvSpPr>
          <p:nvPr/>
        </p:nvSpPr>
        <p:spPr bwMode="auto">
          <a:xfrm>
            <a:off x="3059113" y="31416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7" name="Rechteck 32"/>
          <p:cNvSpPr>
            <a:spLocks noChangeArrowheads="1"/>
          </p:cNvSpPr>
          <p:nvPr/>
        </p:nvSpPr>
        <p:spPr bwMode="auto">
          <a:xfrm>
            <a:off x="3059113" y="32131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8" name="Rechteck 33"/>
          <p:cNvSpPr>
            <a:spLocks noChangeArrowheads="1"/>
          </p:cNvSpPr>
          <p:nvPr/>
        </p:nvSpPr>
        <p:spPr bwMode="auto">
          <a:xfrm>
            <a:off x="3059113" y="32845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39" name="Rechteck 34"/>
          <p:cNvSpPr>
            <a:spLocks noChangeArrowheads="1"/>
          </p:cNvSpPr>
          <p:nvPr/>
        </p:nvSpPr>
        <p:spPr bwMode="auto">
          <a:xfrm>
            <a:off x="3059113" y="3357563"/>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0" name="Rechteck 35"/>
          <p:cNvSpPr>
            <a:spLocks noChangeArrowheads="1"/>
          </p:cNvSpPr>
          <p:nvPr/>
        </p:nvSpPr>
        <p:spPr bwMode="auto">
          <a:xfrm>
            <a:off x="3059113" y="34290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1" name="Rechteck 36"/>
          <p:cNvSpPr>
            <a:spLocks noChangeArrowheads="1"/>
          </p:cNvSpPr>
          <p:nvPr/>
        </p:nvSpPr>
        <p:spPr bwMode="auto">
          <a:xfrm>
            <a:off x="3059113" y="35004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2" name="Rechteck 37"/>
          <p:cNvSpPr>
            <a:spLocks noChangeArrowheads="1"/>
          </p:cNvSpPr>
          <p:nvPr/>
        </p:nvSpPr>
        <p:spPr bwMode="auto">
          <a:xfrm>
            <a:off x="3059113" y="35734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3" name="Rechteck 38"/>
          <p:cNvSpPr>
            <a:spLocks noChangeArrowheads="1"/>
          </p:cNvSpPr>
          <p:nvPr/>
        </p:nvSpPr>
        <p:spPr bwMode="auto">
          <a:xfrm>
            <a:off x="3059113" y="36449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4" name="Rechteck 39"/>
          <p:cNvSpPr>
            <a:spLocks noChangeArrowheads="1"/>
          </p:cNvSpPr>
          <p:nvPr/>
        </p:nvSpPr>
        <p:spPr bwMode="auto">
          <a:xfrm>
            <a:off x="3059113" y="3716338"/>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5" name="Rechteck 40"/>
          <p:cNvSpPr>
            <a:spLocks noChangeArrowheads="1"/>
          </p:cNvSpPr>
          <p:nvPr/>
        </p:nvSpPr>
        <p:spPr bwMode="auto">
          <a:xfrm>
            <a:off x="3059113" y="37893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6" name="Rechteck 41"/>
          <p:cNvSpPr>
            <a:spLocks noChangeArrowheads="1"/>
          </p:cNvSpPr>
          <p:nvPr/>
        </p:nvSpPr>
        <p:spPr bwMode="auto">
          <a:xfrm>
            <a:off x="3348038"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7" name="Rechteck 42"/>
          <p:cNvSpPr>
            <a:spLocks noChangeArrowheads="1"/>
          </p:cNvSpPr>
          <p:nvPr/>
        </p:nvSpPr>
        <p:spPr bwMode="auto">
          <a:xfrm>
            <a:off x="3348038"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8" name="Rechteck 43"/>
          <p:cNvSpPr>
            <a:spLocks noChangeArrowheads="1"/>
          </p:cNvSpPr>
          <p:nvPr/>
        </p:nvSpPr>
        <p:spPr bwMode="auto">
          <a:xfrm>
            <a:off x="3348038"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49" name="Rechteck 44"/>
          <p:cNvSpPr>
            <a:spLocks noChangeArrowheads="1"/>
          </p:cNvSpPr>
          <p:nvPr/>
        </p:nvSpPr>
        <p:spPr bwMode="auto">
          <a:xfrm>
            <a:off x="3348038"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0" name="Rechteck 45"/>
          <p:cNvSpPr>
            <a:spLocks noChangeArrowheads="1"/>
          </p:cNvSpPr>
          <p:nvPr/>
        </p:nvSpPr>
        <p:spPr bwMode="auto">
          <a:xfrm>
            <a:off x="3348038"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1" name="Rechteck 46"/>
          <p:cNvSpPr>
            <a:spLocks noChangeArrowheads="1"/>
          </p:cNvSpPr>
          <p:nvPr/>
        </p:nvSpPr>
        <p:spPr bwMode="auto">
          <a:xfrm>
            <a:off x="3348038"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2" name="Rechteck 47"/>
          <p:cNvSpPr>
            <a:spLocks noChangeArrowheads="1"/>
          </p:cNvSpPr>
          <p:nvPr/>
        </p:nvSpPr>
        <p:spPr bwMode="auto">
          <a:xfrm>
            <a:off x="33480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3" name="Rechteck 48"/>
          <p:cNvSpPr>
            <a:spLocks noChangeArrowheads="1"/>
          </p:cNvSpPr>
          <p:nvPr/>
        </p:nvSpPr>
        <p:spPr bwMode="auto">
          <a:xfrm>
            <a:off x="33480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4" name="Rechteck 49"/>
          <p:cNvSpPr>
            <a:spLocks noChangeArrowheads="1"/>
          </p:cNvSpPr>
          <p:nvPr/>
        </p:nvSpPr>
        <p:spPr bwMode="auto">
          <a:xfrm>
            <a:off x="33480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5" name="Rechteck 50"/>
          <p:cNvSpPr>
            <a:spLocks noChangeArrowheads="1"/>
          </p:cNvSpPr>
          <p:nvPr/>
        </p:nvSpPr>
        <p:spPr bwMode="auto">
          <a:xfrm>
            <a:off x="33480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6" name="Rechteck 51"/>
          <p:cNvSpPr>
            <a:spLocks noChangeArrowheads="1"/>
          </p:cNvSpPr>
          <p:nvPr/>
        </p:nvSpPr>
        <p:spPr bwMode="auto">
          <a:xfrm>
            <a:off x="33480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7" name="Rechteck 52"/>
          <p:cNvSpPr>
            <a:spLocks noChangeArrowheads="1"/>
          </p:cNvSpPr>
          <p:nvPr/>
        </p:nvSpPr>
        <p:spPr bwMode="auto">
          <a:xfrm>
            <a:off x="3635375"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8" name="Rechteck 53"/>
          <p:cNvSpPr>
            <a:spLocks noChangeArrowheads="1"/>
          </p:cNvSpPr>
          <p:nvPr/>
        </p:nvSpPr>
        <p:spPr bwMode="auto">
          <a:xfrm>
            <a:off x="3635375"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59" name="Rechteck 54"/>
          <p:cNvSpPr>
            <a:spLocks noChangeArrowheads="1"/>
          </p:cNvSpPr>
          <p:nvPr/>
        </p:nvSpPr>
        <p:spPr bwMode="auto">
          <a:xfrm>
            <a:off x="3635375"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0" name="Rechteck 55"/>
          <p:cNvSpPr>
            <a:spLocks noChangeArrowheads="1"/>
          </p:cNvSpPr>
          <p:nvPr/>
        </p:nvSpPr>
        <p:spPr bwMode="auto">
          <a:xfrm>
            <a:off x="3635375"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1" name="Rechteck 56"/>
          <p:cNvSpPr>
            <a:spLocks noChangeArrowheads="1"/>
          </p:cNvSpPr>
          <p:nvPr/>
        </p:nvSpPr>
        <p:spPr bwMode="auto">
          <a:xfrm>
            <a:off x="3635375"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2" name="Rechteck 57"/>
          <p:cNvSpPr>
            <a:spLocks noChangeArrowheads="1"/>
          </p:cNvSpPr>
          <p:nvPr/>
        </p:nvSpPr>
        <p:spPr bwMode="auto">
          <a:xfrm>
            <a:off x="3635375"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3" name="Rechteck 58"/>
          <p:cNvSpPr>
            <a:spLocks noChangeArrowheads="1"/>
          </p:cNvSpPr>
          <p:nvPr/>
        </p:nvSpPr>
        <p:spPr bwMode="auto">
          <a:xfrm>
            <a:off x="3635375"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4" name="Rechteck 59"/>
          <p:cNvSpPr>
            <a:spLocks noChangeArrowheads="1"/>
          </p:cNvSpPr>
          <p:nvPr/>
        </p:nvSpPr>
        <p:spPr bwMode="auto">
          <a:xfrm>
            <a:off x="3635375"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5" name="Rechteck 60"/>
          <p:cNvSpPr>
            <a:spLocks noChangeArrowheads="1"/>
          </p:cNvSpPr>
          <p:nvPr/>
        </p:nvSpPr>
        <p:spPr bwMode="auto">
          <a:xfrm>
            <a:off x="3635375"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6" name="Rechteck 61"/>
          <p:cNvSpPr>
            <a:spLocks noChangeArrowheads="1"/>
          </p:cNvSpPr>
          <p:nvPr/>
        </p:nvSpPr>
        <p:spPr bwMode="auto">
          <a:xfrm>
            <a:off x="3635375"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7" name="Rechteck 62"/>
          <p:cNvSpPr>
            <a:spLocks noChangeArrowheads="1"/>
          </p:cNvSpPr>
          <p:nvPr/>
        </p:nvSpPr>
        <p:spPr bwMode="auto">
          <a:xfrm>
            <a:off x="363537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8" name="Rechteck 63"/>
          <p:cNvSpPr>
            <a:spLocks noChangeArrowheads="1"/>
          </p:cNvSpPr>
          <p:nvPr/>
        </p:nvSpPr>
        <p:spPr bwMode="auto">
          <a:xfrm>
            <a:off x="27717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69" name="Rechteck 64"/>
          <p:cNvSpPr>
            <a:spLocks noChangeArrowheads="1"/>
          </p:cNvSpPr>
          <p:nvPr/>
        </p:nvSpPr>
        <p:spPr bwMode="auto">
          <a:xfrm>
            <a:off x="27717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0" name="Rechteck 65"/>
          <p:cNvSpPr>
            <a:spLocks noChangeArrowheads="1"/>
          </p:cNvSpPr>
          <p:nvPr/>
        </p:nvSpPr>
        <p:spPr bwMode="auto">
          <a:xfrm>
            <a:off x="27717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1" name="Rechteck 66"/>
          <p:cNvSpPr>
            <a:spLocks noChangeArrowheads="1"/>
          </p:cNvSpPr>
          <p:nvPr/>
        </p:nvSpPr>
        <p:spPr bwMode="auto">
          <a:xfrm>
            <a:off x="27717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2" name="Rechteck 67"/>
          <p:cNvSpPr>
            <a:spLocks noChangeArrowheads="1"/>
          </p:cNvSpPr>
          <p:nvPr/>
        </p:nvSpPr>
        <p:spPr bwMode="auto">
          <a:xfrm>
            <a:off x="27717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3" name="Rechteck 68"/>
          <p:cNvSpPr>
            <a:spLocks noChangeArrowheads="1"/>
          </p:cNvSpPr>
          <p:nvPr/>
        </p:nvSpPr>
        <p:spPr bwMode="auto">
          <a:xfrm>
            <a:off x="3059113" y="38608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4" name="Rechteck 69"/>
          <p:cNvSpPr>
            <a:spLocks noChangeArrowheads="1"/>
          </p:cNvSpPr>
          <p:nvPr/>
        </p:nvSpPr>
        <p:spPr bwMode="auto">
          <a:xfrm>
            <a:off x="3059113" y="39338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5" name="Rechteck 70"/>
          <p:cNvSpPr>
            <a:spLocks noChangeArrowheads="1"/>
          </p:cNvSpPr>
          <p:nvPr/>
        </p:nvSpPr>
        <p:spPr bwMode="auto">
          <a:xfrm>
            <a:off x="3059113" y="40052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6" name="Rechteck 71"/>
          <p:cNvSpPr>
            <a:spLocks noChangeArrowheads="1"/>
          </p:cNvSpPr>
          <p:nvPr/>
        </p:nvSpPr>
        <p:spPr bwMode="auto">
          <a:xfrm>
            <a:off x="305911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7" name="Rechteck 72"/>
          <p:cNvSpPr>
            <a:spLocks noChangeArrowheads="1"/>
          </p:cNvSpPr>
          <p:nvPr/>
        </p:nvSpPr>
        <p:spPr bwMode="auto">
          <a:xfrm>
            <a:off x="305911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8" name="Rechteck 73"/>
          <p:cNvSpPr>
            <a:spLocks noChangeArrowheads="1"/>
          </p:cNvSpPr>
          <p:nvPr/>
        </p:nvSpPr>
        <p:spPr bwMode="auto">
          <a:xfrm>
            <a:off x="305911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79" name="Rechteck 74"/>
          <p:cNvSpPr>
            <a:spLocks noChangeArrowheads="1"/>
          </p:cNvSpPr>
          <p:nvPr/>
        </p:nvSpPr>
        <p:spPr bwMode="auto">
          <a:xfrm>
            <a:off x="363537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0" name="Rechteck 75"/>
          <p:cNvSpPr>
            <a:spLocks noChangeArrowheads="1"/>
          </p:cNvSpPr>
          <p:nvPr/>
        </p:nvSpPr>
        <p:spPr bwMode="auto">
          <a:xfrm>
            <a:off x="363537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1" name="Rechteck 76"/>
          <p:cNvSpPr>
            <a:spLocks noChangeArrowheads="1"/>
          </p:cNvSpPr>
          <p:nvPr/>
        </p:nvSpPr>
        <p:spPr bwMode="auto">
          <a:xfrm>
            <a:off x="363537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2" name="Rechteck 77"/>
          <p:cNvSpPr>
            <a:spLocks noChangeArrowheads="1"/>
          </p:cNvSpPr>
          <p:nvPr/>
        </p:nvSpPr>
        <p:spPr bwMode="auto">
          <a:xfrm>
            <a:off x="363537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3" name="Rechteck 78"/>
          <p:cNvSpPr>
            <a:spLocks noChangeArrowheads="1"/>
          </p:cNvSpPr>
          <p:nvPr/>
        </p:nvSpPr>
        <p:spPr bwMode="auto">
          <a:xfrm>
            <a:off x="363537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4" name="Rechteck 79"/>
          <p:cNvSpPr>
            <a:spLocks noChangeArrowheads="1"/>
          </p:cNvSpPr>
          <p:nvPr/>
        </p:nvSpPr>
        <p:spPr bwMode="auto">
          <a:xfrm>
            <a:off x="363537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5" name="Rechteck 80"/>
          <p:cNvSpPr>
            <a:spLocks noChangeArrowheads="1"/>
          </p:cNvSpPr>
          <p:nvPr/>
        </p:nvSpPr>
        <p:spPr bwMode="auto">
          <a:xfrm>
            <a:off x="363537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6" name="Rechteck 81"/>
          <p:cNvSpPr>
            <a:spLocks noChangeArrowheads="1"/>
          </p:cNvSpPr>
          <p:nvPr/>
        </p:nvSpPr>
        <p:spPr bwMode="auto">
          <a:xfrm>
            <a:off x="363537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7" name="Rechteck 82"/>
          <p:cNvSpPr>
            <a:spLocks noChangeArrowheads="1"/>
          </p:cNvSpPr>
          <p:nvPr/>
        </p:nvSpPr>
        <p:spPr bwMode="auto">
          <a:xfrm>
            <a:off x="363537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8" name="Rechteck 83"/>
          <p:cNvSpPr>
            <a:spLocks noChangeArrowheads="1"/>
          </p:cNvSpPr>
          <p:nvPr/>
        </p:nvSpPr>
        <p:spPr bwMode="auto">
          <a:xfrm>
            <a:off x="363537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89" name="Rechteck 84"/>
          <p:cNvSpPr>
            <a:spLocks noChangeArrowheads="1"/>
          </p:cNvSpPr>
          <p:nvPr/>
        </p:nvSpPr>
        <p:spPr bwMode="auto">
          <a:xfrm>
            <a:off x="363537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0" name="Rechteck 85"/>
          <p:cNvSpPr>
            <a:spLocks noChangeArrowheads="1"/>
          </p:cNvSpPr>
          <p:nvPr/>
        </p:nvSpPr>
        <p:spPr bwMode="auto">
          <a:xfrm>
            <a:off x="39243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1" name="Rechteck 86"/>
          <p:cNvSpPr>
            <a:spLocks noChangeArrowheads="1"/>
          </p:cNvSpPr>
          <p:nvPr/>
        </p:nvSpPr>
        <p:spPr bwMode="auto">
          <a:xfrm>
            <a:off x="39243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2" name="Rechteck 87"/>
          <p:cNvSpPr>
            <a:spLocks noChangeArrowheads="1"/>
          </p:cNvSpPr>
          <p:nvPr/>
        </p:nvSpPr>
        <p:spPr bwMode="auto">
          <a:xfrm>
            <a:off x="39243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3" name="Rechteck 88"/>
          <p:cNvSpPr>
            <a:spLocks noChangeArrowheads="1"/>
          </p:cNvSpPr>
          <p:nvPr/>
        </p:nvSpPr>
        <p:spPr bwMode="auto">
          <a:xfrm>
            <a:off x="39243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4" name="Rechteck 89"/>
          <p:cNvSpPr>
            <a:spLocks noChangeArrowheads="1"/>
          </p:cNvSpPr>
          <p:nvPr/>
        </p:nvSpPr>
        <p:spPr bwMode="auto">
          <a:xfrm>
            <a:off x="39243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5" name="Rechteck 90"/>
          <p:cNvSpPr>
            <a:spLocks noChangeArrowheads="1"/>
          </p:cNvSpPr>
          <p:nvPr/>
        </p:nvSpPr>
        <p:spPr bwMode="auto">
          <a:xfrm>
            <a:off x="39243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6" name="Rechteck 91"/>
          <p:cNvSpPr>
            <a:spLocks noChangeArrowheads="1"/>
          </p:cNvSpPr>
          <p:nvPr/>
        </p:nvSpPr>
        <p:spPr bwMode="auto">
          <a:xfrm>
            <a:off x="39243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7" name="Rechteck 92"/>
          <p:cNvSpPr>
            <a:spLocks noChangeArrowheads="1"/>
          </p:cNvSpPr>
          <p:nvPr/>
        </p:nvSpPr>
        <p:spPr bwMode="auto">
          <a:xfrm>
            <a:off x="39243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8" name="Rechteck 93"/>
          <p:cNvSpPr>
            <a:spLocks noChangeArrowheads="1"/>
          </p:cNvSpPr>
          <p:nvPr/>
        </p:nvSpPr>
        <p:spPr bwMode="auto">
          <a:xfrm>
            <a:off x="39243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599" name="Rechteck 94"/>
          <p:cNvSpPr>
            <a:spLocks noChangeArrowheads="1"/>
          </p:cNvSpPr>
          <p:nvPr/>
        </p:nvSpPr>
        <p:spPr bwMode="auto">
          <a:xfrm>
            <a:off x="39243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0" name="Rechteck 95"/>
          <p:cNvSpPr>
            <a:spLocks noChangeArrowheads="1"/>
          </p:cNvSpPr>
          <p:nvPr/>
        </p:nvSpPr>
        <p:spPr bwMode="auto">
          <a:xfrm>
            <a:off x="39243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1" name="Rechteck 96"/>
          <p:cNvSpPr>
            <a:spLocks noChangeArrowheads="1"/>
          </p:cNvSpPr>
          <p:nvPr/>
        </p:nvSpPr>
        <p:spPr bwMode="auto">
          <a:xfrm>
            <a:off x="4500563"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2" name="Rechteck 97"/>
          <p:cNvSpPr>
            <a:spLocks noChangeArrowheads="1"/>
          </p:cNvSpPr>
          <p:nvPr/>
        </p:nvSpPr>
        <p:spPr bwMode="auto">
          <a:xfrm>
            <a:off x="4500563"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3" name="Rechteck 98"/>
          <p:cNvSpPr>
            <a:spLocks noChangeArrowheads="1"/>
          </p:cNvSpPr>
          <p:nvPr/>
        </p:nvSpPr>
        <p:spPr bwMode="auto">
          <a:xfrm>
            <a:off x="45005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4" name="Rechteck 99"/>
          <p:cNvSpPr>
            <a:spLocks noChangeArrowheads="1"/>
          </p:cNvSpPr>
          <p:nvPr/>
        </p:nvSpPr>
        <p:spPr bwMode="auto">
          <a:xfrm>
            <a:off x="45005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5" name="Rechteck 100"/>
          <p:cNvSpPr>
            <a:spLocks noChangeArrowheads="1"/>
          </p:cNvSpPr>
          <p:nvPr/>
        </p:nvSpPr>
        <p:spPr bwMode="auto">
          <a:xfrm>
            <a:off x="45005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6" name="Rechteck 101"/>
          <p:cNvSpPr>
            <a:spLocks noChangeArrowheads="1"/>
          </p:cNvSpPr>
          <p:nvPr/>
        </p:nvSpPr>
        <p:spPr bwMode="auto">
          <a:xfrm>
            <a:off x="4211638"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7" name="Rechteck 102"/>
          <p:cNvSpPr>
            <a:spLocks noChangeArrowheads="1"/>
          </p:cNvSpPr>
          <p:nvPr/>
        </p:nvSpPr>
        <p:spPr bwMode="auto">
          <a:xfrm>
            <a:off x="4211638"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8" name="Rechteck 103"/>
          <p:cNvSpPr>
            <a:spLocks noChangeArrowheads="1"/>
          </p:cNvSpPr>
          <p:nvPr/>
        </p:nvSpPr>
        <p:spPr bwMode="auto">
          <a:xfrm>
            <a:off x="4211638"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09" name="Rechteck 104"/>
          <p:cNvSpPr>
            <a:spLocks noChangeArrowheads="1"/>
          </p:cNvSpPr>
          <p:nvPr/>
        </p:nvSpPr>
        <p:spPr bwMode="auto">
          <a:xfrm>
            <a:off x="4211638"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0" name="Rechteck 105"/>
          <p:cNvSpPr>
            <a:spLocks noChangeArrowheads="1"/>
          </p:cNvSpPr>
          <p:nvPr/>
        </p:nvSpPr>
        <p:spPr bwMode="auto">
          <a:xfrm>
            <a:off x="4211638"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1" name="Rechteck 106"/>
          <p:cNvSpPr>
            <a:spLocks noChangeArrowheads="1"/>
          </p:cNvSpPr>
          <p:nvPr/>
        </p:nvSpPr>
        <p:spPr bwMode="auto">
          <a:xfrm>
            <a:off x="4211638"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2" name="Rechteck 107"/>
          <p:cNvSpPr>
            <a:spLocks noChangeArrowheads="1"/>
          </p:cNvSpPr>
          <p:nvPr/>
        </p:nvSpPr>
        <p:spPr bwMode="auto">
          <a:xfrm>
            <a:off x="47879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3" name="Rechteck 108"/>
          <p:cNvSpPr>
            <a:spLocks noChangeArrowheads="1"/>
          </p:cNvSpPr>
          <p:nvPr/>
        </p:nvSpPr>
        <p:spPr bwMode="auto">
          <a:xfrm>
            <a:off x="47879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4" name="Rechteck 109"/>
          <p:cNvSpPr>
            <a:spLocks noChangeArrowheads="1"/>
          </p:cNvSpPr>
          <p:nvPr/>
        </p:nvSpPr>
        <p:spPr bwMode="auto">
          <a:xfrm>
            <a:off x="47879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5" name="Rechteck 110"/>
          <p:cNvSpPr>
            <a:spLocks noChangeArrowheads="1"/>
          </p:cNvSpPr>
          <p:nvPr/>
        </p:nvSpPr>
        <p:spPr bwMode="auto">
          <a:xfrm>
            <a:off x="47879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6" name="Rechteck 111"/>
          <p:cNvSpPr>
            <a:spLocks noChangeArrowheads="1"/>
          </p:cNvSpPr>
          <p:nvPr/>
        </p:nvSpPr>
        <p:spPr bwMode="auto">
          <a:xfrm>
            <a:off x="5076825"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7" name="Rechteck 112"/>
          <p:cNvSpPr>
            <a:spLocks noChangeArrowheads="1"/>
          </p:cNvSpPr>
          <p:nvPr/>
        </p:nvSpPr>
        <p:spPr bwMode="auto">
          <a:xfrm>
            <a:off x="5076825"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8" name="Rechteck 113"/>
          <p:cNvSpPr>
            <a:spLocks noChangeArrowheads="1"/>
          </p:cNvSpPr>
          <p:nvPr/>
        </p:nvSpPr>
        <p:spPr bwMode="auto">
          <a:xfrm>
            <a:off x="5076825"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19" name="Rechteck 114"/>
          <p:cNvSpPr>
            <a:spLocks noChangeArrowheads="1"/>
          </p:cNvSpPr>
          <p:nvPr/>
        </p:nvSpPr>
        <p:spPr bwMode="auto">
          <a:xfrm>
            <a:off x="5076825"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0" name="Rechteck 115"/>
          <p:cNvSpPr>
            <a:spLocks noChangeArrowheads="1"/>
          </p:cNvSpPr>
          <p:nvPr/>
        </p:nvSpPr>
        <p:spPr bwMode="auto">
          <a:xfrm>
            <a:off x="5435600" y="36449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1" name="Rechteck 116"/>
          <p:cNvSpPr>
            <a:spLocks noChangeArrowheads="1"/>
          </p:cNvSpPr>
          <p:nvPr/>
        </p:nvSpPr>
        <p:spPr bwMode="auto">
          <a:xfrm>
            <a:off x="5435600" y="37163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2" name="Rechteck 117"/>
          <p:cNvSpPr>
            <a:spLocks noChangeArrowheads="1"/>
          </p:cNvSpPr>
          <p:nvPr/>
        </p:nvSpPr>
        <p:spPr bwMode="auto">
          <a:xfrm>
            <a:off x="5435600"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3" name="Rechteck 118"/>
          <p:cNvSpPr>
            <a:spLocks noChangeArrowheads="1"/>
          </p:cNvSpPr>
          <p:nvPr/>
        </p:nvSpPr>
        <p:spPr bwMode="auto">
          <a:xfrm>
            <a:off x="5435600"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4" name="Rechteck 119"/>
          <p:cNvSpPr>
            <a:spLocks noChangeArrowheads="1"/>
          </p:cNvSpPr>
          <p:nvPr/>
        </p:nvSpPr>
        <p:spPr bwMode="auto">
          <a:xfrm>
            <a:off x="5435600"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5" name="Rechteck 120"/>
          <p:cNvSpPr>
            <a:spLocks noChangeArrowheads="1"/>
          </p:cNvSpPr>
          <p:nvPr/>
        </p:nvSpPr>
        <p:spPr bwMode="auto">
          <a:xfrm>
            <a:off x="5435600"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6" name="Rechteck 121"/>
          <p:cNvSpPr>
            <a:spLocks noChangeArrowheads="1"/>
          </p:cNvSpPr>
          <p:nvPr/>
        </p:nvSpPr>
        <p:spPr bwMode="auto">
          <a:xfrm>
            <a:off x="5435600"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7" name="Rechteck 122"/>
          <p:cNvSpPr>
            <a:spLocks noChangeArrowheads="1"/>
          </p:cNvSpPr>
          <p:nvPr/>
        </p:nvSpPr>
        <p:spPr bwMode="auto">
          <a:xfrm>
            <a:off x="5435600"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8" name="Rechteck 123"/>
          <p:cNvSpPr>
            <a:spLocks noChangeArrowheads="1"/>
          </p:cNvSpPr>
          <p:nvPr/>
        </p:nvSpPr>
        <p:spPr bwMode="auto">
          <a:xfrm>
            <a:off x="5435600"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29" name="Rechteck 124"/>
          <p:cNvSpPr>
            <a:spLocks noChangeArrowheads="1"/>
          </p:cNvSpPr>
          <p:nvPr/>
        </p:nvSpPr>
        <p:spPr bwMode="auto">
          <a:xfrm>
            <a:off x="5435600"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0" name="Rechteck 125"/>
          <p:cNvSpPr>
            <a:spLocks noChangeArrowheads="1"/>
          </p:cNvSpPr>
          <p:nvPr/>
        </p:nvSpPr>
        <p:spPr bwMode="auto">
          <a:xfrm>
            <a:off x="5435600"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1" name="Rechteck 126"/>
          <p:cNvSpPr>
            <a:spLocks noChangeArrowheads="1"/>
          </p:cNvSpPr>
          <p:nvPr/>
        </p:nvSpPr>
        <p:spPr bwMode="auto">
          <a:xfrm>
            <a:off x="57245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2" name="Rechteck 127"/>
          <p:cNvSpPr>
            <a:spLocks noChangeArrowheads="1"/>
          </p:cNvSpPr>
          <p:nvPr/>
        </p:nvSpPr>
        <p:spPr bwMode="auto">
          <a:xfrm>
            <a:off x="57245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3" name="Rechteck 128"/>
          <p:cNvSpPr>
            <a:spLocks noChangeArrowheads="1"/>
          </p:cNvSpPr>
          <p:nvPr/>
        </p:nvSpPr>
        <p:spPr bwMode="auto">
          <a:xfrm>
            <a:off x="57245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4" name="Rechteck 129"/>
          <p:cNvSpPr>
            <a:spLocks noChangeArrowheads="1"/>
          </p:cNvSpPr>
          <p:nvPr/>
        </p:nvSpPr>
        <p:spPr bwMode="auto">
          <a:xfrm>
            <a:off x="57245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5" name="Rechteck 130"/>
          <p:cNvSpPr>
            <a:spLocks noChangeArrowheads="1"/>
          </p:cNvSpPr>
          <p:nvPr/>
        </p:nvSpPr>
        <p:spPr bwMode="auto">
          <a:xfrm>
            <a:off x="57245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6" name="Rechteck 131"/>
          <p:cNvSpPr>
            <a:spLocks noChangeArrowheads="1"/>
          </p:cNvSpPr>
          <p:nvPr/>
        </p:nvSpPr>
        <p:spPr bwMode="auto">
          <a:xfrm>
            <a:off x="57245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7" name="Rechteck 132"/>
          <p:cNvSpPr>
            <a:spLocks noChangeArrowheads="1"/>
          </p:cNvSpPr>
          <p:nvPr/>
        </p:nvSpPr>
        <p:spPr bwMode="auto">
          <a:xfrm>
            <a:off x="57245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8" name="Rechteck 133"/>
          <p:cNvSpPr>
            <a:spLocks noChangeArrowheads="1"/>
          </p:cNvSpPr>
          <p:nvPr/>
        </p:nvSpPr>
        <p:spPr bwMode="auto">
          <a:xfrm>
            <a:off x="57245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39" name="Rechteck 134"/>
          <p:cNvSpPr>
            <a:spLocks noChangeArrowheads="1"/>
          </p:cNvSpPr>
          <p:nvPr/>
        </p:nvSpPr>
        <p:spPr bwMode="auto">
          <a:xfrm>
            <a:off x="57245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0" name="Rechteck 135"/>
          <p:cNvSpPr>
            <a:spLocks noChangeArrowheads="1"/>
          </p:cNvSpPr>
          <p:nvPr/>
        </p:nvSpPr>
        <p:spPr bwMode="auto">
          <a:xfrm>
            <a:off x="57245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1" name="Rechteck 136"/>
          <p:cNvSpPr>
            <a:spLocks noChangeArrowheads="1"/>
          </p:cNvSpPr>
          <p:nvPr/>
        </p:nvSpPr>
        <p:spPr bwMode="auto">
          <a:xfrm>
            <a:off x="57245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2" name="Rechteck 137"/>
          <p:cNvSpPr>
            <a:spLocks noChangeArrowheads="1"/>
          </p:cNvSpPr>
          <p:nvPr/>
        </p:nvSpPr>
        <p:spPr bwMode="auto">
          <a:xfrm>
            <a:off x="6011863"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3" name="Rechteck 138"/>
          <p:cNvSpPr>
            <a:spLocks noChangeArrowheads="1"/>
          </p:cNvSpPr>
          <p:nvPr/>
        </p:nvSpPr>
        <p:spPr bwMode="auto">
          <a:xfrm>
            <a:off x="6011863"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4" name="Rechteck 139"/>
          <p:cNvSpPr>
            <a:spLocks noChangeArrowheads="1"/>
          </p:cNvSpPr>
          <p:nvPr/>
        </p:nvSpPr>
        <p:spPr bwMode="auto">
          <a:xfrm>
            <a:off x="6011863"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5" name="Rechteck 140"/>
          <p:cNvSpPr>
            <a:spLocks noChangeArrowheads="1"/>
          </p:cNvSpPr>
          <p:nvPr/>
        </p:nvSpPr>
        <p:spPr bwMode="auto">
          <a:xfrm>
            <a:off x="6011863"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6" name="Rechteck 141"/>
          <p:cNvSpPr>
            <a:spLocks noChangeArrowheads="1"/>
          </p:cNvSpPr>
          <p:nvPr/>
        </p:nvSpPr>
        <p:spPr bwMode="auto">
          <a:xfrm>
            <a:off x="6011863"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7" name="Rechteck 142"/>
          <p:cNvSpPr>
            <a:spLocks noChangeArrowheads="1"/>
          </p:cNvSpPr>
          <p:nvPr/>
        </p:nvSpPr>
        <p:spPr bwMode="auto">
          <a:xfrm>
            <a:off x="6011863"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8" name="Rechteck 143"/>
          <p:cNvSpPr>
            <a:spLocks noChangeArrowheads="1"/>
          </p:cNvSpPr>
          <p:nvPr/>
        </p:nvSpPr>
        <p:spPr bwMode="auto">
          <a:xfrm>
            <a:off x="6011863"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49" name="Rechteck 144"/>
          <p:cNvSpPr>
            <a:spLocks noChangeArrowheads="1"/>
          </p:cNvSpPr>
          <p:nvPr/>
        </p:nvSpPr>
        <p:spPr bwMode="auto">
          <a:xfrm>
            <a:off x="6011863"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0" name="Rechteck 145"/>
          <p:cNvSpPr>
            <a:spLocks noChangeArrowheads="1"/>
          </p:cNvSpPr>
          <p:nvPr/>
        </p:nvSpPr>
        <p:spPr bwMode="auto">
          <a:xfrm>
            <a:off x="6011863"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1" name="Rechteck 146"/>
          <p:cNvSpPr>
            <a:spLocks noChangeArrowheads="1"/>
          </p:cNvSpPr>
          <p:nvPr/>
        </p:nvSpPr>
        <p:spPr bwMode="auto">
          <a:xfrm>
            <a:off x="6011863"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2" name="Rechteck 147"/>
          <p:cNvSpPr>
            <a:spLocks noChangeArrowheads="1"/>
          </p:cNvSpPr>
          <p:nvPr/>
        </p:nvSpPr>
        <p:spPr bwMode="auto">
          <a:xfrm>
            <a:off x="6011863"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3" name="Rechteck 148"/>
          <p:cNvSpPr>
            <a:spLocks noChangeArrowheads="1"/>
          </p:cNvSpPr>
          <p:nvPr/>
        </p:nvSpPr>
        <p:spPr bwMode="auto">
          <a:xfrm>
            <a:off x="6300788"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4" name="Rechteck 149"/>
          <p:cNvSpPr>
            <a:spLocks noChangeArrowheads="1"/>
          </p:cNvSpPr>
          <p:nvPr/>
        </p:nvSpPr>
        <p:spPr bwMode="auto">
          <a:xfrm>
            <a:off x="6300788"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5" name="Rechteck 150"/>
          <p:cNvSpPr>
            <a:spLocks noChangeArrowheads="1"/>
          </p:cNvSpPr>
          <p:nvPr/>
        </p:nvSpPr>
        <p:spPr bwMode="auto">
          <a:xfrm>
            <a:off x="6300788"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6" name="Rechteck 151"/>
          <p:cNvSpPr>
            <a:spLocks noChangeArrowheads="1"/>
          </p:cNvSpPr>
          <p:nvPr/>
        </p:nvSpPr>
        <p:spPr bwMode="auto">
          <a:xfrm>
            <a:off x="6300788"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7" name="Rechteck 152"/>
          <p:cNvSpPr>
            <a:spLocks noChangeArrowheads="1"/>
          </p:cNvSpPr>
          <p:nvPr/>
        </p:nvSpPr>
        <p:spPr bwMode="auto">
          <a:xfrm>
            <a:off x="6300788"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8" name="Rechteck 153"/>
          <p:cNvSpPr>
            <a:spLocks noChangeArrowheads="1"/>
          </p:cNvSpPr>
          <p:nvPr/>
        </p:nvSpPr>
        <p:spPr bwMode="auto">
          <a:xfrm>
            <a:off x="6300788"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59" name="Rechteck 154"/>
          <p:cNvSpPr>
            <a:spLocks noChangeArrowheads="1"/>
          </p:cNvSpPr>
          <p:nvPr/>
        </p:nvSpPr>
        <p:spPr bwMode="auto">
          <a:xfrm>
            <a:off x="6300788"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0" name="Rechteck 155"/>
          <p:cNvSpPr>
            <a:spLocks noChangeArrowheads="1"/>
          </p:cNvSpPr>
          <p:nvPr/>
        </p:nvSpPr>
        <p:spPr bwMode="auto">
          <a:xfrm>
            <a:off x="6300788"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1" name="Rechteck 156"/>
          <p:cNvSpPr>
            <a:spLocks noChangeArrowheads="1"/>
          </p:cNvSpPr>
          <p:nvPr/>
        </p:nvSpPr>
        <p:spPr bwMode="auto">
          <a:xfrm>
            <a:off x="6300788"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2" name="Rechteck 157"/>
          <p:cNvSpPr>
            <a:spLocks noChangeArrowheads="1"/>
          </p:cNvSpPr>
          <p:nvPr/>
        </p:nvSpPr>
        <p:spPr bwMode="auto">
          <a:xfrm>
            <a:off x="6300788"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3" name="Rechteck 158"/>
          <p:cNvSpPr>
            <a:spLocks noChangeArrowheads="1"/>
          </p:cNvSpPr>
          <p:nvPr/>
        </p:nvSpPr>
        <p:spPr bwMode="auto">
          <a:xfrm>
            <a:off x="6300788"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4" name="Rechteck 159"/>
          <p:cNvSpPr>
            <a:spLocks noChangeArrowheads="1"/>
          </p:cNvSpPr>
          <p:nvPr/>
        </p:nvSpPr>
        <p:spPr bwMode="auto">
          <a:xfrm>
            <a:off x="65881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5" name="Rechteck 160"/>
          <p:cNvSpPr>
            <a:spLocks noChangeArrowheads="1"/>
          </p:cNvSpPr>
          <p:nvPr/>
        </p:nvSpPr>
        <p:spPr bwMode="auto">
          <a:xfrm>
            <a:off x="65881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6" name="Rechteck 161"/>
          <p:cNvSpPr>
            <a:spLocks noChangeArrowheads="1"/>
          </p:cNvSpPr>
          <p:nvPr/>
        </p:nvSpPr>
        <p:spPr bwMode="auto">
          <a:xfrm>
            <a:off x="65881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7" name="Rechteck 162"/>
          <p:cNvSpPr>
            <a:spLocks noChangeArrowheads="1"/>
          </p:cNvSpPr>
          <p:nvPr/>
        </p:nvSpPr>
        <p:spPr bwMode="auto">
          <a:xfrm>
            <a:off x="65881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8" name="Rechteck 163"/>
          <p:cNvSpPr>
            <a:spLocks noChangeArrowheads="1"/>
          </p:cNvSpPr>
          <p:nvPr/>
        </p:nvSpPr>
        <p:spPr bwMode="auto">
          <a:xfrm>
            <a:off x="65881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69" name="Rechteck 164"/>
          <p:cNvSpPr>
            <a:spLocks noChangeArrowheads="1"/>
          </p:cNvSpPr>
          <p:nvPr/>
        </p:nvSpPr>
        <p:spPr bwMode="auto">
          <a:xfrm>
            <a:off x="65881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0" name="Rechteck 165"/>
          <p:cNvSpPr>
            <a:spLocks noChangeArrowheads="1"/>
          </p:cNvSpPr>
          <p:nvPr/>
        </p:nvSpPr>
        <p:spPr bwMode="auto">
          <a:xfrm>
            <a:off x="65881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1" name="Rechteck 166"/>
          <p:cNvSpPr>
            <a:spLocks noChangeArrowheads="1"/>
          </p:cNvSpPr>
          <p:nvPr/>
        </p:nvSpPr>
        <p:spPr bwMode="auto">
          <a:xfrm>
            <a:off x="65881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2" name="Rechteck 167"/>
          <p:cNvSpPr>
            <a:spLocks noChangeArrowheads="1"/>
          </p:cNvSpPr>
          <p:nvPr/>
        </p:nvSpPr>
        <p:spPr bwMode="auto">
          <a:xfrm>
            <a:off x="65881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3" name="Rechteck 168"/>
          <p:cNvSpPr>
            <a:spLocks noChangeArrowheads="1"/>
          </p:cNvSpPr>
          <p:nvPr/>
        </p:nvSpPr>
        <p:spPr bwMode="auto">
          <a:xfrm>
            <a:off x="65881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4" name="Rechteck 169"/>
          <p:cNvSpPr>
            <a:spLocks noChangeArrowheads="1"/>
          </p:cNvSpPr>
          <p:nvPr/>
        </p:nvSpPr>
        <p:spPr bwMode="auto">
          <a:xfrm>
            <a:off x="65881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5" name="Rechteck 170"/>
          <p:cNvSpPr>
            <a:spLocks noChangeArrowheads="1"/>
          </p:cNvSpPr>
          <p:nvPr/>
        </p:nvSpPr>
        <p:spPr bwMode="auto">
          <a:xfrm>
            <a:off x="6875463" y="40767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6" name="Rechteck 171"/>
          <p:cNvSpPr>
            <a:spLocks noChangeArrowheads="1"/>
          </p:cNvSpPr>
          <p:nvPr/>
        </p:nvSpPr>
        <p:spPr bwMode="auto">
          <a:xfrm>
            <a:off x="6875463" y="41497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7" name="Rechteck 172"/>
          <p:cNvSpPr>
            <a:spLocks noChangeArrowheads="1"/>
          </p:cNvSpPr>
          <p:nvPr/>
        </p:nvSpPr>
        <p:spPr bwMode="auto">
          <a:xfrm>
            <a:off x="6875463" y="42211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8" name="Rechteck 173"/>
          <p:cNvSpPr>
            <a:spLocks noChangeArrowheads="1"/>
          </p:cNvSpPr>
          <p:nvPr/>
        </p:nvSpPr>
        <p:spPr bwMode="auto">
          <a:xfrm>
            <a:off x="6875463" y="42926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79" name="Rechteck 174"/>
          <p:cNvSpPr>
            <a:spLocks noChangeArrowheads="1"/>
          </p:cNvSpPr>
          <p:nvPr/>
        </p:nvSpPr>
        <p:spPr bwMode="auto">
          <a:xfrm>
            <a:off x="6875463" y="4365625"/>
            <a:ext cx="217487"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0" name="Rechteck 175"/>
          <p:cNvSpPr>
            <a:spLocks noChangeArrowheads="1"/>
          </p:cNvSpPr>
          <p:nvPr/>
        </p:nvSpPr>
        <p:spPr bwMode="auto">
          <a:xfrm>
            <a:off x="6875463" y="44370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1" name="Rechteck 176"/>
          <p:cNvSpPr>
            <a:spLocks noChangeArrowheads="1"/>
          </p:cNvSpPr>
          <p:nvPr/>
        </p:nvSpPr>
        <p:spPr bwMode="auto">
          <a:xfrm>
            <a:off x="6875463" y="45085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2" name="Rechteck 177"/>
          <p:cNvSpPr>
            <a:spLocks noChangeArrowheads="1"/>
          </p:cNvSpPr>
          <p:nvPr/>
        </p:nvSpPr>
        <p:spPr bwMode="auto">
          <a:xfrm>
            <a:off x="6875463" y="45815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3" name="Rechteck 178"/>
          <p:cNvSpPr>
            <a:spLocks noChangeArrowheads="1"/>
          </p:cNvSpPr>
          <p:nvPr/>
        </p:nvSpPr>
        <p:spPr bwMode="auto">
          <a:xfrm>
            <a:off x="6875463" y="4652963"/>
            <a:ext cx="217487"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4" name="Rechteck 179"/>
          <p:cNvSpPr>
            <a:spLocks noChangeArrowheads="1"/>
          </p:cNvSpPr>
          <p:nvPr/>
        </p:nvSpPr>
        <p:spPr bwMode="auto">
          <a:xfrm>
            <a:off x="6875463" y="4724400"/>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5" name="Rechteck 180"/>
          <p:cNvSpPr>
            <a:spLocks noChangeArrowheads="1"/>
          </p:cNvSpPr>
          <p:nvPr/>
        </p:nvSpPr>
        <p:spPr bwMode="auto">
          <a:xfrm>
            <a:off x="6875463" y="4797425"/>
            <a:ext cx="217487"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6" name="Rechteck 181"/>
          <p:cNvSpPr>
            <a:spLocks noChangeArrowheads="1"/>
          </p:cNvSpPr>
          <p:nvPr/>
        </p:nvSpPr>
        <p:spPr bwMode="auto">
          <a:xfrm>
            <a:off x="5076825"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7" name="Rechteck 182"/>
          <p:cNvSpPr>
            <a:spLocks noChangeArrowheads="1"/>
          </p:cNvSpPr>
          <p:nvPr/>
        </p:nvSpPr>
        <p:spPr bwMode="auto">
          <a:xfrm>
            <a:off x="5076825"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8" name="Rechteck 183"/>
          <p:cNvSpPr>
            <a:spLocks noChangeArrowheads="1"/>
          </p:cNvSpPr>
          <p:nvPr/>
        </p:nvSpPr>
        <p:spPr bwMode="auto">
          <a:xfrm>
            <a:off x="5076825"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89" name="Rechteck 184"/>
          <p:cNvSpPr>
            <a:spLocks noChangeArrowheads="1"/>
          </p:cNvSpPr>
          <p:nvPr/>
        </p:nvSpPr>
        <p:spPr bwMode="auto">
          <a:xfrm>
            <a:off x="5076825"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0" name="Rechteck 185"/>
          <p:cNvSpPr>
            <a:spLocks noChangeArrowheads="1"/>
          </p:cNvSpPr>
          <p:nvPr/>
        </p:nvSpPr>
        <p:spPr bwMode="auto">
          <a:xfrm>
            <a:off x="5076825"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1" name="Rechteck 186"/>
          <p:cNvSpPr>
            <a:spLocks noChangeArrowheads="1"/>
          </p:cNvSpPr>
          <p:nvPr/>
        </p:nvSpPr>
        <p:spPr bwMode="auto">
          <a:xfrm>
            <a:off x="5076825"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2" name="Rechteck 187"/>
          <p:cNvSpPr>
            <a:spLocks noChangeArrowheads="1"/>
          </p:cNvSpPr>
          <p:nvPr/>
        </p:nvSpPr>
        <p:spPr bwMode="auto">
          <a:xfrm>
            <a:off x="5076825"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3" name="Rechteck 188"/>
          <p:cNvSpPr>
            <a:spLocks noChangeArrowheads="1"/>
          </p:cNvSpPr>
          <p:nvPr/>
        </p:nvSpPr>
        <p:spPr bwMode="auto">
          <a:xfrm>
            <a:off x="5076825"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4" name="Rechteck 189"/>
          <p:cNvSpPr>
            <a:spLocks noChangeArrowheads="1"/>
          </p:cNvSpPr>
          <p:nvPr/>
        </p:nvSpPr>
        <p:spPr bwMode="auto">
          <a:xfrm>
            <a:off x="5076825"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5" name="Rechteck 190"/>
          <p:cNvSpPr>
            <a:spLocks noChangeArrowheads="1"/>
          </p:cNvSpPr>
          <p:nvPr/>
        </p:nvSpPr>
        <p:spPr bwMode="auto">
          <a:xfrm>
            <a:off x="5076825" y="45815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6" name="Rechteck 191"/>
          <p:cNvSpPr>
            <a:spLocks noChangeArrowheads="1"/>
          </p:cNvSpPr>
          <p:nvPr/>
        </p:nvSpPr>
        <p:spPr bwMode="auto">
          <a:xfrm>
            <a:off x="5076825" y="46529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7" name="Rechteck 192"/>
          <p:cNvSpPr>
            <a:spLocks noChangeArrowheads="1"/>
          </p:cNvSpPr>
          <p:nvPr/>
        </p:nvSpPr>
        <p:spPr bwMode="auto">
          <a:xfrm>
            <a:off x="5076825" y="47244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8" name="Rechteck 193"/>
          <p:cNvSpPr>
            <a:spLocks noChangeArrowheads="1"/>
          </p:cNvSpPr>
          <p:nvPr/>
        </p:nvSpPr>
        <p:spPr bwMode="auto">
          <a:xfrm>
            <a:off x="5076825" y="47974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699" name="Rechteck 194"/>
          <p:cNvSpPr>
            <a:spLocks noChangeArrowheads="1"/>
          </p:cNvSpPr>
          <p:nvPr/>
        </p:nvSpPr>
        <p:spPr bwMode="auto">
          <a:xfrm>
            <a:off x="5076825" y="48688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0" name="Rechteck 195"/>
          <p:cNvSpPr>
            <a:spLocks noChangeArrowheads="1"/>
          </p:cNvSpPr>
          <p:nvPr/>
        </p:nvSpPr>
        <p:spPr bwMode="auto">
          <a:xfrm>
            <a:off x="5076825" y="49418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1" name="Rechteck 196"/>
          <p:cNvSpPr>
            <a:spLocks noChangeArrowheads="1"/>
          </p:cNvSpPr>
          <p:nvPr/>
        </p:nvSpPr>
        <p:spPr bwMode="auto">
          <a:xfrm>
            <a:off x="5076825" y="50133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2" name="Rechteck 197"/>
          <p:cNvSpPr>
            <a:spLocks noChangeArrowheads="1"/>
          </p:cNvSpPr>
          <p:nvPr/>
        </p:nvSpPr>
        <p:spPr bwMode="auto">
          <a:xfrm>
            <a:off x="5076825" y="50847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3" name="Rechteck 198"/>
          <p:cNvSpPr>
            <a:spLocks noChangeArrowheads="1"/>
          </p:cNvSpPr>
          <p:nvPr/>
        </p:nvSpPr>
        <p:spPr bwMode="auto">
          <a:xfrm>
            <a:off x="5076825" y="5157788"/>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4" name="Rechteck 199"/>
          <p:cNvSpPr>
            <a:spLocks noChangeArrowheads="1"/>
          </p:cNvSpPr>
          <p:nvPr/>
        </p:nvSpPr>
        <p:spPr bwMode="auto">
          <a:xfrm>
            <a:off x="5076825" y="52292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5" name="Rechteck 200"/>
          <p:cNvSpPr>
            <a:spLocks noChangeArrowheads="1"/>
          </p:cNvSpPr>
          <p:nvPr/>
        </p:nvSpPr>
        <p:spPr bwMode="auto">
          <a:xfrm>
            <a:off x="5076825" y="53006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6" name="Rechteck 201"/>
          <p:cNvSpPr>
            <a:spLocks noChangeArrowheads="1"/>
          </p:cNvSpPr>
          <p:nvPr/>
        </p:nvSpPr>
        <p:spPr bwMode="auto">
          <a:xfrm>
            <a:off x="5076825" y="537368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7" name="Rechteck 202"/>
          <p:cNvSpPr>
            <a:spLocks noChangeArrowheads="1"/>
          </p:cNvSpPr>
          <p:nvPr/>
        </p:nvSpPr>
        <p:spPr bwMode="auto">
          <a:xfrm>
            <a:off x="5076825" y="544512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8" name="Rechteck 203"/>
          <p:cNvSpPr>
            <a:spLocks noChangeArrowheads="1"/>
          </p:cNvSpPr>
          <p:nvPr/>
        </p:nvSpPr>
        <p:spPr bwMode="auto">
          <a:xfrm>
            <a:off x="4787900" y="28527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09" name="Rechteck 204"/>
          <p:cNvSpPr>
            <a:spLocks noChangeArrowheads="1"/>
          </p:cNvSpPr>
          <p:nvPr/>
        </p:nvSpPr>
        <p:spPr bwMode="auto">
          <a:xfrm>
            <a:off x="4787900" y="2924175"/>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0" name="Rechteck 205"/>
          <p:cNvSpPr>
            <a:spLocks noChangeArrowheads="1"/>
          </p:cNvSpPr>
          <p:nvPr/>
        </p:nvSpPr>
        <p:spPr bwMode="auto">
          <a:xfrm>
            <a:off x="4787900" y="29972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1" name="Rechteck 206"/>
          <p:cNvSpPr>
            <a:spLocks noChangeArrowheads="1"/>
          </p:cNvSpPr>
          <p:nvPr/>
        </p:nvSpPr>
        <p:spPr bwMode="auto">
          <a:xfrm>
            <a:off x="4787900" y="30686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2" name="Rechteck 207"/>
          <p:cNvSpPr>
            <a:spLocks noChangeArrowheads="1"/>
          </p:cNvSpPr>
          <p:nvPr/>
        </p:nvSpPr>
        <p:spPr bwMode="auto">
          <a:xfrm>
            <a:off x="4787900" y="31416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3" name="Rechteck 208"/>
          <p:cNvSpPr>
            <a:spLocks noChangeArrowheads="1"/>
          </p:cNvSpPr>
          <p:nvPr/>
        </p:nvSpPr>
        <p:spPr bwMode="auto">
          <a:xfrm>
            <a:off x="4787900" y="32131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4" name="Rechteck 209"/>
          <p:cNvSpPr>
            <a:spLocks noChangeArrowheads="1"/>
          </p:cNvSpPr>
          <p:nvPr/>
        </p:nvSpPr>
        <p:spPr bwMode="auto">
          <a:xfrm>
            <a:off x="4787900" y="32845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5" name="Rechteck 210"/>
          <p:cNvSpPr>
            <a:spLocks noChangeArrowheads="1"/>
          </p:cNvSpPr>
          <p:nvPr/>
        </p:nvSpPr>
        <p:spPr bwMode="auto">
          <a:xfrm>
            <a:off x="4787900" y="3357563"/>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6" name="Rechteck 211"/>
          <p:cNvSpPr>
            <a:spLocks noChangeArrowheads="1"/>
          </p:cNvSpPr>
          <p:nvPr/>
        </p:nvSpPr>
        <p:spPr bwMode="auto">
          <a:xfrm>
            <a:off x="4787900" y="34290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7" name="Rechteck 212"/>
          <p:cNvSpPr>
            <a:spLocks noChangeArrowheads="1"/>
          </p:cNvSpPr>
          <p:nvPr/>
        </p:nvSpPr>
        <p:spPr bwMode="auto">
          <a:xfrm>
            <a:off x="4787900" y="3500438"/>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8" name="Rechteck 213"/>
          <p:cNvSpPr>
            <a:spLocks noChangeArrowheads="1"/>
          </p:cNvSpPr>
          <p:nvPr/>
        </p:nvSpPr>
        <p:spPr bwMode="auto">
          <a:xfrm>
            <a:off x="4787900" y="35734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19" name="Rechteck 214"/>
          <p:cNvSpPr>
            <a:spLocks noChangeArrowheads="1"/>
          </p:cNvSpPr>
          <p:nvPr/>
        </p:nvSpPr>
        <p:spPr bwMode="auto">
          <a:xfrm>
            <a:off x="6011863" y="37893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0" name="Rechteck 215"/>
          <p:cNvSpPr>
            <a:spLocks noChangeArrowheads="1"/>
          </p:cNvSpPr>
          <p:nvPr/>
        </p:nvSpPr>
        <p:spPr bwMode="auto">
          <a:xfrm>
            <a:off x="6011863" y="38608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1" name="Rechteck 216"/>
          <p:cNvSpPr>
            <a:spLocks noChangeArrowheads="1"/>
          </p:cNvSpPr>
          <p:nvPr/>
        </p:nvSpPr>
        <p:spPr bwMode="auto">
          <a:xfrm>
            <a:off x="6011863" y="39338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2" name="Rechteck 217"/>
          <p:cNvSpPr>
            <a:spLocks noChangeArrowheads="1"/>
          </p:cNvSpPr>
          <p:nvPr/>
        </p:nvSpPr>
        <p:spPr bwMode="auto">
          <a:xfrm>
            <a:off x="6011863" y="40052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3" name="Rechteck 218"/>
          <p:cNvSpPr>
            <a:spLocks noChangeArrowheads="1"/>
          </p:cNvSpPr>
          <p:nvPr/>
        </p:nvSpPr>
        <p:spPr bwMode="auto">
          <a:xfrm>
            <a:off x="6011863" y="40767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4" name="Rechteck 219"/>
          <p:cNvSpPr>
            <a:spLocks noChangeArrowheads="1"/>
          </p:cNvSpPr>
          <p:nvPr/>
        </p:nvSpPr>
        <p:spPr bwMode="auto">
          <a:xfrm>
            <a:off x="6011863" y="41497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5" name="Rechteck 220"/>
          <p:cNvSpPr>
            <a:spLocks noChangeArrowheads="1"/>
          </p:cNvSpPr>
          <p:nvPr/>
        </p:nvSpPr>
        <p:spPr bwMode="auto">
          <a:xfrm>
            <a:off x="6011863" y="42211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6" name="Rechteck 221"/>
          <p:cNvSpPr>
            <a:spLocks noChangeArrowheads="1"/>
          </p:cNvSpPr>
          <p:nvPr/>
        </p:nvSpPr>
        <p:spPr bwMode="auto">
          <a:xfrm>
            <a:off x="6011863" y="42926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7" name="Rechteck 222"/>
          <p:cNvSpPr>
            <a:spLocks noChangeArrowheads="1"/>
          </p:cNvSpPr>
          <p:nvPr/>
        </p:nvSpPr>
        <p:spPr bwMode="auto">
          <a:xfrm>
            <a:off x="6011863" y="4365625"/>
            <a:ext cx="215900" cy="444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8" name="Rechteck 223"/>
          <p:cNvSpPr>
            <a:spLocks noChangeArrowheads="1"/>
          </p:cNvSpPr>
          <p:nvPr/>
        </p:nvSpPr>
        <p:spPr bwMode="auto">
          <a:xfrm>
            <a:off x="6011863" y="4437063"/>
            <a:ext cx="215900" cy="46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sp>
        <p:nvSpPr>
          <p:cNvPr id="21729" name="Rechteck 224"/>
          <p:cNvSpPr>
            <a:spLocks noChangeArrowheads="1"/>
          </p:cNvSpPr>
          <p:nvPr/>
        </p:nvSpPr>
        <p:spPr bwMode="auto">
          <a:xfrm>
            <a:off x="6011863" y="4508500"/>
            <a:ext cx="215900" cy="460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18" tIns="72009" rIns="72009" bIns="72009" anchor="ctr"/>
          <a:lstStyle>
            <a:lvl1pPr marL="171450" indent="-1714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buFont typeface="Arial" charset="0"/>
              <a:buChar char="•"/>
            </a:pPr>
            <a:endParaRPr lang="de-AT" altLang="en-US" sz="1400">
              <a:solidFill>
                <a:srgbClr val="000000"/>
              </a:solidFill>
            </a:endParaRPr>
          </a:p>
        </p:txBody>
      </p:sp>
      <p:pic>
        <p:nvPicPr>
          <p:cNvPr id="21730" name="Picture 2" descr="File:Eurostat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844675"/>
            <a:ext cx="1744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31" name="Picture 9"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5661025"/>
            <a:ext cx="13668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 name="Pfeil nach rechts 229"/>
          <p:cNvSpPr/>
          <p:nvPr/>
        </p:nvSpPr>
        <p:spPr bwMode="auto">
          <a:xfrm>
            <a:off x="5364163" y="2781300"/>
            <a:ext cx="977900" cy="484188"/>
          </a:xfrm>
          <a:prstGeom prst="rightArrow">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lIns="144018" tIns="72009" rIns="72009" bIns="72009" anchor="ctr"/>
          <a:lstStyle/>
          <a:p>
            <a:pPr marL="171450" indent="-171450" fontAlgn="auto">
              <a:spcBef>
                <a:spcPts val="0"/>
              </a:spcBef>
              <a:spcAft>
                <a:spcPts val="0"/>
              </a:spcAft>
              <a:buClr>
                <a:srgbClr val="879BAA"/>
              </a:buClr>
              <a:buFont typeface="Arial" pitchFamily="34" charset="0"/>
              <a:buChar char="•"/>
              <a:defRPr/>
            </a:pPr>
            <a:endParaRPr lang="de-AT" sz="1400" dirty="0" err="1">
              <a:solidFill>
                <a:srgbClr val="000000"/>
              </a:solidFill>
              <a:cs typeface="Arial" charset="0"/>
            </a:endParaRPr>
          </a:p>
        </p:txBody>
      </p:sp>
    </p:spTree>
    <p:extLst>
      <p:ext uri="{BB962C8B-B14F-4D97-AF65-F5344CB8AC3E}">
        <p14:creationId xmlns:p14="http://schemas.microsoft.com/office/powerpoint/2010/main" val="1250372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a:xfrm>
            <a:off x="462406" y="432000"/>
            <a:ext cx="7709994" cy="1143000"/>
          </a:xfrm>
        </p:spPr>
        <p:txBody>
          <a:bodyPr/>
          <a:lstStyle/>
          <a:p>
            <a:pPr eaLnBrk="1" hangingPunct="1"/>
            <a:r>
              <a:rPr lang="en-US" altLang="en-US" u="sng" dirty="0"/>
              <a:t>Cross-dataset </a:t>
            </a:r>
            <a:r>
              <a:rPr lang="en-US" altLang="en-US" dirty="0"/>
              <a:t>prediction </a:t>
            </a:r>
            <a:r>
              <a:rPr lang="en-US" altLang="en-US" dirty="0" smtClean="0"/>
              <a:t>2/2</a:t>
            </a:r>
            <a:r>
              <a:rPr lang="en-US" altLang="en-US" dirty="0"/>
              <a:t>:</a:t>
            </a:r>
            <a:br>
              <a:rPr lang="en-US" altLang="en-US" dirty="0"/>
            </a:br>
            <a:r>
              <a:rPr lang="en-US" altLang="en-US" sz="2000" dirty="0"/>
              <a:t>(How) </a:t>
            </a:r>
            <a:r>
              <a:rPr lang="en-US" altLang="en-US" sz="2000" dirty="0" smtClean="0"/>
              <a:t>useful is this all for </a:t>
            </a:r>
            <a:r>
              <a:rPr lang="en-US" altLang="en-US" sz="2000" u="sng" dirty="0" smtClean="0"/>
              <a:t>cross-dataset </a:t>
            </a:r>
            <a:r>
              <a:rPr lang="en-US" altLang="en-US" sz="2000" dirty="0"/>
              <a:t>prediction?</a:t>
            </a:r>
            <a:endParaRPr lang="de-AT" altLang="en-US" dirty="0"/>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5963"/>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4848225"/>
            <a:ext cx="1181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File:Eurostat 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088" y="4803775"/>
            <a:ext cx="1095375" cy="496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4" name="Picture 9"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797425"/>
            <a:ext cx="117951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descr="File:Eurostat 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724400"/>
            <a:ext cx="1095375" cy="498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uppierung 15"/>
          <p:cNvGrpSpPr>
            <a:grpSpLocks/>
          </p:cNvGrpSpPr>
          <p:nvPr/>
        </p:nvGrpSpPr>
        <p:grpSpPr bwMode="auto">
          <a:xfrm>
            <a:off x="611188" y="5229051"/>
            <a:ext cx="7993062" cy="1584325"/>
            <a:chOff x="611560" y="5301208"/>
            <a:chExt cx="7992888" cy="1152128"/>
          </a:xfrm>
        </p:grpSpPr>
        <p:sp>
          <p:nvSpPr>
            <p:cNvPr id="22537" name="Legende mit Linie (2) 16"/>
            <p:cNvSpPr>
              <a:spLocks/>
            </p:cNvSpPr>
            <p:nvPr/>
          </p:nvSpPr>
          <p:spPr bwMode="auto">
            <a:xfrm>
              <a:off x="611560" y="5301208"/>
              <a:ext cx="7992888" cy="1152128"/>
            </a:xfrm>
            <a:prstGeom prst="borderCallout2">
              <a:avLst>
                <a:gd name="adj1" fmla="val -2417"/>
                <a:gd name="adj2" fmla="val 49653"/>
                <a:gd name="adj3" fmla="val -55144"/>
                <a:gd name="adj4" fmla="val 49676"/>
                <a:gd name="adj5" fmla="val -142046"/>
                <a:gd name="adj6" fmla="val 70625"/>
              </a:avLst>
            </a:prstGeom>
            <a:solidFill>
              <a:schemeClr val="bg1"/>
            </a:solidFill>
            <a:ln w="9525">
              <a:solidFill>
                <a:schemeClr val="accent1"/>
              </a:solidFill>
              <a:miter lim="800000"/>
              <a:headEnd/>
              <a:tailEnd/>
            </a:ln>
          </p:spPr>
          <p:txBody>
            <a:bodyPr lIns="144018" tIns="72009" rIns="72009" bIns="72009"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buClr>
                  <a:srgbClr val="879BAA"/>
                </a:buClr>
              </a:pPr>
              <a:endParaRPr lang="de-DE" altLang="en-US" sz="1400">
                <a:solidFill>
                  <a:srgbClr val="000000"/>
                </a:solidFill>
              </a:endParaRPr>
            </a:p>
          </p:txBody>
        </p:sp>
        <p:sp>
          <p:nvSpPr>
            <p:cNvPr id="9" name="Legende mit Linie (2) 8"/>
            <p:cNvSpPr/>
            <p:nvPr/>
          </p:nvSpPr>
          <p:spPr bwMode="auto">
            <a:xfrm>
              <a:off x="611560" y="5301208"/>
              <a:ext cx="7992888" cy="1152128"/>
            </a:xfrm>
            <a:prstGeom prst="borderCallout2">
              <a:avLst>
                <a:gd name="adj1" fmla="val -2418"/>
                <a:gd name="adj2" fmla="val 49655"/>
                <a:gd name="adj3" fmla="val -55143"/>
                <a:gd name="adj4" fmla="val 49676"/>
                <a:gd name="adj5" fmla="val -114121"/>
                <a:gd name="adj6" fmla="val 30373"/>
              </a:avLst>
            </a:prstGeom>
            <a:solidFill>
              <a:schemeClr val="bg1"/>
            </a:solidFill>
            <a:ln w="9525" algn="ctr">
              <a:solidFill>
                <a:schemeClr val="accent1"/>
              </a:solidFill>
              <a:miter lim="800000"/>
              <a:headEnd/>
              <a:tailEnd/>
            </a:ln>
          </p:spPr>
          <p:txBody>
            <a:bodyPr lIns="144018" tIns="72009" rIns="72009" bIns="72009" anchor="ctr"/>
            <a:lstStyle/>
            <a:p>
              <a:pPr fontAlgn="auto">
                <a:spcBef>
                  <a:spcPts val="0"/>
                </a:spcBef>
                <a:spcAft>
                  <a:spcPts val="0"/>
                </a:spcAft>
                <a:buClr>
                  <a:srgbClr val="879BAA"/>
                </a:buClr>
                <a:defRPr/>
              </a:pPr>
              <a:r>
                <a:rPr lang="de-DE" b="1" dirty="0">
                  <a:solidFill>
                    <a:srgbClr val="000000"/>
                  </a:solidFill>
                  <a:latin typeface="+mn-lt"/>
                  <a:ea typeface="+mn-ea"/>
                  <a:cs typeface="Arial" charset="0"/>
                </a:rPr>
                <a:t>Con:</a:t>
              </a:r>
            </a:p>
            <a:p>
              <a:pPr marL="285750" indent="-285750" fontAlgn="auto">
                <a:spcBef>
                  <a:spcPts val="0"/>
                </a:spcBef>
                <a:spcAft>
                  <a:spcPts val="0"/>
                </a:spcAft>
                <a:buClr>
                  <a:srgbClr val="879BAA"/>
                </a:buClr>
                <a:buFont typeface="Arial"/>
                <a:buChar char="•"/>
                <a:defRPr/>
              </a:pPr>
              <a:r>
                <a:rPr lang="de-DE" dirty="0">
                  <a:solidFill>
                    <a:srgbClr val="000000"/>
                  </a:solidFill>
                  <a:latin typeface="+mn-lt"/>
                  <a:ea typeface="+mn-ea"/>
                  <a:cs typeface="Arial" charset="0"/>
                </a:rPr>
                <a:t>Not </a:t>
              </a:r>
              <a:r>
                <a:rPr lang="de-DE" dirty="0" err="1">
                  <a:solidFill>
                    <a:srgbClr val="000000"/>
                  </a:solidFill>
                  <a:latin typeface="+mn-lt"/>
                  <a:ea typeface="+mn-ea"/>
                  <a:cs typeface="Arial" charset="0"/>
                </a:rPr>
                <a:t>great</a:t>
              </a:r>
              <a:r>
                <a:rPr lang="de-DE" dirty="0">
                  <a:solidFill>
                    <a:srgbClr val="000000"/>
                  </a:solidFill>
                  <a:latin typeface="+mn-lt"/>
                  <a:ea typeface="+mn-ea"/>
                  <a:cs typeface="Arial" charset="0"/>
                </a:rPr>
                <a:t> </a:t>
              </a:r>
              <a:r>
                <a:rPr lang="de-DE" dirty="0">
                  <a:solidFill>
                    <a:srgbClr val="000000"/>
                  </a:solidFill>
                  <a:latin typeface="+mn-lt"/>
                  <a:ea typeface="+mn-ea"/>
                  <a:cs typeface="Arial" charset="0"/>
                  <a:sym typeface="Wingdings"/>
                </a:rPr>
                <a:t></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Avg</a:t>
              </a:r>
              <a:r>
                <a:rPr lang="de-DE" dirty="0">
                  <a:solidFill>
                    <a:srgbClr val="000000"/>
                  </a:solidFill>
                  <a:latin typeface="+mn-lt"/>
                  <a:ea typeface="+mn-ea"/>
                  <a:cs typeface="Arial" charset="0"/>
                </a:rPr>
                <a:t>. RMSE </a:t>
              </a:r>
              <a:r>
                <a:rPr lang="de-DE" dirty="0" err="1">
                  <a:solidFill>
                    <a:srgbClr val="000000"/>
                  </a:solidFill>
                  <a:latin typeface="+mn-lt"/>
                  <a:ea typeface="+mn-ea"/>
                  <a:cs typeface="Arial" charset="0"/>
                </a:rPr>
                <a:t>for</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both</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directions</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over</a:t>
              </a:r>
              <a:r>
                <a:rPr lang="de-DE" dirty="0">
                  <a:solidFill>
                    <a:srgbClr val="000000"/>
                  </a:solidFill>
                  <a:latin typeface="+mn-lt"/>
                  <a:ea typeface="+mn-ea"/>
                  <a:cs typeface="Arial" charset="0"/>
                </a:rPr>
                <a:t> 10%</a:t>
              </a:r>
            </a:p>
            <a:p>
              <a:pPr marL="285750" indent="-285750" fontAlgn="auto">
                <a:spcBef>
                  <a:spcPts val="0"/>
                </a:spcBef>
                <a:spcAft>
                  <a:spcPts val="0"/>
                </a:spcAft>
                <a:buClr>
                  <a:srgbClr val="879BAA"/>
                </a:buClr>
                <a:buFont typeface="Arial"/>
                <a:buChar char="•"/>
                <a:defRPr/>
              </a:pPr>
              <a:r>
                <a:rPr lang="de-DE" dirty="0" err="1">
                  <a:solidFill>
                    <a:srgbClr val="000000"/>
                  </a:solidFill>
                  <a:latin typeface="+mn-lt"/>
                  <a:ea typeface="+mn-ea"/>
                  <a:cs typeface="Arial" charset="0"/>
                </a:rPr>
                <a:t>Could</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transfer</a:t>
              </a:r>
              <a:r>
                <a:rPr lang="de-DE" dirty="0">
                  <a:solidFill>
                    <a:srgbClr val="000000"/>
                  </a:solidFill>
                  <a:latin typeface="+mn-lt"/>
                  <a:ea typeface="+mn-ea"/>
                  <a:cs typeface="Arial" charset="0"/>
                </a:rPr>
                <a:t> a "</a:t>
              </a:r>
              <a:r>
                <a:rPr lang="de-DE" dirty="0" err="1">
                  <a:solidFill>
                    <a:srgbClr val="000000"/>
                  </a:solidFill>
                  <a:latin typeface="+mn-lt"/>
                  <a:ea typeface="+mn-ea"/>
                  <a:cs typeface="Arial" charset="0"/>
                </a:rPr>
                <a:t>bias</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from</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one</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dataset's</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context</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to</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the</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other</a:t>
              </a:r>
              <a:endParaRPr lang="de-DE" dirty="0">
                <a:solidFill>
                  <a:srgbClr val="000000"/>
                </a:solidFill>
                <a:latin typeface="+mn-lt"/>
                <a:ea typeface="+mn-ea"/>
                <a:cs typeface="Arial" charset="0"/>
              </a:endParaRPr>
            </a:p>
            <a:p>
              <a:pPr fontAlgn="auto">
                <a:spcBef>
                  <a:spcPts val="0"/>
                </a:spcBef>
                <a:spcAft>
                  <a:spcPts val="0"/>
                </a:spcAft>
                <a:buClr>
                  <a:srgbClr val="879BAA"/>
                </a:buClr>
                <a:defRPr/>
              </a:pPr>
              <a:r>
                <a:rPr lang="de-DE" b="1" dirty="0">
                  <a:solidFill>
                    <a:srgbClr val="000000"/>
                  </a:solidFill>
                  <a:latin typeface="+mn-lt"/>
                  <a:ea typeface="+mn-ea"/>
                  <a:cs typeface="Arial" charset="0"/>
                </a:rPr>
                <a:t>Pro:</a:t>
              </a:r>
              <a:r>
                <a:rPr lang="de-DE" dirty="0">
                  <a:solidFill>
                    <a:srgbClr val="000000"/>
                  </a:solidFill>
                  <a:latin typeface="+mn-lt"/>
                  <a:ea typeface="+mn-ea"/>
                  <a:cs typeface="Arial" charset="0"/>
                </a:rPr>
                <a:t> </a:t>
              </a:r>
            </a:p>
            <a:p>
              <a:pPr marL="285750" indent="-285750" fontAlgn="auto">
                <a:spcBef>
                  <a:spcPts val="0"/>
                </a:spcBef>
                <a:spcAft>
                  <a:spcPts val="0"/>
                </a:spcAft>
                <a:buClr>
                  <a:srgbClr val="879BAA"/>
                </a:buClr>
                <a:buFont typeface="Arial"/>
                <a:buChar char="•"/>
                <a:defRPr/>
              </a:pPr>
              <a:r>
                <a:rPr lang="de-DE" dirty="0" err="1">
                  <a:solidFill>
                    <a:srgbClr val="000000"/>
                  </a:solidFill>
                  <a:latin typeface="+mn-lt"/>
                  <a:ea typeface="+mn-ea"/>
                  <a:cs typeface="Arial" charset="0"/>
                </a:rPr>
                <a:t>for</a:t>
              </a:r>
              <a:r>
                <a:rPr lang="de-DE" dirty="0">
                  <a:solidFill>
                    <a:srgbClr val="000000"/>
                  </a:solidFill>
                  <a:latin typeface="+mn-lt"/>
                  <a:ea typeface="+mn-ea"/>
                  <a:cs typeface="Arial" charset="0"/>
                </a:rPr>
                <a:t> </a:t>
              </a:r>
              <a:r>
                <a:rPr lang="de-DE" b="1" dirty="0" err="1">
                  <a:solidFill>
                    <a:srgbClr val="000000"/>
                  </a:solidFill>
                  <a:latin typeface="+mn-lt"/>
                  <a:ea typeface="+mn-ea"/>
                  <a:cs typeface="Arial" charset="0"/>
                </a:rPr>
                <a:t>some</a:t>
              </a:r>
              <a:r>
                <a:rPr lang="de-DE" b="1" dirty="0">
                  <a:solidFill>
                    <a:srgbClr val="000000"/>
                  </a:solidFill>
                  <a:latin typeface="+mn-lt"/>
                  <a:ea typeface="+mn-ea"/>
                  <a:cs typeface="Arial" charset="0"/>
                </a:rPr>
                <a:t> </a:t>
              </a:r>
              <a:r>
                <a:rPr lang="de-DE" b="1" dirty="0" err="1">
                  <a:solidFill>
                    <a:srgbClr val="000000"/>
                  </a:solidFill>
                  <a:latin typeface="+mn-lt"/>
                  <a:ea typeface="+mn-ea"/>
                  <a:cs typeface="Arial" charset="0"/>
                </a:rPr>
                <a:t>indicators</a:t>
              </a:r>
              <a:r>
                <a:rPr lang="de-DE" b="1" dirty="0">
                  <a:solidFill>
                    <a:srgbClr val="000000"/>
                  </a:solidFill>
                  <a:latin typeface="+mn-lt"/>
                  <a:ea typeface="+mn-ea"/>
                  <a:cs typeface="Arial" charset="0"/>
                </a:rPr>
                <a:t> </a:t>
              </a:r>
              <a:r>
                <a:rPr lang="de-DE" dirty="0" err="1">
                  <a:solidFill>
                    <a:srgbClr val="000000"/>
                  </a:solidFill>
                  <a:latin typeface="+mn-lt"/>
                  <a:ea typeface="+mn-ea"/>
                  <a:cs typeface="Arial" charset="0"/>
                </a:rPr>
                <a:t>it</a:t>
              </a:r>
              <a:r>
                <a:rPr lang="de-DE" dirty="0">
                  <a:solidFill>
                    <a:srgbClr val="000000"/>
                  </a:solidFill>
                  <a:latin typeface="+mn-lt"/>
                  <a:ea typeface="+mn-ea"/>
                  <a:cs typeface="Arial" charset="0"/>
                </a:rPr>
                <a:t> </a:t>
              </a:r>
              <a:r>
                <a:rPr lang="de-DE" dirty="0" err="1" smtClean="0">
                  <a:solidFill>
                    <a:srgbClr val="000000"/>
                  </a:solidFill>
                  <a:latin typeface="+mn-lt"/>
                  <a:ea typeface="+mn-ea"/>
                  <a:cs typeface="Arial" charset="0"/>
                </a:rPr>
                <a:t>worked</a:t>
              </a:r>
              <a:r>
                <a:rPr lang="de-DE" dirty="0" smtClean="0">
                  <a:solidFill>
                    <a:srgbClr val="000000"/>
                  </a:solidFill>
                  <a:latin typeface="+mn-lt"/>
                  <a:ea typeface="+mn-ea"/>
                  <a:cs typeface="Arial" charset="0"/>
                </a:rPr>
                <a:t> </a:t>
              </a:r>
              <a:r>
                <a:rPr lang="de-DE" dirty="0" err="1">
                  <a:solidFill>
                    <a:srgbClr val="000000"/>
                  </a:solidFill>
                  <a:latin typeface="+mn-lt"/>
                  <a:ea typeface="+mn-ea"/>
                  <a:cs typeface="Arial" charset="0"/>
                </a:rPr>
                <a:t>quite</a:t>
              </a:r>
              <a:r>
                <a:rPr lang="de-DE" dirty="0">
                  <a:solidFill>
                    <a:srgbClr val="000000"/>
                  </a:solidFill>
                  <a:latin typeface="+mn-lt"/>
                  <a:ea typeface="+mn-ea"/>
                  <a:cs typeface="Arial" charset="0"/>
                </a:rPr>
                <a:t> </a:t>
              </a:r>
              <a:r>
                <a:rPr lang="de-DE" dirty="0" err="1">
                  <a:solidFill>
                    <a:srgbClr val="000000"/>
                  </a:solidFill>
                  <a:latin typeface="+mn-lt"/>
                  <a:ea typeface="+mn-ea"/>
                  <a:cs typeface="Arial" charset="0"/>
                </a:rPr>
                <a:t>well</a:t>
              </a:r>
              <a:r>
                <a:rPr lang="de-DE" dirty="0">
                  <a:solidFill>
                    <a:srgbClr val="000000"/>
                  </a:solidFill>
                  <a:latin typeface="+mn-lt"/>
                  <a:ea typeface="+mn-ea"/>
                  <a:cs typeface="Arial" charset="0"/>
                </a:rPr>
                <a:t> </a:t>
              </a:r>
              <a:r>
                <a:rPr lang="de-DE" dirty="0">
                  <a:solidFill>
                    <a:srgbClr val="000000"/>
                  </a:solidFill>
                  <a:latin typeface="+mn-lt"/>
                  <a:ea typeface="+mn-ea"/>
                  <a:cs typeface="Arial" charset="0"/>
                  <a:sym typeface="Wingdings"/>
                </a:rPr>
                <a:t></a:t>
              </a:r>
              <a:endParaRPr lang="de-DE" dirty="0">
                <a:solidFill>
                  <a:srgbClr val="000000"/>
                </a:solidFill>
                <a:latin typeface="+mn-lt"/>
                <a:ea typeface="+mn-ea"/>
                <a:cs typeface="Arial" charset="0"/>
              </a:endParaRPr>
            </a:p>
          </p:txBody>
        </p:sp>
      </p:grpSp>
    </p:spTree>
    <p:extLst>
      <p:ext uri="{BB962C8B-B14F-4D97-AF65-F5344CB8AC3E}">
        <p14:creationId xmlns:p14="http://schemas.microsoft.com/office/powerpoint/2010/main" val="48368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6140450" cy="809625"/>
          </a:xfrm>
        </p:spPr>
        <p:txBody>
          <a:bodyPr/>
          <a:lstStyle/>
          <a:p>
            <a:r>
              <a:rPr lang="en-GB" noProof="0" smtClean="0"/>
              <a:t>City Data Pipeline</a:t>
            </a:r>
            <a:endParaRPr lang="en-GB" noProof="0"/>
          </a:p>
        </p:txBody>
      </p:sp>
      <p:sp>
        <p:nvSpPr>
          <p:cNvPr id="5" name="TextShape 2"/>
          <p:cNvSpPr txBox="1"/>
          <p:nvPr/>
        </p:nvSpPr>
        <p:spPr>
          <a:xfrm>
            <a:off x="35495" y="1628800"/>
            <a:ext cx="4032449" cy="4541824"/>
          </a:xfrm>
          <a:prstGeom prst="rect">
            <a:avLst/>
          </a:prstGeom>
        </p:spPr>
        <p:txBody>
          <a:bodyPr lIns="0" tIns="41473" rIns="0" bIns="41473"/>
          <a:lstStyle/>
          <a:p>
            <a:pPr algn="ctr"/>
            <a:r>
              <a:rPr lang="de-DE" sz="2200" b="1" dirty="0" smtClean="0">
                <a:solidFill>
                  <a:srgbClr val="000000"/>
                </a:solidFill>
                <a:hlinkClick r:id="rId2"/>
              </a:rPr>
              <a:t>citydata.wu.ac.at</a:t>
            </a:r>
            <a:endParaRPr lang="de-DE" sz="2200" b="1" dirty="0" smtClean="0">
              <a:solidFill>
                <a:srgbClr val="000000"/>
              </a:solidFill>
            </a:endParaRPr>
          </a:p>
          <a:p>
            <a:pPr algn="ctr"/>
            <a:r>
              <a:rPr lang="de-DE" sz="2200" b="1" dirty="0" smtClean="0">
                <a:solidFill>
                  <a:srgbClr val="000000"/>
                </a:solidFill>
              </a:rPr>
              <a:t>   </a:t>
            </a:r>
            <a:endParaRPr lang="de-DE" sz="2200" b="1" dirty="0">
              <a:solidFill>
                <a:srgbClr val="000000"/>
              </a:solidFill>
            </a:endParaRPr>
          </a:p>
          <a:p>
            <a:pPr marL="342900" indent="-342900">
              <a:buFont typeface="Arial"/>
              <a:buChar char="•"/>
            </a:pPr>
            <a:r>
              <a:rPr lang="de-DE" sz="1500" dirty="0" smtClean="0">
                <a:solidFill>
                  <a:srgbClr val="000000"/>
                </a:solidFill>
              </a:rPr>
              <a:t>Search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indicators</a:t>
            </a:r>
            <a:r>
              <a:rPr lang="de-DE" sz="1500" dirty="0" smtClean="0">
                <a:solidFill>
                  <a:srgbClr val="000000"/>
                </a:solidFill>
              </a:rPr>
              <a:t> &amp; </a:t>
            </a:r>
            <a:r>
              <a:rPr lang="de-DE" sz="1500" dirty="0" err="1" smtClean="0">
                <a:solidFill>
                  <a:srgbClr val="000000"/>
                </a:solidFill>
              </a:rPr>
              <a:t>cities</a:t>
            </a:r>
            <a:endParaRPr lang="de-DE" sz="1500" dirty="0">
              <a:solidFill>
                <a:srgbClr val="000000"/>
              </a:solidFill>
            </a:endParaRPr>
          </a:p>
          <a:p>
            <a:pPr marL="342900" indent="-342900">
              <a:buFont typeface="Arial"/>
              <a:buChar char="•"/>
            </a:pPr>
            <a:r>
              <a:rPr lang="de-DE" sz="1500" dirty="0" err="1">
                <a:solidFill>
                  <a:srgbClr val="000000"/>
                </a:solidFill>
              </a:rPr>
              <a:t>o</a:t>
            </a:r>
            <a:r>
              <a:rPr lang="de-DE" sz="1500" dirty="0" err="1" smtClean="0">
                <a:solidFill>
                  <a:srgbClr val="000000"/>
                </a:solidFill>
              </a:rPr>
              <a:t>btain</a:t>
            </a:r>
            <a:r>
              <a:rPr lang="de-DE" sz="1500" dirty="0" smtClean="0">
                <a:solidFill>
                  <a:srgbClr val="000000"/>
                </a:solidFill>
              </a:rPr>
              <a:t> </a:t>
            </a:r>
            <a:r>
              <a:rPr lang="de-DE" sz="1500" dirty="0" err="1" smtClean="0">
                <a:solidFill>
                  <a:srgbClr val="000000"/>
                </a:solidFill>
              </a:rPr>
              <a:t>results</a:t>
            </a:r>
            <a:r>
              <a:rPr lang="de-DE" sz="1500" dirty="0" smtClean="0">
                <a:solidFill>
                  <a:srgbClr val="000000"/>
                </a:solidFill>
              </a:rPr>
              <a:t> incl. </a:t>
            </a:r>
            <a:r>
              <a:rPr lang="de-DE" sz="1500" dirty="0" err="1">
                <a:solidFill>
                  <a:srgbClr val="000000"/>
                </a:solidFill>
              </a:rPr>
              <a:t>s</a:t>
            </a:r>
            <a:r>
              <a:rPr lang="de-DE" sz="1500" dirty="0" err="1" smtClean="0">
                <a:solidFill>
                  <a:srgbClr val="000000"/>
                </a:solidFill>
              </a:rPr>
              <a:t>ources</a:t>
            </a:r>
            <a:endParaRPr lang="de-DE" sz="1500" dirty="0" smtClean="0">
              <a:solidFill>
                <a:srgbClr val="000000"/>
              </a:solidFill>
            </a:endParaRPr>
          </a:p>
          <a:p>
            <a:pPr marL="342900" indent="-342900">
              <a:buFont typeface="Arial"/>
              <a:buChar char="•"/>
            </a:pPr>
            <a:r>
              <a:rPr lang="de-DE" sz="1500" dirty="0" smtClean="0">
                <a:solidFill>
                  <a:srgbClr val="000000"/>
                </a:solidFill>
              </a:rPr>
              <a:t>Integrated </a:t>
            </a:r>
            <a:r>
              <a:rPr lang="de-DE" sz="1500" dirty="0" err="1" smtClean="0">
                <a:solidFill>
                  <a:srgbClr val="000000"/>
                </a:solidFill>
              </a:rPr>
              <a:t>data</a:t>
            </a:r>
            <a:r>
              <a:rPr lang="de-DE" sz="1500" dirty="0" smtClean="0">
                <a:solidFill>
                  <a:srgbClr val="000000"/>
                </a:solidFill>
              </a:rPr>
              <a:t> </a:t>
            </a:r>
            <a:r>
              <a:rPr lang="de-DE" sz="1500" dirty="0" err="1" smtClean="0">
                <a:solidFill>
                  <a:srgbClr val="000000"/>
                </a:solidFill>
              </a:rPr>
              <a:t>served</a:t>
            </a:r>
            <a:r>
              <a:rPr lang="de-DE" sz="1500" dirty="0" smtClean="0">
                <a:solidFill>
                  <a:srgbClr val="000000"/>
                </a:solidFill>
              </a:rPr>
              <a:t> </a:t>
            </a:r>
            <a:r>
              <a:rPr lang="de-DE" sz="1500" dirty="0" err="1" smtClean="0">
                <a:solidFill>
                  <a:srgbClr val="000000"/>
                </a:solidFill>
              </a:rPr>
              <a:t>as</a:t>
            </a:r>
            <a:r>
              <a:rPr lang="de-DE" sz="1500" dirty="0" smtClean="0">
                <a:solidFill>
                  <a:srgbClr val="000000"/>
                </a:solidFill>
              </a:rPr>
              <a:t> </a:t>
            </a:r>
            <a:r>
              <a:rPr lang="de-DE" sz="1500" dirty="0" err="1" smtClean="0">
                <a:solidFill>
                  <a:srgbClr val="000000"/>
                </a:solidFill>
              </a:rPr>
              <a:t>Linked</a:t>
            </a:r>
            <a:r>
              <a:rPr lang="de-DE" sz="1500" dirty="0" smtClean="0">
                <a:solidFill>
                  <a:srgbClr val="000000"/>
                </a:solidFill>
              </a:rPr>
              <a:t> Data</a:t>
            </a:r>
          </a:p>
          <a:p>
            <a:pPr marL="342900" indent="-342900">
              <a:buFont typeface="Arial"/>
              <a:buChar char="•"/>
            </a:pPr>
            <a:r>
              <a:rPr lang="de-DE" sz="1500" dirty="0" err="1" smtClean="0">
                <a:solidFill>
                  <a:srgbClr val="000000"/>
                </a:solidFill>
              </a:rPr>
              <a:t>Predicted</a:t>
            </a:r>
            <a:r>
              <a:rPr lang="de-DE" sz="1500" dirty="0" smtClean="0">
                <a:solidFill>
                  <a:srgbClr val="000000"/>
                </a:solidFill>
              </a:rPr>
              <a:t> </a:t>
            </a:r>
            <a:r>
              <a:rPr lang="de-DE" sz="1500" dirty="0" err="1" smtClean="0">
                <a:solidFill>
                  <a:srgbClr val="000000"/>
                </a:solidFill>
              </a:rPr>
              <a:t>values</a:t>
            </a:r>
            <a:r>
              <a:rPr lang="de-DE" sz="1500" dirty="0" smtClean="0">
                <a:solidFill>
                  <a:srgbClr val="000000"/>
                </a:solidFill>
              </a:rPr>
              <a:t> AND </a:t>
            </a:r>
            <a:r>
              <a:rPr lang="de-DE" sz="1500" dirty="0" err="1" smtClean="0">
                <a:solidFill>
                  <a:srgbClr val="FF0000"/>
                </a:solidFill>
              </a:rPr>
              <a:t>estimated</a:t>
            </a:r>
            <a:r>
              <a:rPr lang="de-DE" sz="1500" dirty="0" smtClean="0">
                <a:solidFill>
                  <a:srgbClr val="FF0000"/>
                </a:solidFill>
              </a:rPr>
              <a:t> </a:t>
            </a:r>
            <a:r>
              <a:rPr lang="de-DE" sz="1500" dirty="0" err="1" smtClean="0">
                <a:solidFill>
                  <a:srgbClr val="FF0000"/>
                </a:solidFill>
              </a:rPr>
              <a:t>error</a:t>
            </a:r>
            <a:r>
              <a:rPr lang="de-DE" sz="1500" dirty="0" smtClean="0">
                <a:solidFill>
                  <a:srgbClr val="FF0000"/>
                </a:solidFill>
              </a:rPr>
              <a:t> (RMSE)</a:t>
            </a:r>
            <a:r>
              <a:rPr lang="de-DE" sz="1500" dirty="0" smtClean="0">
                <a:solidFill>
                  <a:srgbClr val="000000"/>
                </a:solidFill>
              </a:rPr>
              <a:t> </a:t>
            </a:r>
            <a:r>
              <a:rPr lang="de-DE" sz="1500" dirty="0" err="1" smtClean="0">
                <a:solidFill>
                  <a:srgbClr val="000000"/>
                </a:solidFill>
              </a:rPr>
              <a:t>for</a:t>
            </a:r>
            <a:r>
              <a:rPr lang="de-DE" sz="1500" dirty="0" smtClean="0">
                <a:solidFill>
                  <a:srgbClr val="000000"/>
                </a:solidFill>
              </a:rPr>
              <a:t> </a:t>
            </a:r>
            <a:r>
              <a:rPr lang="de-DE" sz="1500" dirty="0" err="1" smtClean="0">
                <a:solidFill>
                  <a:srgbClr val="000000"/>
                </a:solidFill>
              </a:rPr>
              <a:t>missing</a:t>
            </a:r>
            <a:r>
              <a:rPr lang="de-DE" sz="1500" dirty="0" smtClean="0">
                <a:solidFill>
                  <a:srgbClr val="000000"/>
                </a:solidFill>
              </a:rPr>
              <a:t> </a:t>
            </a:r>
            <a:r>
              <a:rPr lang="de-DE" sz="1500" dirty="0" err="1" smtClean="0">
                <a:solidFill>
                  <a:srgbClr val="000000"/>
                </a:solidFill>
              </a:rPr>
              <a:t>data</a:t>
            </a:r>
            <a:r>
              <a:rPr lang="de-DE" sz="1500" dirty="0" smtClean="0">
                <a:solidFill>
                  <a:srgbClr val="000000"/>
                </a:solidFill>
              </a:rPr>
              <a:t>...</a:t>
            </a:r>
          </a:p>
          <a:p>
            <a:pPr marL="342900" indent="-342900">
              <a:buFont typeface="Arial"/>
              <a:buChar char="•"/>
            </a:pPr>
            <a:endParaRPr lang="de-DE" sz="2200" dirty="0" smtClean="0">
              <a:solidFill>
                <a:srgbClr val="000000"/>
              </a:solidFill>
            </a:endParaRPr>
          </a:p>
          <a:p>
            <a:pPr>
              <a:lnSpc>
                <a:spcPct val="100000"/>
              </a:lnSpc>
            </a:pPr>
            <a:endParaRPr dirty="0"/>
          </a:p>
        </p:txBody>
      </p:sp>
      <p:pic>
        <p:nvPicPr>
          <p:cNvPr id="6" name="Bild 5" descr="Screen Shot 2015-05-19 at 20.54.08.png"/>
          <p:cNvPicPr>
            <a:picLocks noChangeAspect="1"/>
          </p:cNvPicPr>
          <p:nvPr/>
        </p:nvPicPr>
        <p:blipFill rotWithShape="1">
          <a:blip r:embed="rId3">
            <a:extLst>
              <a:ext uri="{28A0092B-C50C-407E-A947-70E740481C1C}">
                <a14:useLocalDpi xmlns:a14="http://schemas.microsoft.com/office/drawing/2010/main" val="0"/>
              </a:ext>
            </a:extLst>
          </a:blip>
          <a:srcRect b="18985"/>
          <a:stretch/>
        </p:blipFill>
        <p:spPr>
          <a:xfrm>
            <a:off x="4234021" y="0"/>
            <a:ext cx="6458659" cy="3876907"/>
          </a:xfrm>
          <a:prstGeom prst="rect">
            <a:avLst/>
          </a:prstGeom>
          <a:ln>
            <a:solidFill>
              <a:schemeClr val="accent6">
                <a:lumMod val="50000"/>
              </a:schemeClr>
            </a:solidFill>
          </a:ln>
        </p:spPr>
      </p:pic>
      <p:grpSp>
        <p:nvGrpSpPr>
          <p:cNvPr id="10" name="Gruppierung 9"/>
          <p:cNvGrpSpPr/>
          <p:nvPr/>
        </p:nvGrpSpPr>
        <p:grpSpPr>
          <a:xfrm>
            <a:off x="179512" y="3573016"/>
            <a:ext cx="4176464" cy="3561953"/>
            <a:chOff x="1547664" y="4995332"/>
            <a:chExt cx="2973536" cy="2571685"/>
          </a:xfrm>
        </p:grpSpPr>
        <p:pic>
          <p:nvPicPr>
            <p:cNvPr id="7" name="Bild 6" descr="Screen Shot 2015-05-19 at 20.48.42.png"/>
            <p:cNvPicPr>
              <a:picLocks noChangeAspect="1"/>
            </p:cNvPicPr>
            <p:nvPr/>
          </p:nvPicPr>
          <p:blipFill rotWithShape="1">
            <a:blip r:embed="rId4">
              <a:extLst>
                <a:ext uri="{28A0092B-C50C-407E-A947-70E740481C1C}">
                  <a14:useLocalDpi xmlns:a14="http://schemas.microsoft.com/office/drawing/2010/main" val="0"/>
                </a:ext>
              </a:extLst>
            </a:blip>
            <a:srcRect l="7290" t="9932" r="7441"/>
            <a:stretch/>
          </p:blipFill>
          <p:spPr>
            <a:xfrm>
              <a:off x="1642533" y="4995332"/>
              <a:ext cx="2794000" cy="1144171"/>
            </a:xfrm>
            <a:prstGeom prst="rect">
              <a:avLst/>
            </a:prstGeom>
          </p:spPr>
        </p:pic>
        <p:pic>
          <p:nvPicPr>
            <p:cNvPr id="8" name="Bild 7" descr="Screen Shot 2015-05-19 at 20.59.25.png"/>
            <p:cNvPicPr>
              <a:picLocks noChangeAspect="1"/>
            </p:cNvPicPr>
            <p:nvPr/>
          </p:nvPicPr>
          <p:blipFill rotWithShape="1">
            <a:blip r:embed="rId5">
              <a:extLst>
                <a:ext uri="{28A0092B-C50C-407E-A947-70E740481C1C}">
                  <a14:useLocalDpi xmlns:a14="http://schemas.microsoft.com/office/drawing/2010/main" val="0"/>
                </a:ext>
              </a:extLst>
            </a:blip>
            <a:srcRect l="2610" t="3631" r="3321"/>
            <a:stretch/>
          </p:blipFill>
          <p:spPr>
            <a:xfrm>
              <a:off x="1557867" y="6146800"/>
              <a:ext cx="2963333" cy="1420217"/>
            </a:xfrm>
            <a:prstGeom prst="rect">
              <a:avLst/>
            </a:prstGeom>
          </p:spPr>
        </p:pic>
        <p:sp>
          <p:nvSpPr>
            <p:cNvPr id="9" name="Rechteck 8"/>
            <p:cNvSpPr/>
            <p:nvPr/>
          </p:nvSpPr>
          <p:spPr>
            <a:xfrm>
              <a:off x="1547664" y="5013176"/>
              <a:ext cx="2952328" cy="230425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4" name="Gruppierung 13"/>
          <p:cNvGrpSpPr/>
          <p:nvPr/>
        </p:nvGrpSpPr>
        <p:grpSpPr>
          <a:xfrm>
            <a:off x="4624909" y="3864827"/>
            <a:ext cx="4392488" cy="3380597"/>
            <a:chOff x="4624909" y="3864827"/>
            <a:chExt cx="4392488" cy="3380597"/>
          </a:xfrm>
        </p:grpSpPr>
        <p:pic>
          <p:nvPicPr>
            <p:cNvPr id="11" name="Bild 10" descr="Screen Shot 2015-05-19 at 21.09.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4718975"/>
              <a:ext cx="3672408" cy="2526449"/>
            </a:xfrm>
            <a:prstGeom prst="rect">
              <a:avLst/>
            </a:prstGeom>
          </p:spPr>
        </p:pic>
        <p:sp>
          <p:nvSpPr>
            <p:cNvPr id="12" name="Rechteck 11"/>
            <p:cNvSpPr/>
            <p:nvPr/>
          </p:nvSpPr>
          <p:spPr>
            <a:xfrm>
              <a:off x="5292080" y="4725144"/>
              <a:ext cx="3528392" cy="1569660"/>
            </a:xfrm>
            <a:prstGeom prst="rect">
              <a:avLst/>
            </a:prstGeom>
            <a:noFill/>
          </p:spPr>
          <p:txBody>
            <a:bodyPr wrap="square" lIns="91440" tIns="45720" rIns="91440" bIns="45720">
              <a:spAutoFit/>
            </a:bodyPr>
            <a:lstStyle/>
            <a:p>
              <a:pPr algn="ctr"/>
              <a:r>
                <a:rPr lang="en-US"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Open Data: The more, the merrier!</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hteck 12"/>
            <p:cNvSpPr/>
            <p:nvPr/>
          </p:nvSpPr>
          <p:spPr>
            <a:xfrm>
              <a:off x="4624909" y="3864827"/>
              <a:ext cx="4392488" cy="830997"/>
            </a:xfrm>
            <a:prstGeom prst="rect">
              <a:avLst/>
            </a:prstGeom>
          </p:spPr>
          <p:txBody>
            <a:bodyPr wrap="square">
              <a:spAutoFit/>
            </a:bodyPr>
            <a:lstStyle/>
            <a:p>
              <a:r>
                <a:rPr lang="de-DE" sz="1600" dirty="0" smtClean="0">
                  <a:solidFill>
                    <a:srgbClr val="000000"/>
                  </a:solidFill>
                </a:rPr>
                <a:t>...</a:t>
              </a:r>
              <a:r>
                <a:rPr lang="de-DE" sz="1600" dirty="0" err="1" smtClean="0">
                  <a:solidFill>
                    <a:srgbClr val="000000"/>
                  </a:solidFill>
                </a:rPr>
                <a:t>it‘s</a:t>
              </a:r>
              <a:r>
                <a:rPr lang="de-DE" sz="1600" dirty="0" smtClean="0">
                  <a:solidFill>
                    <a:srgbClr val="000000"/>
                  </a:solidFill>
                </a:rPr>
                <a:t> not </a:t>
              </a:r>
              <a:r>
                <a:rPr lang="de-DE" sz="1600" dirty="0" err="1" smtClean="0">
                  <a:solidFill>
                    <a:srgbClr val="000000"/>
                  </a:solidFill>
                </a:rPr>
                <a:t>finished</a:t>
              </a:r>
              <a:r>
                <a:rPr lang="de-DE" sz="1600" dirty="0" smtClean="0">
                  <a:solidFill>
                    <a:srgbClr val="000000"/>
                  </a:solidFill>
                </a:rPr>
                <a:t>, but: </a:t>
              </a:r>
            </a:p>
            <a:p>
              <a:r>
                <a:rPr lang="de-DE" sz="1600" dirty="0" err="1" smtClean="0">
                  <a:solidFill>
                    <a:srgbClr val="000000"/>
                  </a:solidFill>
                </a:rPr>
                <a:t>Assumption</a:t>
              </a:r>
              <a:r>
                <a:rPr lang="de-DE" sz="1600" dirty="0" smtClean="0">
                  <a:solidFill>
                    <a:srgbClr val="000000"/>
                  </a:solidFill>
                </a:rPr>
                <a:t>: </a:t>
              </a:r>
              <a:r>
                <a:rPr lang="de-DE" sz="1600" dirty="0" err="1" smtClean="0">
                  <a:solidFill>
                    <a:srgbClr val="000000"/>
                  </a:solidFill>
                </a:rPr>
                <a:t>Predictions</a:t>
              </a:r>
              <a:r>
                <a:rPr lang="de-DE" sz="1600" dirty="0" smtClean="0">
                  <a:solidFill>
                    <a:srgbClr val="000000"/>
                  </a:solidFill>
                </a:rPr>
                <a:t> </a:t>
              </a:r>
              <a:r>
                <a:rPr lang="de-DE" sz="1600" dirty="0" err="1" smtClean="0">
                  <a:solidFill>
                    <a:srgbClr val="000000"/>
                  </a:solidFill>
                </a:rPr>
                <a:t>get</a:t>
              </a:r>
              <a:r>
                <a:rPr lang="de-DE" sz="1600" dirty="0" smtClean="0">
                  <a:solidFill>
                    <a:srgbClr val="000000"/>
                  </a:solidFill>
                </a:rPr>
                <a:t> </a:t>
              </a:r>
              <a:r>
                <a:rPr lang="de-DE" sz="1600" dirty="0" err="1" smtClean="0">
                  <a:solidFill>
                    <a:srgbClr val="000000"/>
                  </a:solidFill>
                </a:rPr>
                <a:t>better</a:t>
              </a:r>
              <a:r>
                <a:rPr lang="de-DE" sz="1600" dirty="0" smtClean="0">
                  <a:solidFill>
                    <a:srgbClr val="000000"/>
                  </a:solidFill>
                </a:rPr>
                <a:t>, </a:t>
              </a:r>
              <a:r>
                <a:rPr lang="de-DE" sz="1600" dirty="0" err="1" smtClean="0">
                  <a:solidFill>
                    <a:srgbClr val="000000"/>
                  </a:solidFill>
                </a:rPr>
                <a:t>the</a:t>
              </a:r>
              <a:r>
                <a:rPr lang="de-DE" sz="1600" dirty="0" smtClean="0">
                  <a:solidFill>
                    <a:srgbClr val="000000"/>
                  </a:solidFill>
                </a:rPr>
                <a:t> </a:t>
              </a:r>
              <a:r>
                <a:rPr lang="de-DE" sz="1600" dirty="0" err="1" smtClean="0">
                  <a:solidFill>
                    <a:srgbClr val="000000"/>
                  </a:solidFill>
                </a:rPr>
                <a:t>more</a:t>
              </a:r>
              <a:r>
                <a:rPr lang="de-DE" sz="1600" dirty="0" smtClean="0">
                  <a:solidFill>
                    <a:srgbClr val="000000"/>
                  </a:solidFill>
                </a:rPr>
                <a:t> Open </a:t>
              </a:r>
              <a:r>
                <a:rPr lang="de-DE" sz="1600" dirty="0" err="1" smtClean="0">
                  <a:solidFill>
                    <a:srgbClr val="000000"/>
                  </a:solidFill>
                </a:rPr>
                <a:t>data</a:t>
              </a:r>
              <a:r>
                <a:rPr lang="de-DE" sz="1600" dirty="0" smtClean="0">
                  <a:solidFill>
                    <a:srgbClr val="000000"/>
                  </a:solidFill>
                </a:rPr>
                <a:t> </a:t>
              </a:r>
              <a:r>
                <a:rPr lang="de-DE" sz="1600" dirty="0" err="1" smtClean="0">
                  <a:solidFill>
                    <a:srgbClr val="000000"/>
                  </a:solidFill>
                </a:rPr>
                <a:t>we</a:t>
              </a:r>
              <a:r>
                <a:rPr lang="de-DE" sz="1600" dirty="0" smtClean="0">
                  <a:solidFill>
                    <a:srgbClr val="000000"/>
                  </a:solidFill>
                </a:rPr>
                <a:t> </a:t>
              </a:r>
              <a:r>
                <a:rPr lang="de-DE" sz="1600" dirty="0" err="1" smtClean="0">
                  <a:solidFill>
                    <a:srgbClr val="000000"/>
                  </a:solidFill>
                </a:rPr>
                <a:t>integrate</a:t>
              </a:r>
              <a:r>
                <a:rPr lang="de-DE" sz="1600" dirty="0" smtClean="0">
                  <a:solidFill>
                    <a:srgbClr val="000000"/>
                  </a:solidFill>
                </a:rPr>
                <a:t>.</a:t>
              </a:r>
              <a:r>
                <a:rPr lang="de-DE" sz="1600" dirty="0">
                  <a:solidFill>
                    <a:srgbClr val="000000"/>
                  </a:solidFill>
                </a:rPr>
                <a:t>..</a:t>
              </a:r>
            </a:p>
          </p:txBody>
        </p:sp>
      </p:grpSp>
    </p:spTree>
    <p:extLst>
      <p:ext uri="{BB962C8B-B14F-4D97-AF65-F5344CB8AC3E}">
        <p14:creationId xmlns:p14="http://schemas.microsoft.com/office/powerpoint/2010/main" val="149679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What is </a:t>
            </a:r>
            <a:r>
              <a:rPr lang="en-GB" noProof="0" dirty="0" smtClean="0"/>
              <a:t>Open Data?</a:t>
            </a:r>
            <a:endParaRPr lang="en-GB" noProof="0" dirty="0"/>
          </a:p>
        </p:txBody>
      </p:sp>
      <p:sp>
        <p:nvSpPr>
          <p:cNvPr id="3" name="Inhaltsplatzhalter 2"/>
          <p:cNvSpPr>
            <a:spLocks noGrp="1"/>
          </p:cNvSpPr>
          <p:nvPr>
            <p:ph sz="quarter" idx="10"/>
          </p:nvPr>
        </p:nvSpPr>
        <p:spPr>
          <a:xfrm>
            <a:off x="179512" y="1772816"/>
            <a:ext cx="8784976" cy="4797425"/>
          </a:xfrm>
        </p:spPr>
        <p:txBody>
          <a:bodyPr>
            <a:normAutofit fontScale="92500" lnSpcReduction="20000"/>
          </a:bodyPr>
          <a:lstStyle/>
          <a:p>
            <a:r>
              <a:rPr lang="en-GB" sz="2000" b="1" noProof="0" dirty="0" smtClean="0"/>
              <a:t>Availability and Access</a:t>
            </a:r>
            <a:r>
              <a:rPr lang="en-GB" sz="2000" noProof="0" dirty="0" smtClean="0"/>
              <a:t>: the data must be available as a whole and at no more than a reasonable reproduction cost, preferably by down-loading over the internet, […] in a convenient and modifiable form.</a:t>
            </a:r>
          </a:p>
          <a:p>
            <a:endParaRPr lang="en-GB" sz="5200" noProof="0" dirty="0" smtClean="0"/>
          </a:p>
          <a:p>
            <a:r>
              <a:rPr lang="en-GB" sz="2000" b="1" noProof="0" dirty="0" smtClean="0"/>
              <a:t>Reuse and Redistribution</a:t>
            </a:r>
            <a:r>
              <a:rPr lang="en-GB" sz="2000" noProof="0" dirty="0" smtClean="0"/>
              <a:t>: the data must be provided under terms that permit reuse and redistribution including the </a:t>
            </a:r>
            <a:r>
              <a:rPr lang="en-GB" sz="2000" b="1" i="1" noProof="0" dirty="0" smtClean="0"/>
              <a:t>intermixing with other datasets</a:t>
            </a:r>
            <a:r>
              <a:rPr lang="en-GB" sz="2000" noProof="0" dirty="0" smtClean="0"/>
              <a:t>. The data must be </a:t>
            </a:r>
            <a:r>
              <a:rPr lang="en-GB" sz="2000" b="1" noProof="0" dirty="0" smtClean="0"/>
              <a:t>machine-readable</a:t>
            </a:r>
          </a:p>
          <a:p>
            <a:endParaRPr lang="en-GB" sz="5800" noProof="0" dirty="0" smtClean="0"/>
          </a:p>
          <a:p>
            <a:r>
              <a:rPr lang="en-GB" sz="2000" b="1" noProof="0" dirty="0" smtClean="0"/>
              <a:t>Universal Participation</a:t>
            </a:r>
            <a:r>
              <a:rPr lang="en-GB" sz="2000" noProof="0" dirty="0" smtClean="0"/>
              <a:t>: everyone must be able to use, reuse and redistribute – […] no discrimination against fields of endeavour, persons or groups. For example, no ‘non-commercial’ […]restrictions.</a:t>
            </a:r>
          </a:p>
          <a:p>
            <a:endParaRPr lang="en-GB" sz="2000" noProof="0" dirty="0" smtClean="0"/>
          </a:p>
          <a:p>
            <a:endParaRPr lang="en-GB" sz="2000" noProof="0" dirty="0" smtClean="0"/>
          </a:p>
          <a:p>
            <a:r>
              <a:rPr lang="en-GB" sz="2000" noProof="0" dirty="0" smtClean="0"/>
              <a:t> See more at: </a:t>
            </a:r>
            <a:r>
              <a:rPr lang="en-GB" sz="2000" noProof="0" dirty="0" smtClean="0">
                <a:hlinkClick r:id="rId3"/>
              </a:rPr>
              <a:t>http://opendefinition.org/okd/</a:t>
            </a:r>
            <a:r>
              <a:rPr lang="en-GB" sz="2000" noProof="0" dirty="0" smtClean="0"/>
              <a:t> </a:t>
            </a:r>
          </a:p>
          <a:p>
            <a:endParaRPr lang="en-GB" sz="2000" noProof="0" dirty="0"/>
          </a:p>
        </p:txBody>
      </p:sp>
      <p:pic>
        <p:nvPicPr>
          <p:cNvPr id="4" name="Bild 3"/>
          <p:cNvPicPr>
            <a:picLocks noChangeAspect="1"/>
          </p:cNvPicPr>
          <p:nvPr/>
        </p:nvPicPr>
        <p:blipFill>
          <a:blip r:embed="rId4"/>
          <a:stretch>
            <a:fillRect/>
          </a:stretch>
        </p:blipFill>
        <p:spPr>
          <a:xfrm>
            <a:off x="6516216" y="6317940"/>
            <a:ext cx="504056" cy="540060"/>
          </a:xfrm>
          <a:prstGeom prst="rect">
            <a:avLst/>
          </a:prstGeom>
        </p:spPr>
      </p:pic>
      <p:sp>
        <p:nvSpPr>
          <p:cNvPr id="5" name="Textfeld 4"/>
          <p:cNvSpPr txBox="1"/>
          <p:nvPr/>
        </p:nvSpPr>
        <p:spPr>
          <a:xfrm>
            <a:off x="7020272" y="6334780"/>
            <a:ext cx="2304256" cy="523220"/>
          </a:xfrm>
          <a:prstGeom prst="rect">
            <a:avLst/>
          </a:prstGeom>
          <a:noFill/>
        </p:spPr>
        <p:txBody>
          <a:bodyPr wrap="square" rtlCol="0">
            <a:spAutoFit/>
          </a:bodyPr>
          <a:lstStyle/>
          <a:p>
            <a:r>
              <a:rPr lang="de-DE" sz="1400" dirty="0" smtClean="0"/>
              <a:t>Open </a:t>
            </a:r>
            <a:r>
              <a:rPr lang="de-DE" sz="1400" dirty="0" err="1" smtClean="0"/>
              <a:t>Knowledge</a:t>
            </a:r>
            <a:r>
              <a:rPr lang="de-DE" sz="1400" dirty="0" smtClean="0"/>
              <a:t> </a:t>
            </a:r>
            <a:r>
              <a:rPr lang="de-DE" sz="1400" dirty="0" err="1"/>
              <a:t>F</a:t>
            </a:r>
            <a:r>
              <a:rPr lang="de-DE" sz="1400" dirty="0" err="1" smtClean="0"/>
              <a:t>oundation</a:t>
            </a:r>
            <a:endParaRPr lang="de-DE" sz="1400" dirty="0"/>
          </a:p>
        </p:txBody>
      </p:sp>
    </p:spTree>
    <p:extLst>
      <p:ext uri="{BB962C8B-B14F-4D97-AF65-F5344CB8AC3E}">
        <p14:creationId xmlns:p14="http://schemas.microsoft.com/office/powerpoint/2010/main" val="407258316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6140450" cy="809625"/>
          </a:xfrm>
        </p:spPr>
        <p:txBody>
          <a:bodyPr/>
          <a:lstStyle/>
          <a:p>
            <a:r>
              <a:rPr lang="de-DE" dirty="0" smtClean="0"/>
              <a:t>More Details:</a:t>
            </a:r>
            <a:endParaRPr lang="de-DE" dirty="0"/>
          </a:p>
        </p:txBody>
      </p:sp>
      <p:pic>
        <p:nvPicPr>
          <p:cNvPr id="12" name="Bild 11"/>
          <p:cNvPicPr>
            <a:picLocks noChangeAspect="1"/>
          </p:cNvPicPr>
          <p:nvPr/>
        </p:nvPicPr>
        <p:blipFill>
          <a:blip r:embed="rId2"/>
          <a:stretch>
            <a:fillRect/>
          </a:stretch>
        </p:blipFill>
        <p:spPr>
          <a:xfrm>
            <a:off x="7908813" y="5157192"/>
            <a:ext cx="1235187" cy="1700808"/>
          </a:xfrm>
          <a:prstGeom prst="rect">
            <a:avLst/>
          </a:prstGeom>
        </p:spPr>
      </p:pic>
      <p:pic>
        <p:nvPicPr>
          <p:cNvPr id="13" name="Bild 12"/>
          <p:cNvPicPr>
            <a:picLocks noChangeAspect="1"/>
          </p:cNvPicPr>
          <p:nvPr/>
        </p:nvPicPr>
        <p:blipFill>
          <a:blip r:embed="rId3"/>
          <a:stretch>
            <a:fillRect/>
          </a:stretch>
        </p:blipFill>
        <p:spPr>
          <a:xfrm>
            <a:off x="23333" y="5202648"/>
            <a:ext cx="1308307" cy="1635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836" y="1772816"/>
            <a:ext cx="4496420" cy="4479736"/>
          </a:xfrm>
          <a:prstGeom prst="rect">
            <a:avLst/>
          </a:prstGeom>
        </p:spPr>
      </p:pic>
      <p:sp>
        <p:nvSpPr>
          <p:cNvPr id="14" name="Abgerundete rechteckige Legende 13"/>
          <p:cNvSpPr/>
          <p:nvPr/>
        </p:nvSpPr>
        <p:spPr>
          <a:xfrm>
            <a:off x="1259632" y="3933056"/>
            <a:ext cx="2448272" cy="720080"/>
          </a:xfrm>
          <a:prstGeom prst="wedgeRoundRectCallout">
            <a:avLst>
              <a:gd name="adj1" fmla="val -65016"/>
              <a:gd name="adj2" fmla="val 15595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prstClr val="white"/>
                </a:solidFill>
                <a:latin typeface="Verdana"/>
              </a:rPr>
              <a:t>So, </a:t>
            </a:r>
            <a:r>
              <a:rPr lang="de-DE" dirty="0" err="1" smtClean="0">
                <a:solidFill>
                  <a:prstClr val="white"/>
                </a:solidFill>
                <a:latin typeface="Verdana"/>
              </a:rPr>
              <a:t>are</a:t>
            </a:r>
            <a:r>
              <a:rPr lang="de-DE" dirty="0" smtClean="0">
                <a:solidFill>
                  <a:prstClr val="white"/>
                </a:solidFill>
                <a:latin typeface="Verdana"/>
              </a:rPr>
              <a:t> </a:t>
            </a:r>
            <a:r>
              <a:rPr lang="de-DE" dirty="0" err="1" smtClean="0">
                <a:solidFill>
                  <a:prstClr val="white"/>
                </a:solidFill>
                <a:latin typeface="Verdana"/>
              </a:rPr>
              <a:t>we</a:t>
            </a:r>
            <a:r>
              <a:rPr lang="de-DE" dirty="0" smtClean="0">
                <a:solidFill>
                  <a:prstClr val="white"/>
                </a:solidFill>
                <a:latin typeface="Verdana"/>
              </a:rPr>
              <a:t> </a:t>
            </a:r>
            <a:r>
              <a:rPr lang="de-DE" dirty="0" err="1" smtClean="0">
                <a:solidFill>
                  <a:prstClr val="white"/>
                </a:solidFill>
                <a:latin typeface="Verdana"/>
              </a:rPr>
              <a:t>done</a:t>
            </a:r>
            <a:r>
              <a:rPr lang="de-DE" dirty="0" smtClean="0">
                <a:solidFill>
                  <a:prstClr val="white"/>
                </a:solidFill>
                <a:latin typeface="Verdana"/>
              </a:rPr>
              <a:t>?</a:t>
            </a:r>
            <a:endParaRPr lang="de-DE" dirty="0">
              <a:solidFill>
                <a:prstClr val="white"/>
              </a:solidFill>
              <a:latin typeface="Verdana"/>
            </a:endParaRPr>
          </a:p>
        </p:txBody>
      </p:sp>
      <p:sp>
        <p:nvSpPr>
          <p:cNvPr id="9" name="Rectangle 4"/>
          <p:cNvSpPr/>
          <p:nvPr/>
        </p:nvSpPr>
        <p:spPr>
          <a:xfrm>
            <a:off x="4067944" y="6289575"/>
            <a:ext cx="1152128" cy="307777"/>
          </a:xfrm>
          <a:prstGeom prst="rect">
            <a:avLst/>
          </a:prstGeom>
          <a:solidFill>
            <a:schemeClr val="bg1">
              <a:alpha val="60000"/>
            </a:schemeClr>
          </a:solidFill>
          <a:ln>
            <a:solidFill>
              <a:schemeClr val="tx1"/>
            </a:solidFill>
          </a:ln>
        </p:spPr>
        <p:txBody>
          <a:bodyPr wrap="square">
            <a:spAutoFit/>
          </a:bodyPr>
          <a:lstStyle/>
          <a:p>
            <a:r>
              <a:rPr lang="en-US" sz="1400" smtClean="0"/>
              <a:t>ISWC2015</a:t>
            </a:r>
            <a:endParaRPr lang="en-US" sz="1400" dirty="0"/>
          </a:p>
        </p:txBody>
      </p:sp>
    </p:spTree>
    <p:extLst>
      <p:ext uri="{BB962C8B-B14F-4D97-AF65-F5344CB8AC3E}">
        <p14:creationId xmlns:p14="http://schemas.microsoft.com/office/powerpoint/2010/main" val="20650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Lesson</a:t>
            </a:r>
            <a:r>
              <a:rPr lang="de-DE" dirty="0" smtClean="0"/>
              <a:t>(s) </a:t>
            </a:r>
            <a:r>
              <a:rPr lang="de-DE" dirty="0" err="1" smtClean="0"/>
              <a:t>learnt</a:t>
            </a:r>
            <a:r>
              <a:rPr lang="de-DE" dirty="0"/>
              <a:t>?</a:t>
            </a:r>
          </a:p>
        </p:txBody>
      </p:sp>
      <p:pic>
        <p:nvPicPr>
          <p:cNvPr id="9" name="Bild 8"/>
          <p:cNvPicPr>
            <a:picLocks noChangeAspect="1"/>
          </p:cNvPicPr>
          <p:nvPr/>
        </p:nvPicPr>
        <p:blipFill>
          <a:blip r:embed="rId2"/>
          <a:stretch>
            <a:fillRect/>
          </a:stretch>
        </p:blipFill>
        <p:spPr>
          <a:xfrm>
            <a:off x="23333" y="5202648"/>
            <a:ext cx="1308307" cy="1635384"/>
          </a:xfrm>
          <a:prstGeom prst="rect">
            <a:avLst/>
          </a:prstGeom>
        </p:spPr>
      </p:pic>
      <p:sp>
        <p:nvSpPr>
          <p:cNvPr id="6" name="Inhaltsplatzhalter 2"/>
          <p:cNvSpPr>
            <a:spLocks noGrp="1"/>
          </p:cNvSpPr>
          <p:nvPr>
            <p:ph idx="1"/>
          </p:nvPr>
        </p:nvSpPr>
        <p:spPr>
          <a:xfrm>
            <a:off x="467544" y="2204864"/>
            <a:ext cx="7740594" cy="4387988"/>
          </a:xfrm>
        </p:spPr>
        <p:txBody>
          <a:bodyPr/>
          <a:lstStyle/>
          <a:p>
            <a:r>
              <a:rPr lang="en-GB" dirty="0"/>
              <a:t>Time </a:t>
            </a:r>
            <a:r>
              <a:rPr lang="en-GB" dirty="0" smtClean="0"/>
              <a:t>series </a:t>
            </a:r>
            <a:r>
              <a:rPr lang="en-GB" dirty="0"/>
              <a:t>analysis is necessary</a:t>
            </a:r>
          </a:p>
          <a:p>
            <a:r>
              <a:rPr lang="en-GB" noProof="0" dirty="0" smtClean="0"/>
              <a:t>Open Data is incomparable</a:t>
            </a:r>
          </a:p>
          <a:p>
            <a:r>
              <a:rPr lang="en-GB" dirty="0" smtClean="0"/>
              <a:t>Still not great coverage of all available sources</a:t>
            </a:r>
            <a:endParaRPr lang="en-GB" noProof="0" dirty="0" smtClean="0"/>
          </a:p>
          <a:p>
            <a:r>
              <a:rPr lang="en-GB" noProof="0" dirty="0" smtClean="0"/>
              <a:t>Open Data </a:t>
            </a:r>
            <a:r>
              <a:rPr lang="en-GB" b="1" noProof="0" dirty="0" smtClean="0"/>
              <a:t>Quality</a:t>
            </a:r>
            <a:r>
              <a:rPr lang="en-GB" noProof="0" dirty="0" smtClean="0"/>
              <a:t> is an issue</a:t>
            </a:r>
          </a:p>
          <a:p>
            <a:pPr marL="0" indent="0">
              <a:buNone/>
            </a:pPr>
            <a:endParaRPr lang="en-GB" dirty="0"/>
          </a:p>
          <a:p>
            <a:r>
              <a:rPr lang="en-GB" dirty="0" smtClean="0"/>
              <a:t>Still unanswered:</a:t>
            </a:r>
            <a:r>
              <a:rPr lang="en-GB" noProof="0" dirty="0" smtClean="0"/>
              <a:t> </a:t>
            </a:r>
          </a:p>
        </p:txBody>
      </p:sp>
      <p:sp>
        <p:nvSpPr>
          <p:cNvPr id="7" name="Rechteck 6"/>
          <p:cNvSpPr/>
          <p:nvPr/>
        </p:nvSpPr>
        <p:spPr>
          <a:xfrm>
            <a:off x="3275856" y="3206874"/>
            <a:ext cx="5094312" cy="3462486"/>
          </a:xfrm>
          <a:prstGeom prst="rect">
            <a:avLst/>
          </a:prstGeom>
        </p:spPr>
        <p:txBody>
          <a:bodyPr wrap="square">
            <a:spAutoFit/>
          </a:bodyPr>
          <a:lstStyle/>
          <a:p>
            <a:pPr marL="265113" lvl="0" indent="-265113">
              <a:spcAft>
                <a:spcPts val="600"/>
              </a:spcAft>
              <a:buClr>
                <a:srgbClr val="532481"/>
              </a:buClr>
            </a:pPr>
            <a:endParaRPr lang="de-DE" sz="2400" dirty="0">
              <a:solidFill>
                <a:srgbClr val="000000"/>
              </a:solidFill>
            </a:endParaRPr>
          </a:p>
          <a:p>
            <a:pPr marL="619125" lvl="1" indent="-342900">
              <a:spcAft>
                <a:spcPts val="600"/>
              </a:spcAft>
              <a:buClr>
                <a:srgbClr val="002E60"/>
              </a:buClr>
              <a:buSzPct val="100000"/>
              <a:buFont typeface="Arial"/>
              <a:buChar char="•"/>
            </a:pPr>
            <a:endParaRPr lang="de-DE" sz="2000"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Is</a:t>
            </a:r>
            <a:r>
              <a:rPr lang="de-DE" sz="2000" dirty="0" smtClean="0">
                <a:solidFill>
                  <a:schemeClr val="accent2">
                    <a:lumMod val="75000"/>
                    <a:lumOff val="25000"/>
                  </a:schemeClr>
                </a:solidFill>
              </a:rPr>
              <a:t> </a:t>
            </a:r>
            <a:r>
              <a:rPr lang="de-DE" sz="2000" dirty="0">
                <a:solidFill>
                  <a:schemeClr val="accent2">
                    <a:lumMod val="75000"/>
                    <a:lumOff val="25000"/>
                  </a:schemeClr>
                </a:solidFill>
              </a:rPr>
              <a:t>Open Data </a:t>
            </a:r>
            <a:r>
              <a:rPr lang="de-DE" sz="2000" dirty="0" err="1">
                <a:solidFill>
                  <a:schemeClr val="accent2">
                    <a:lumMod val="75000"/>
                    <a:lumOff val="25000"/>
                  </a:schemeClr>
                </a:solidFill>
              </a:rPr>
              <a:t>useful</a:t>
            </a:r>
            <a:r>
              <a:rPr lang="de-DE" sz="2000" dirty="0">
                <a:solidFill>
                  <a:schemeClr val="accent2">
                    <a:lumMod val="75000"/>
                    <a:lumOff val="25000"/>
                  </a:schemeClr>
                </a:solidFill>
              </a:rPr>
              <a:t> </a:t>
            </a:r>
            <a:r>
              <a:rPr lang="de-DE" sz="2000" dirty="0" err="1">
                <a:solidFill>
                  <a:schemeClr val="accent2">
                    <a:lumMod val="75000"/>
                    <a:lumOff val="25000"/>
                  </a:schemeClr>
                </a:solidFill>
              </a:rPr>
              <a:t>at</a:t>
            </a:r>
            <a:r>
              <a:rPr lang="de-DE" sz="2000"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smtClean="0">
                <a:solidFill>
                  <a:schemeClr val="accent2">
                    <a:lumMod val="75000"/>
                    <a:lumOff val="25000"/>
                  </a:schemeClr>
                </a:solidFill>
              </a:rPr>
              <a:t>Are </a:t>
            </a:r>
            <a:r>
              <a:rPr lang="de-DE" sz="2000" dirty="0" err="1" smtClean="0">
                <a:solidFill>
                  <a:schemeClr val="accent2">
                    <a:lumMod val="75000"/>
                    <a:lumOff val="25000"/>
                  </a:schemeClr>
                </a:solidFill>
              </a:rPr>
              <a:t>ontology</a:t>
            </a:r>
            <a:r>
              <a:rPr lang="de-DE" sz="2000" dirty="0" smtClean="0">
                <a:solidFill>
                  <a:schemeClr val="accent2">
                    <a:lumMod val="75000"/>
                    <a:lumOff val="25000"/>
                  </a:schemeClr>
                </a:solidFill>
              </a:rPr>
              <a:t> </a:t>
            </a:r>
            <a:r>
              <a:rPr lang="de-DE" sz="2000" dirty="0" err="1">
                <a:solidFill>
                  <a:schemeClr val="accent2">
                    <a:lumMod val="75000"/>
                    <a:lumOff val="25000"/>
                  </a:schemeClr>
                </a:solidFill>
              </a:rPr>
              <a:t>languages</a:t>
            </a:r>
            <a:r>
              <a:rPr lang="de-DE" sz="2000" dirty="0">
                <a:solidFill>
                  <a:schemeClr val="accent2">
                    <a:lumMod val="75000"/>
                    <a:lumOff val="25000"/>
                  </a:schemeClr>
                </a:solidFill>
              </a:rPr>
              <a:t> expressive </a:t>
            </a:r>
            <a:r>
              <a:rPr lang="de-DE" sz="2000" dirty="0" err="1" smtClean="0">
                <a:solidFill>
                  <a:schemeClr val="accent2">
                    <a:lumMod val="75000"/>
                    <a:lumOff val="25000"/>
                  </a:schemeClr>
                </a:solidFill>
              </a:rPr>
              <a:t>enough</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Is</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there</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enough</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data</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at</a:t>
            </a:r>
            <a:r>
              <a:rPr lang="de-DE" sz="2000" dirty="0" smtClean="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err="1">
                <a:solidFill>
                  <a:schemeClr val="accent2">
                    <a:lumMod val="75000"/>
                    <a:lumOff val="25000"/>
                  </a:schemeClr>
                </a:solidFill>
              </a:rPr>
              <a:t>Which</a:t>
            </a:r>
            <a:r>
              <a:rPr lang="de-DE" sz="2000" dirty="0">
                <a:solidFill>
                  <a:schemeClr val="accent2">
                    <a:lumMod val="75000"/>
                    <a:lumOff val="25000"/>
                  </a:schemeClr>
                </a:solidFill>
              </a:rPr>
              <a:t> </a:t>
            </a:r>
            <a:r>
              <a:rPr lang="de-DE" sz="2000" dirty="0" err="1">
                <a:solidFill>
                  <a:schemeClr val="accent2">
                    <a:lumMod val="75000"/>
                    <a:lumOff val="25000"/>
                  </a:schemeClr>
                </a:solidFill>
              </a:rPr>
              <a:t>ontologies</a:t>
            </a:r>
            <a:r>
              <a:rPr lang="de-DE" sz="2000" dirty="0">
                <a:solidFill>
                  <a:schemeClr val="accent2">
                    <a:lumMod val="75000"/>
                    <a:lumOff val="25000"/>
                  </a:schemeClr>
                </a:solidFill>
              </a:rPr>
              <a:t> </a:t>
            </a:r>
            <a:r>
              <a:rPr lang="de-DE" sz="2000" dirty="0" err="1">
                <a:solidFill>
                  <a:schemeClr val="accent2">
                    <a:lumMod val="75000"/>
                    <a:lumOff val="25000"/>
                  </a:schemeClr>
                </a:solidFill>
              </a:rPr>
              <a:t>could</a:t>
            </a:r>
            <a:r>
              <a:rPr lang="de-DE" sz="2000" dirty="0">
                <a:solidFill>
                  <a:schemeClr val="accent2">
                    <a:lumMod val="75000"/>
                    <a:lumOff val="25000"/>
                  </a:schemeClr>
                </a:solidFill>
              </a:rPr>
              <a:t> I </a:t>
            </a:r>
            <a:r>
              <a:rPr lang="de-DE" sz="2000" dirty="0" err="1">
                <a:solidFill>
                  <a:schemeClr val="accent2">
                    <a:lumMod val="75000"/>
                    <a:lumOff val="25000"/>
                  </a:schemeClr>
                </a:solidFill>
              </a:rPr>
              <a:t>use</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smtClean="0">
                <a:solidFill>
                  <a:srgbClr val="0060C8"/>
                </a:solidFill>
              </a:rPr>
              <a:t>How</a:t>
            </a:r>
            <a:r>
              <a:rPr lang="de-DE" sz="2000" dirty="0" smtClean="0">
                <a:solidFill>
                  <a:srgbClr val="0060C8"/>
                </a:solidFill>
              </a:rPr>
              <a:t> </a:t>
            </a:r>
            <a:r>
              <a:rPr lang="de-DE" sz="2000" dirty="0" err="1">
                <a:solidFill>
                  <a:srgbClr val="0060C8"/>
                </a:solidFill>
              </a:rPr>
              <a:t>to</a:t>
            </a:r>
            <a:r>
              <a:rPr lang="de-DE" sz="2000" dirty="0">
                <a:solidFill>
                  <a:srgbClr val="0060C8"/>
                </a:solidFill>
              </a:rPr>
              <a:t> </a:t>
            </a:r>
            <a:r>
              <a:rPr lang="de-DE" sz="2000" dirty="0" err="1">
                <a:solidFill>
                  <a:srgbClr val="0060C8"/>
                </a:solidFill>
              </a:rPr>
              <a:t>tackle</a:t>
            </a:r>
            <a:r>
              <a:rPr lang="de-DE" sz="2000" dirty="0">
                <a:solidFill>
                  <a:srgbClr val="0060C8"/>
                </a:solidFill>
              </a:rPr>
              <a:t> </a:t>
            </a:r>
            <a:r>
              <a:rPr lang="de-DE" sz="2000" dirty="0" err="1">
                <a:solidFill>
                  <a:srgbClr val="0060C8"/>
                </a:solidFill>
              </a:rPr>
              <a:t>inconsistencies</a:t>
            </a:r>
            <a:r>
              <a:rPr lang="de-DE" sz="2000" dirty="0" smtClean="0">
                <a:solidFill>
                  <a:srgbClr val="0060C8"/>
                </a:solidFill>
              </a:rPr>
              <a:t>?</a:t>
            </a:r>
            <a:endParaRPr lang="de-DE" sz="2000"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Where</a:t>
            </a:r>
            <a:r>
              <a:rPr lang="de-DE" sz="2000" dirty="0" smtClean="0">
                <a:solidFill>
                  <a:schemeClr val="accent2">
                    <a:lumMod val="75000"/>
                    <a:lumOff val="25000"/>
                  </a:schemeClr>
                </a:solidFill>
              </a:rPr>
              <a:t> </a:t>
            </a:r>
            <a:r>
              <a:rPr lang="de-DE" sz="2000" dirty="0" err="1">
                <a:solidFill>
                  <a:schemeClr val="accent2">
                    <a:lumMod val="75000"/>
                    <a:lumOff val="25000"/>
                  </a:schemeClr>
                </a:solidFill>
              </a:rPr>
              <a:t>to</a:t>
            </a:r>
            <a:r>
              <a:rPr lang="de-DE" sz="2000" dirty="0">
                <a:solidFill>
                  <a:schemeClr val="accent2">
                    <a:lumMod val="75000"/>
                    <a:lumOff val="25000"/>
                  </a:schemeClr>
                </a:solidFill>
              </a:rPr>
              <a:t> find </a:t>
            </a:r>
            <a:r>
              <a:rPr lang="de-DE" sz="2000" dirty="0" err="1">
                <a:solidFill>
                  <a:schemeClr val="accent2">
                    <a:lumMod val="75000"/>
                    <a:lumOff val="25000"/>
                  </a:schemeClr>
                </a:solidFill>
              </a:rPr>
              <a:t>the</a:t>
            </a:r>
            <a:r>
              <a:rPr lang="de-DE" sz="2000" dirty="0">
                <a:solidFill>
                  <a:schemeClr val="accent2">
                    <a:lumMod val="75000"/>
                    <a:lumOff val="25000"/>
                  </a:schemeClr>
                </a:solidFill>
              </a:rPr>
              <a:t> </a:t>
            </a:r>
            <a:r>
              <a:rPr lang="de-DE" sz="2000" dirty="0" err="1">
                <a:solidFill>
                  <a:schemeClr val="accent2">
                    <a:lumMod val="75000"/>
                    <a:lumOff val="25000"/>
                  </a:schemeClr>
                </a:solidFill>
              </a:rPr>
              <a:t>right</a:t>
            </a:r>
            <a:r>
              <a:rPr lang="de-DE" sz="2000" dirty="0">
                <a:solidFill>
                  <a:schemeClr val="accent2">
                    <a:lumMod val="75000"/>
                    <a:lumOff val="25000"/>
                  </a:schemeClr>
                </a:solidFill>
              </a:rPr>
              <a:t> </a:t>
            </a:r>
            <a:r>
              <a:rPr lang="de-DE" sz="2000" dirty="0" err="1">
                <a:solidFill>
                  <a:schemeClr val="accent2">
                    <a:lumMod val="75000"/>
                    <a:lumOff val="25000"/>
                  </a:schemeClr>
                </a:solidFill>
              </a:rPr>
              <a:t>data</a:t>
            </a:r>
            <a:r>
              <a:rPr lang="de-DE" sz="2000" dirty="0" smtClean="0">
                <a:solidFill>
                  <a:schemeClr val="accent2">
                    <a:lumMod val="75000"/>
                    <a:lumOff val="25000"/>
                  </a:schemeClr>
                </a:solidFill>
              </a:rPr>
              <a:t>?</a:t>
            </a:r>
            <a:endParaRPr lang="de-DE" sz="2000" dirty="0">
              <a:solidFill>
                <a:schemeClr val="accent2">
                  <a:lumMod val="75000"/>
                  <a:lumOff val="25000"/>
                </a:schemeClr>
              </a:solidFill>
            </a:endParaRPr>
          </a:p>
        </p:txBody>
      </p:sp>
      <p:sp>
        <p:nvSpPr>
          <p:cNvPr id="3" name="Rechteck 2"/>
          <p:cNvSpPr/>
          <p:nvPr/>
        </p:nvSpPr>
        <p:spPr>
          <a:xfrm>
            <a:off x="3563888" y="3933056"/>
            <a:ext cx="5040560" cy="1944216"/>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Abgerundete rechteckige Legende 10"/>
          <p:cNvSpPr/>
          <p:nvPr/>
        </p:nvSpPr>
        <p:spPr>
          <a:xfrm>
            <a:off x="5868144" y="1916832"/>
            <a:ext cx="3168352" cy="720080"/>
          </a:xfrm>
          <a:prstGeom prst="wedgeRoundRectCallout">
            <a:avLst>
              <a:gd name="adj1" fmla="val 29157"/>
              <a:gd name="adj2" fmla="val 41227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prstClr val="white"/>
                </a:solidFill>
                <a:latin typeface="Verdana"/>
              </a:rPr>
              <a:t>Hmmm</a:t>
            </a:r>
            <a:r>
              <a:rPr lang="de-DE" dirty="0" smtClean="0">
                <a:solidFill>
                  <a:prstClr val="white"/>
                </a:solidFill>
                <a:latin typeface="Verdana"/>
              </a:rPr>
              <a:t>, still, lots </a:t>
            </a:r>
            <a:r>
              <a:rPr lang="de-DE" dirty="0" err="1" smtClean="0">
                <a:solidFill>
                  <a:prstClr val="white"/>
                </a:solidFill>
                <a:latin typeface="Verdana"/>
              </a:rPr>
              <a:t>of</a:t>
            </a:r>
            <a:r>
              <a:rPr lang="de-DE" dirty="0" smtClean="0">
                <a:solidFill>
                  <a:prstClr val="white"/>
                </a:solidFill>
                <a:latin typeface="Verdana"/>
              </a:rPr>
              <a:t> open </a:t>
            </a:r>
            <a:r>
              <a:rPr lang="de-DE" dirty="0" err="1" smtClean="0">
                <a:solidFill>
                  <a:prstClr val="white"/>
                </a:solidFill>
                <a:latin typeface="Verdana"/>
              </a:rPr>
              <a:t>challenges</a:t>
            </a:r>
            <a:r>
              <a:rPr lang="de-DE" dirty="0" smtClean="0">
                <a:solidFill>
                  <a:prstClr val="white"/>
                </a:solidFill>
                <a:latin typeface="Verdana"/>
              </a:rPr>
              <a:t>!</a:t>
            </a:r>
            <a:endParaRPr lang="de-DE" dirty="0">
              <a:solidFill>
                <a:prstClr val="white"/>
              </a:solidFill>
              <a:latin typeface="Verdana"/>
            </a:endParaRPr>
          </a:p>
        </p:txBody>
      </p:sp>
      <p:pic>
        <p:nvPicPr>
          <p:cNvPr id="8" name="Bild 7"/>
          <p:cNvPicPr>
            <a:picLocks noChangeAspect="1"/>
          </p:cNvPicPr>
          <p:nvPr/>
        </p:nvPicPr>
        <p:blipFill>
          <a:blip r:embed="rId3"/>
          <a:stretch>
            <a:fillRect/>
          </a:stretch>
        </p:blipFill>
        <p:spPr>
          <a:xfrm>
            <a:off x="7908813" y="5157192"/>
            <a:ext cx="1235187" cy="1700808"/>
          </a:xfrm>
          <a:prstGeom prst="rect">
            <a:avLst/>
          </a:prstGeom>
        </p:spPr>
      </p:pic>
    </p:spTree>
    <p:extLst>
      <p:ext uri="{BB962C8B-B14F-4D97-AF65-F5344CB8AC3E}">
        <p14:creationId xmlns:p14="http://schemas.microsoft.com/office/powerpoint/2010/main" val="39108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Time </a:t>
            </a:r>
            <a:r>
              <a:rPr lang="en-GB" dirty="0" smtClean="0"/>
              <a:t>series </a:t>
            </a:r>
            <a:r>
              <a:rPr lang="en-GB" dirty="0"/>
              <a:t>analysis is necessary</a:t>
            </a:r>
          </a:p>
        </p:txBody>
      </p:sp>
      <p:sp>
        <p:nvSpPr>
          <p:cNvPr id="3" name="Textplatzhalter 2"/>
          <p:cNvSpPr>
            <a:spLocks noGrp="1"/>
          </p:cNvSpPr>
          <p:nvPr>
            <p:ph type="body" sz="half" idx="1"/>
          </p:nvPr>
        </p:nvSpPr>
        <p:spPr>
          <a:xfrm>
            <a:off x="395536" y="1916832"/>
            <a:ext cx="3384178" cy="4681538"/>
          </a:xfrm>
        </p:spPr>
        <p:txBody>
          <a:bodyPr/>
          <a:lstStyle/>
          <a:p>
            <a:pPr lvl="1"/>
            <a:r>
              <a:rPr lang="de-DE" dirty="0" err="1" smtClean="0"/>
              <a:t>Predictions</a:t>
            </a:r>
            <a:r>
              <a:rPr lang="de-DE" dirty="0" smtClean="0"/>
              <a:t> on time </a:t>
            </a:r>
            <a:r>
              <a:rPr lang="de-DE" dirty="0" err="1" smtClean="0"/>
              <a:t>series</a:t>
            </a:r>
            <a:r>
              <a:rPr lang="de-DE" dirty="0" smtClean="0"/>
              <a:t> </a:t>
            </a:r>
            <a:r>
              <a:rPr lang="de-DE" dirty="0" err="1" smtClean="0"/>
              <a:t>are</a:t>
            </a:r>
            <a:r>
              <a:rPr lang="de-DE" dirty="0" smtClean="0"/>
              <a:t> </a:t>
            </a:r>
            <a:r>
              <a:rPr lang="de-DE" dirty="0" err="1" smtClean="0"/>
              <a:t>partially</a:t>
            </a:r>
            <a:r>
              <a:rPr lang="de-DE" dirty="0" smtClean="0"/>
              <a:t> </a:t>
            </a:r>
            <a:r>
              <a:rPr lang="de-DE" dirty="0" err="1" smtClean="0"/>
              <a:t>very</a:t>
            </a:r>
            <a:r>
              <a:rPr lang="de-DE" dirty="0" smtClean="0"/>
              <a:t> </a:t>
            </a:r>
            <a:r>
              <a:rPr lang="de-DE" dirty="0" err="1" smtClean="0"/>
              <a:t>bad</a:t>
            </a:r>
            <a:r>
              <a:rPr lang="de-DE" dirty="0" smtClean="0"/>
              <a:t> </a:t>
            </a:r>
            <a:r>
              <a:rPr lang="de-DE" dirty="0" err="1" smtClean="0"/>
              <a:t>at</a:t>
            </a:r>
            <a:r>
              <a:rPr lang="de-DE" dirty="0" smtClean="0"/>
              <a:t> </a:t>
            </a:r>
            <a:r>
              <a:rPr lang="de-DE" dirty="0" err="1" smtClean="0"/>
              <a:t>the</a:t>
            </a:r>
            <a:r>
              <a:rPr lang="de-DE" dirty="0" smtClean="0"/>
              <a:t> </a:t>
            </a:r>
            <a:r>
              <a:rPr lang="de-DE" dirty="0" err="1" smtClean="0"/>
              <a:t>moment</a:t>
            </a:r>
            <a:r>
              <a:rPr lang="de-DE" dirty="0" smtClean="0"/>
              <a:t>:</a:t>
            </a:r>
          </a:p>
          <a:p>
            <a:pPr lvl="1"/>
            <a:endParaRPr lang="de-DE" dirty="0"/>
          </a:p>
          <a:p>
            <a:pPr lvl="1"/>
            <a:r>
              <a:rPr lang="de-DE" dirty="0" smtClean="0"/>
              <a:t>Most </a:t>
            </a:r>
            <a:r>
              <a:rPr lang="de-DE" dirty="0" err="1" smtClean="0"/>
              <a:t>of</a:t>
            </a:r>
            <a:r>
              <a:rPr lang="de-DE" dirty="0" smtClean="0"/>
              <a:t> </a:t>
            </a:r>
            <a:r>
              <a:rPr lang="de-DE" dirty="0" err="1" smtClean="0"/>
              <a:t>the</a:t>
            </a:r>
            <a:r>
              <a:rPr lang="de-DE" dirty="0" smtClean="0"/>
              <a:t> </a:t>
            </a:r>
            <a:r>
              <a:rPr lang="de-DE" dirty="0" err="1" smtClean="0"/>
              <a:t>data</a:t>
            </a:r>
            <a:r>
              <a:rPr lang="de-DE" dirty="0" smtClean="0"/>
              <a:t> </a:t>
            </a:r>
            <a:r>
              <a:rPr lang="de-DE" dirty="0" err="1" smtClean="0"/>
              <a:t>we</a:t>
            </a:r>
            <a:r>
              <a:rPr lang="de-DE" dirty="0" smtClean="0"/>
              <a:t> </a:t>
            </a:r>
            <a:r>
              <a:rPr lang="de-DE" dirty="0" err="1" smtClean="0"/>
              <a:t>look</a:t>
            </a:r>
            <a:r>
              <a:rPr lang="de-DE" dirty="0" smtClean="0"/>
              <a:t> at </a:t>
            </a:r>
            <a:r>
              <a:rPr lang="de-DE" dirty="0" err="1" smtClean="0"/>
              <a:t>is</a:t>
            </a:r>
            <a:r>
              <a:rPr lang="de-DE" dirty="0" smtClean="0"/>
              <a:t> time </a:t>
            </a:r>
            <a:r>
              <a:rPr lang="de-DE" dirty="0" err="1" smtClean="0"/>
              <a:t>series</a:t>
            </a:r>
            <a:r>
              <a:rPr lang="de-DE" dirty="0" smtClean="0"/>
              <a:t> </a:t>
            </a:r>
            <a:r>
              <a:rPr lang="de-DE" dirty="0" err="1" smtClean="0"/>
              <a:t>data</a:t>
            </a:r>
            <a:r>
              <a:rPr lang="de-DE" dirty="0" smtClean="0"/>
              <a:t>/</a:t>
            </a:r>
            <a:r>
              <a:rPr lang="de-DE" dirty="0" err="1" smtClean="0"/>
              <a:t>data</a:t>
            </a:r>
            <a:r>
              <a:rPr lang="de-DE" dirty="0" smtClean="0"/>
              <a:t> </a:t>
            </a:r>
            <a:r>
              <a:rPr lang="de-DE" dirty="0" err="1" smtClean="0"/>
              <a:t>changing</a:t>
            </a:r>
            <a:r>
              <a:rPr lang="de-DE" dirty="0" smtClean="0"/>
              <a:t> </a:t>
            </a:r>
            <a:r>
              <a:rPr lang="de-DE" dirty="0" err="1" smtClean="0"/>
              <a:t>over</a:t>
            </a:r>
            <a:r>
              <a:rPr lang="de-DE" dirty="0" smtClean="0"/>
              <a:t> time.</a:t>
            </a:r>
            <a:endParaRPr lang="de-DE" dirty="0"/>
          </a:p>
          <a:p>
            <a:pPr lvl="1"/>
            <a:endParaRPr lang="de-DE" dirty="0"/>
          </a:p>
        </p:txBody>
      </p:sp>
      <p:pic>
        <p:nvPicPr>
          <p:cNvPr id="8" name="Bild 7" descr="Screen Shot 2015-06-07 at 20.4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512168"/>
            <a:ext cx="6294944" cy="6093296"/>
          </a:xfrm>
          <a:prstGeom prst="rect">
            <a:avLst/>
          </a:prstGeom>
        </p:spPr>
      </p:pic>
      <p:pic>
        <p:nvPicPr>
          <p:cNvPr id="4" name="Bild 3" descr="Screen Shot 2015-06-07 at 21.4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573016"/>
            <a:ext cx="1728192" cy="385266"/>
          </a:xfrm>
          <a:prstGeom prst="rect">
            <a:avLst/>
          </a:prstGeom>
        </p:spPr>
      </p:pic>
      <p:pic>
        <p:nvPicPr>
          <p:cNvPr id="9" name="Bild 8" descr="Screen Shot 2015-06-07 at 21.39.05.png"/>
          <p:cNvPicPr>
            <a:picLocks noChangeAspect="1"/>
          </p:cNvPicPr>
          <p:nvPr/>
        </p:nvPicPr>
        <p:blipFill rotWithShape="1">
          <a:blip r:embed="rId4">
            <a:extLst>
              <a:ext uri="{28A0092B-C50C-407E-A947-70E740481C1C}">
                <a14:useLocalDpi xmlns:a14="http://schemas.microsoft.com/office/drawing/2010/main" val="0"/>
              </a:ext>
            </a:extLst>
          </a:blip>
          <a:srcRect t="-500" b="19958"/>
          <a:stretch/>
        </p:blipFill>
        <p:spPr>
          <a:xfrm>
            <a:off x="4355976" y="4132146"/>
            <a:ext cx="4135522" cy="2725854"/>
          </a:xfrm>
          <a:prstGeom prst="rect">
            <a:avLst/>
          </a:prstGeom>
        </p:spPr>
      </p:pic>
      <p:pic>
        <p:nvPicPr>
          <p:cNvPr id="10" name="Bild 9" descr="Screen Shot 2015-06-07 at 21.41.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3933056"/>
            <a:ext cx="2448272" cy="263132"/>
          </a:xfrm>
          <a:prstGeom prst="rect">
            <a:avLst/>
          </a:prstGeom>
        </p:spPr>
      </p:pic>
    </p:spTree>
    <p:extLst>
      <p:ext uri="{BB962C8B-B14F-4D97-AF65-F5344CB8AC3E}">
        <p14:creationId xmlns:p14="http://schemas.microsoft.com/office/powerpoint/2010/main" val="2401516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Open Data is incomparable</a:t>
            </a:r>
            <a:endParaRPr lang="de-DE" dirty="0"/>
          </a:p>
        </p:txBody>
      </p:sp>
      <p:sp>
        <p:nvSpPr>
          <p:cNvPr id="3" name="Textplatzhalter 2"/>
          <p:cNvSpPr>
            <a:spLocks noGrp="1"/>
          </p:cNvSpPr>
          <p:nvPr>
            <p:ph type="body" sz="half" idx="1"/>
          </p:nvPr>
        </p:nvSpPr>
        <p:spPr>
          <a:xfrm>
            <a:off x="395536" y="1916832"/>
            <a:ext cx="3384178" cy="4681538"/>
          </a:xfrm>
        </p:spPr>
        <p:txBody>
          <a:bodyPr/>
          <a:lstStyle/>
          <a:p>
            <a:r>
              <a:rPr lang="de-DE" dirty="0" smtClean="0"/>
              <a:t>More </a:t>
            </a:r>
            <a:r>
              <a:rPr lang="de-DE" dirty="0" err="1"/>
              <a:t>s</a:t>
            </a:r>
            <a:r>
              <a:rPr lang="de-DE" dirty="0" err="1" smtClean="0"/>
              <a:t>urprising</a:t>
            </a:r>
            <a:r>
              <a:rPr lang="de-DE" dirty="0" smtClean="0"/>
              <a:t> </a:t>
            </a:r>
            <a:r>
              <a:rPr lang="de-DE" dirty="0" err="1" smtClean="0"/>
              <a:t>maybe</a:t>
            </a:r>
            <a:r>
              <a:rPr lang="de-DE" dirty="0" smtClean="0"/>
              <a:t>, </a:t>
            </a:r>
            <a:r>
              <a:rPr lang="de-DE" dirty="0" err="1" smtClean="0"/>
              <a:t>how</a:t>
            </a:r>
            <a:r>
              <a:rPr lang="de-DE" dirty="0" smtClean="0"/>
              <a:t> </a:t>
            </a:r>
            <a:r>
              <a:rPr lang="de-DE" dirty="0" err="1" smtClean="0"/>
              <a:t>much</a:t>
            </a:r>
            <a:r>
              <a:rPr lang="de-DE" dirty="0" smtClean="0"/>
              <a:t> </a:t>
            </a:r>
            <a:r>
              <a:rPr lang="de-DE" dirty="0" err="1" smtClean="0"/>
              <a:t>obviously</a:t>
            </a:r>
            <a:r>
              <a:rPr lang="de-DE" dirty="0" smtClean="0"/>
              <a:t> </a:t>
            </a:r>
            <a:r>
              <a:rPr lang="de-DE" dirty="0" err="1" smtClean="0"/>
              <a:t>weird</a:t>
            </a:r>
            <a:r>
              <a:rPr lang="de-DE" dirty="0" smtClean="0"/>
              <a:t> </a:t>
            </a:r>
            <a:r>
              <a:rPr lang="de-DE" dirty="0" err="1" smtClean="0"/>
              <a:t>data</a:t>
            </a:r>
            <a:r>
              <a:rPr lang="de-DE" dirty="0" smtClean="0"/>
              <a:t> </a:t>
            </a:r>
            <a:r>
              <a:rPr lang="de-DE" dirty="0" err="1" smtClean="0"/>
              <a:t>you</a:t>
            </a:r>
            <a:r>
              <a:rPr lang="de-DE" dirty="0" smtClean="0"/>
              <a:t> </a:t>
            </a:r>
            <a:r>
              <a:rPr lang="de-DE" dirty="0"/>
              <a:t>f</a:t>
            </a:r>
            <a:r>
              <a:rPr lang="de-DE" dirty="0" smtClean="0"/>
              <a:t>ind:</a:t>
            </a:r>
          </a:p>
          <a:p>
            <a:pPr lvl="1"/>
            <a:r>
              <a:rPr lang="de-DE" dirty="0" err="1" smtClean="0"/>
              <a:t>Inconsistencies</a:t>
            </a:r>
            <a:r>
              <a:rPr lang="de-DE" dirty="0" smtClean="0"/>
              <a:t> </a:t>
            </a:r>
            <a:r>
              <a:rPr lang="de-DE" dirty="0" err="1" smtClean="0"/>
              <a:t>across</a:t>
            </a:r>
            <a:r>
              <a:rPr lang="de-DE" dirty="0" smtClean="0"/>
              <a:t> </a:t>
            </a:r>
            <a:r>
              <a:rPr lang="de-DE" dirty="0" err="1" smtClean="0"/>
              <a:t>and</a:t>
            </a:r>
            <a:r>
              <a:rPr lang="de-DE" dirty="0" smtClean="0"/>
              <a:t> </a:t>
            </a:r>
            <a:r>
              <a:rPr lang="de-DE" dirty="0" err="1" smtClean="0"/>
              <a:t>within</a:t>
            </a:r>
            <a:r>
              <a:rPr lang="de-DE" dirty="0" smtClean="0"/>
              <a:t> </a:t>
            </a:r>
            <a:r>
              <a:rPr lang="de-DE" dirty="0" err="1" smtClean="0"/>
              <a:t>datasets</a:t>
            </a:r>
            <a:endParaRPr lang="de-DE" dirty="0" smtClean="0"/>
          </a:p>
          <a:p>
            <a:pPr lvl="1"/>
            <a:r>
              <a:rPr lang="de-DE" dirty="0" smtClean="0"/>
              <a:t>... *</a:t>
            </a:r>
            <a:r>
              <a:rPr lang="de-DE" dirty="0" err="1" smtClean="0"/>
              <a:t>partially</a:t>
            </a:r>
            <a:r>
              <a:rPr lang="de-DE" dirty="0" smtClean="0"/>
              <a:t>* an </a:t>
            </a:r>
            <a:r>
              <a:rPr lang="de-DE" dirty="0" err="1" smtClean="0"/>
              <a:t>entity</a:t>
            </a:r>
            <a:r>
              <a:rPr lang="de-DE" dirty="0" smtClean="0"/>
              <a:t> </a:t>
            </a:r>
            <a:r>
              <a:rPr lang="de-DE" dirty="0" err="1" smtClean="0"/>
              <a:t>consolidation</a:t>
            </a:r>
            <a:r>
              <a:rPr lang="de-DE" dirty="0" smtClean="0"/>
              <a:t> </a:t>
            </a:r>
            <a:r>
              <a:rPr lang="de-DE" dirty="0" err="1" smtClean="0"/>
              <a:t>issue</a:t>
            </a:r>
            <a:r>
              <a:rPr lang="de-DE" dirty="0" smtClean="0"/>
              <a:t>.</a:t>
            </a:r>
          </a:p>
          <a:p>
            <a:pPr lvl="1"/>
            <a:endParaRPr lang="de-DE" dirty="0"/>
          </a:p>
        </p:txBody>
      </p:sp>
      <p:grpSp>
        <p:nvGrpSpPr>
          <p:cNvPr id="7" name="Gruppierung 6"/>
          <p:cNvGrpSpPr/>
          <p:nvPr/>
        </p:nvGrpSpPr>
        <p:grpSpPr>
          <a:xfrm>
            <a:off x="3491880" y="1512168"/>
            <a:ext cx="6294944" cy="6093296"/>
            <a:chOff x="-396552" y="1944216"/>
            <a:chExt cx="6294944" cy="6093296"/>
          </a:xfrm>
        </p:grpSpPr>
        <p:pic>
          <p:nvPicPr>
            <p:cNvPr id="5" name="Bild 4" descr="Screen Shot 2015-06-07 at 20.4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944216"/>
              <a:ext cx="6294944" cy="6093296"/>
            </a:xfrm>
            <a:prstGeom prst="rect">
              <a:avLst/>
            </a:prstGeom>
          </p:spPr>
        </p:pic>
        <p:pic>
          <p:nvPicPr>
            <p:cNvPr id="6" name="Bild 5" descr="Screen Shot 2015-06-07 at 20.42.09.png"/>
            <p:cNvPicPr>
              <a:picLocks noChangeAspect="1"/>
            </p:cNvPicPr>
            <p:nvPr/>
          </p:nvPicPr>
          <p:blipFill rotWithShape="1">
            <a:blip r:embed="rId3">
              <a:extLst>
                <a:ext uri="{28A0092B-C50C-407E-A947-70E740481C1C}">
                  <a14:useLocalDpi xmlns:a14="http://schemas.microsoft.com/office/drawing/2010/main" val="0"/>
                </a:ext>
              </a:extLst>
            </a:blip>
            <a:srcRect t="3633"/>
            <a:stretch/>
          </p:blipFill>
          <p:spPr>
            <a:xfrm>
              <a:off x="467544" y="4653136"/>
              <a:ext cx="3891638" cy="2675880"/>
            </a:xfrm>
            <a:prstGeom prst="rect">
              <a:avLst/>
            </a:prstGeom>
          </p:spPr>
        </p:pic>
      </p:grpSp>
    </p:spTree>
    <p:extLst>
      <p:ext uri="{BB962C8B-B14F-4D97-AF65-F5344CB8AC3E}">
        <p14:creationId xmlns:p14="http://schemas.microsoft.com/office/powerpoint/2010/main" val="2726806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Open Data is incomparable</a:t>
            </a:r>
            <a:endParaRPr lang="de-DE" dirty="0"/>
          </a:p>
        </p:txBody>
      </p:sp>
      <p:sp>
        <p:nvSpPr>
          <p:cNvPr id="3" name="Textplatzhalter 2"/>
          <p:cNvSpPr>
            <a:spLocks noGrp="1"/>
          </p:cNvSpPr>
          <p:nvPr>
            <p:ph type="body" sz="half" idx="1"/>
          </p:nvPr>
        </p:nvSpPr>
        <p:spPr>
          <a:xfrm>
            <a:off x="395536" y="1916832"/>
            <a:ext cx="3384178" cy="4681538"/>
          </a:xfrm>
        </p:spPr>
        <p:txBody>
          <a:bodyPr/>
          <a:lstStyle/>
          <a:p>
            <a:r>
              <a:rPr lang="de-DE" dirty="0" smtClean="0"/>
              <a:t>More </a:t>
            </a:r>
            <a:r>
              <a:rPr lang="de-DE" dirty="0" err="1"/>
              <a:t>s</a:t>
            </a:r>
            <a:r>
              <a:rPr lang="de-DE" dirty="0" err="1" smtClean="0"/>
              <a:t>urprising</a:t>
            </a:r>
            <a:r>
              <a:rPr lang="de-DE" dirty="0" smtClean="0"/>
              <a:t> </a:t>
            </a:r>
            <a:r>
              <a:rPr lang="de-DE" dirty="0" err="1" smtClean="0"/>
              <a:t>maybe</a:t>
            </a:r>
            <a:r>
              <a:rPr lang="de-DE" dirty="0" smtClean="0"/>
              <a:t>, </a:t>
            </a:r>
            <a:r>
              <a:rPr lang="de-DE" dirty="0" err="1" smtClean="0"/>
              <a:t>how</a:t>
            </a:r>
            <a:r>
              <a:rPr lang="de-DE" dirty="0" smtClean="0"/>
              <a:t> </a:t>
            </a:r>
            <a:r>
              <a:rPr lang="de-DE" dirty="0" err="1" smtClean="0"/>
              <a:t>much</a:t>
            </a:r>
            <a:r>
              <a:rPr lang="de-DE" dirty="0" smtClean="0"/>
              <a:t> </a:t>
            </a:r>
            <a:r>
              <a:rPr lang="de-DE" dirty="0" err="1" smtClean="0"/>
              <a:t>obviously</a:t>
            </a:r>
            <a:r>
              <a:rPr lang="de-DE" dirty="0" smtClean="0"/>
              <a:t> </a:t>
            </a:r>
            <a:r>
              <a:rPr lang="de-DE" dirty="0" err="1" smtClean="0"/>
              <a:t>weird</a:t>
            </a:r>
            <a:r>
              <a:rPr lang="de-DE" dirty="0" smtClean="0"/>
              <a:t> </a:t>
            </a:r>
            <a:r>
              <a:rPr lang="de-DE" dirty="0" err="1" smtClean="0"/>
              <a:t>data</a:t>
            </a:r>
            <a:r>
              <a:rPr lang="de-DE" dirty="0" smtClean="0"/>
              <a:t> </a:t>
            </a:r>
            <a:r>
              <a:rPr lang="de-DE" dirty="0" err="1" smtClean="0"/>
              <a:t>you</a:t>
            </a:r>
            <a:r>
              <a:rPr lang="de-DE" dirty="0" smtClean="0"/>
              <a:t> </a:t>
            </a:r>
            <a:r>
              <a:rPr lang="de-DE" dirty="0"/>
              <a:t>f</a:t>
            </a:r>
            <a:r>
              <a:rPr lang="de-DE" dirty="0" smtClean="0"/>
              <a:t>ind:</a:t>
            </a:r>
          </a:p>
          <a:p>
            <a:pPr lvl="1"/>
            <a:r>
              <a:rPr lang="de-DE" dirty="0" err="1"/>
              <a:t>Inconsistencies</a:t>
            </a:r>
            <a:r>
              <a:rPr lang="de-DE" dirty="0"/>
              <a:t> </a:t>
            </a:r>
            <a:r>
              <a:rPr lang="de-DE" dirty="0" err="1"/>
              <a:t>across</a:t>
            </a:r>
            <a:r>
              <a:rPr lang="de-DE" dirty="0"/>
              <a:t> </a:t>
            </a:r>
            <a:r>
              <a:rPr lang="de-DE" dirty="0" err="1"/>
              <a:t>and</a:t>
            </a:r>
            <a:r>
              <a:rPr lang="de-DE" dirty="0"/>
              <a:t> </a:t>
            </a:r>
            <a:r>
              <a:rPr lang="de-DE" dirty="0" err="1"/>
              <a:t>within</a:t>
            </a:r>
            <a:r>
              <a:rPr lang="de-DE" dirty="0"/>
              <a:t> </a:t>
            </a:r>
            <a:r>
              <a:rPr lang="de-DE" dirty="0" err="1"/>
              <a:t>datasets</a:t>
            </a:r>
            <a:endParaRPr lang="de-DE" dirty="0"/>
          </a:p>
          <a:p>
            <a:pPr lvl="1"/>
            <a:r>
              <a:rPr lang="de-DE" dirty="0" smtClean="0"/>
              <a:t>Still, </a:t>
            </a:r>
            <a:r>
              <a:rPr lang="de-DE" dirty="0" err="1"/>
              <a:t>s</a:t>
            </a:r>
            <a:r>
              <a:rPr lang="de-DE" dirty="0" err="1" smtClean="0"/>
              <a:t>ome</a:t>
            </a:r>
            <a:r>
              <a:rPr lang="de-DE" dirty="0" smtClean="0"/>
              <a:t> </a:t>
            </a:r>
            <a:r>
              <a:rPr lang="de-DE" dirty="0" err="1" smtClean="0"/>
              <a:t>datasets</a:t>
            </a:r>
            <a:r>
              <a:rPr lang="de-DE" dirty="0" smtClean="0"/>
              <a:t> </a:t>
            </a:r>
            <a:r>
              <a:rPr lang="de-DE" dirty="0" err="1" smtClean="0"/>
              <a:t>match</a:t>
            </a:r>
            <a:r>
              <a:rPr lang="de-DE" dirty="0" smtClean="0"/>
              <a:t> </a:t>
            </a:r>
            <a:r>
              <a:rPr lang="de-DE" dirty="0" err="1" smtClean="0"/>
              <a:t>quite</a:t>
            </a:r>
            <a:r>
              <a:rPr lang="de-DE" dirty="0" smtClean="0"/>
              <a:t> </a:t>
            </a:r>
            <a:r>
              <a:rPr lang="de-DE" dirty="0" err="1" smtClean="0"/>
              <a:t>well</a:t>
            </a:r>
            <a:r>
              <a:rPr lang="de-DE" dirty="0" smtClean="0"/>
              <a:t> on </a:t>
            </a:r>
            <a:r>
              <a:rPr lang="de-DE" dirty="0" err="1" smtClean="0"/>
              <a:t>certain</a:t>
            </a:r>
            <a:r>
              <a:rPr lang="de-DE" dirty="0" smtClean="0"/>
              <a:t> </a:t>
            </a:r>
            <a:r>
              <a:rPr lang="de-DE" dirty="0" err="1" smtClean="0"/>
              <a:t>indicators</a:t>
            </a:r>
            <a:endParaRPr lang="de-DE" dirty="0" smtClean="0"/>
          </a:p>
          <a:p>
            <a:pPr lvl="1"/>
            <a:r>
              <a:rPr lang="de-DE" dirty="0"/>
              <a:t>Open: (</a:t>
            </a:r>
            <a:r>
              <a:rPr lang="de-DE" dirty="0" err="1"/>
              <a:t>How</a:t>
            </a:r>
            <a:r>
              <a:rPr lang="de-DE" dirty="0"/>
              <a:t>) </a:t>
            </a:r>
            <a:r>
              <a:rPr lang="de-DE" dirty="0" err="1"/>
              <a:t>can</a:t>
            </a:r>
            <a:r>
              <a:rPr lang="de-DE" dirty="0"/>
              <a:t> </a:t>
            </a:r>
            <a:r>
              <a:rPr lang="de-DE" dirty="0" err="1"/>
              <a:t>we</a:t>
            </a:r>
            <a:r>
              <a:rPr lang="de-DE" dirty="0"/>
              <a:t> </a:t>
            </a:r>
            <a:r>
              <a:rPr lang="de-DE" dirty="0" err="1"/>
              <a:t>exploit</a:t>
            </a:r>
            <a:r>
              <a:rPr lang="de-DE" dirty="0"/>
              <a:t> </a:t>
            </a:r>
            <a:r>
              <a:rPr lang="de-DE" dirty="0" err="1"/>
              <a:t>this</a:t>
            </a:r>
            <a:r>
              <a:rPr lang="de-DE" dirty="0" smtClean="0"/>
              <a:t>?</a:t>
            </a:r>
          </a:p>
          <a:p>
            <a:pPr marL="255588" lvl="1" indent="0">
              <a:buNone/>
            </a:pPr>
            <a:r>
              <a:rPr lang="de-DE" dirty="0" smtClean="0">
                <a:sym typeface="Wingdings"/>
              </a:rPr>
              <a:t> </a:t>
            </a:r>
            <a:r>
              <a:rPr lang="de-DE" i="1" dirty="0" err="1" smtClean="0">
                <a:sym typeface="Wingdings"/>
              </a:rPr>
              <a:t>Ontology</a:t>
            </a:r>
            <a:r>
              <a:rPr lang="de-DE" i="1" dirty="0" smtClean="0">
                <a:sym typeface="Wingdings"/>
              </a:rPr>
              <a:t> </a:t>
            </a:r>
            <a:r>
              <a:rPr lang="de-DE" i="1" dirty="0" err="1" smtClean="0">
                <a:sym typeface="Wingdings"/>
              </a:rPr>
              <a:t>learning</a:t>
            </a:r>
            <a:r>
              <a:rPr lang="de-DE" i="1" dirty="0" smtClean="0">
                <a:sym typeface="Wingdings"/>
              </a:rPr>
              <a:t>!</a:t>
            </a:r>
            <a:endParaRPr lang="de-DE" i="1" dirty="0"/>
          </a:p>
          <a:p>
            <a:pPr lvl="1"/>
            <a:endParaRPr lang="de-DE" dirty="0"/>
          </a:p>
        </p:txBody>
      </p:sp>
      <p:pic>
        <p:nvPicPr>
          <p:cNvPr id="5" name="Bild 4" descr="Screen Shot 2015-06-07 at 20.4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512168"/>
            <a:ext cx="6294944" cy="6093296"/>
          </a:xfrm>
          <a:prstGeom prst="rect">
            <a:avLst/>
          </a:prstGeom>
        </p:spPr>
      </p:pic>
      <p:pic>
        <p:nvPicPr>
          <p:cNvPr id="4" name="Bild 3" descr="Screen Shot 2015-06-07 at 21.27.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885051"/>
            <a:ext cx="4464496" cy="3720413"/>
          </a:xfrm>
          <a:prstGeom prst="rect">
            <a:avLst/>
          </a:prstGeom>
        </p:spPr>
      </p:pic>
      <p:pic>
        <p:nvPicPr>
          <p:cNvPr id="8" name="Bild 7" descr="Screen Shot 2015-06-07 at 21.30.2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3558571"/>
            <a:ext cx="1478736" cy="374485"/>
          </a:xfrm>
          <a:prstGeom prst="rect">
            <a:avLst/>
          </a:prstGeom>
        </p:spPr>
      </p:pic>
    </p:spTree>
    <p:extLst>
      <p:ext uri="{BB962C8B-B14F-4D97-AF65-F5344CB8AC3E}">
        <p14:creationId xmlns:p14="http://schemas.microsoft.com/office/powerpoint/2010/main" val="40699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603151"/>
            <a:ext cx="6140450" cy="809625"/>
          </a:xfrm>
        </p:spPr>
        <p:txBody>
          <a:bodyPr>
            <a:normAutofit fontScale="90000"/>
          </a:bodyPr>
          <a:lstStyle/>
          <a:p>
            <a:r>
              <a:rPr lang="de-DE" dirty="0" err="1" smtClean="0"/>
              <a:t>Worthwhile</a:t>
            </a:r>
            <a:r>
              <a:rPr lang="de-DE" dirty="0" smtClean="0"/>
              <a:t> </a:t>
            </a:r>
            <a:r>
              <a:rPr lang="de-DE" dirty="0" err="1" smtClean="0"/>
              <a:t>related</a:t>
            </a:r>
            <a:r>
              <a:rPr lang="de-DE" dirty="0" smtClean="0"/>
              <a:t> </a:t>
            </a:r>
            <a:r>
              <a:rPr lang="de-DE" dirty="0" err="1" smtClean="0"/>
              <a:t>work</a:t>
            </a:r>
            <a:r>
              <a:rPr lang="de-DE" dirty="0" smtClean="0"/>
              <a:t> </a:t>
            </a:r>
            <a:r>
              <a:rPr lang="de-DE" dirty="0" err="1" smtClean="0"/>
              <a:t>to</a:t>
            </a:r>
            <a:r>
              <a:rPr lang="de-DE" dirty="0" smtClean="0"/>
              <a:t> </a:t>
            </a:r>
            <a:r>
              <a:rPr lang="de-DE" dirty="0" err="1" smtClean="0"/>
              <a:t>look</a:t>
            </a:r>
            <a:r>
              <a:rPr lang="de-DE" dirty="0" smtClean="0"/>
              <a:t> </a:t>
            </a:r>
            <a:r>
              <a:rPr lang="de-DE" dirty="0" err="1" smtClean="0"/>
              <a:t>at</a:t>
            </a:r>
            <a:r>
              <a:rPr lang="de-DE" dirty="0" smtClean="0"/>
              <a:t>... </a:t>
            </a:r>
            <a:r>
              <a:rPr lang="de-DE" dirty="0" err="1" smtClean="0"/>
              <a:t>Paulheim</a:t>
            </a:r>
            <a:r>
              <a:rPr lang="de-DE" dirty="0" smtClean="0"/>
              <a:t>, 2012 (ESWC), Nickel et al. 2012 (WWW)</a:t>
            </a:r>
            <a:endParaRPr lang="de-DE" dirty="0"/>
          </a:p>
        </p:txBody>
      </p:sp>
      <p:pic>
        <p:nvPicPr>
          <p:cNvPr id="5" name="Bild 4" descr="Screen Shot 2015-06-07 at 22.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4462913" cy="3384376"/>
          </a:xfrm>
          <a:prstGeom prst="rect">
            <a:avLst/>
          </a:prstGeom>
          <a:ln>
            <a:solidFill>
              <a:schemeClr val="accent1"/>
            </a:solidFill>
          </a:ln>
        </p:spPr>
      </p:pic>
      <p:pic>
        <p:nvPicPr>
          <p:cNvPr id="6" name="Bild 5" descr="Screen Shot 2015-06-07 at 23.09.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02985"/>
            <a:ext cx="4548808" cy="4432401"/>
          </a:xfrm>
          <a:prstGeom prst="rect">
            <a:avLst/>
          </a:prstGeom>
          <a:ln>
            <a:solidFill>
              <a:srgbClr val="0096D3"/>
            </a:solidFill>
          </a:ln>
        </p:spPr>
      </p:pic>
    </p:spTree>
    <p:extLst>
      <p:ext uri="{BB962C8B-B14F-4D97-AF65-F5344CB8AC3E}">
        <p14:creationId xmlns:p14="http://schemas.microsoft.com/office/powerpoint/2010/main" val="594083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179512" y="2204864"/>
            <a:ext cx="7740594" cy="4387988"/>
          </a:xfrm>
        </p:spPr>
        <p:txBody>
          <a:bodyPr/>
          <a:lstStyle/>
          <a:p>
            <a:r>
              <a:rPr lang="en-GB" dirty="0"/>
              <a:t>Time Series analysis is necessary</a:t>
            </a:r>
          </a:p>
          <a:p>
            <a:r>
              <a:rPr lang="en-GB" noProof="0" dirty="0" smtClean="0"/>
              <a:t>Open Data is incomparable</a:t>
            </a:r>
          </a:p>
          <a:p>
            <a:r>
              <a:rPr lang="en-GB" b="1" noProof="0" dirty="0" smtClean="0"/>
              <a:t>Open Data Quality is an issue</a:t>
            </a:r>
          </a:p>
          <a:p>
            <a:pPr marL="0" indent="0">
              <a:buNone/>
            </a:pPr>
            <a:endParaRPr lang="en-GB" dirty="0"/>
          </a:p>
          <a:p>
            <a:r>
              <a:rPr lang="en-GB" dirty="0" smtClean="0"/>
              <a:t>Still unanswered:</a:t>
            </a:r>
            <a:r>
              <a:rPr lang="en-GB" noProof="0" dirty="0" smtClean="0"/>
              <a:t> </a:t>
            </a:r>
          </a:p>
        </p:txBody>
      </p:sp>
      <p:sp>
        <p:nvSpPr>
          <p:cNvPr id="10" name="Rechteck 9"/>
          <p:cNvSpPr/>
          <p:nvPr/>
        </p:nvSpPr>
        <p:spPr>
          <a:xfrm>
            <a:off x="0" y="1700808"/>
            <a:ext cx="6444208" cy="151216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err="1" smtClean="0"/>
              <a:t>Lesson</a:t>
            </a:r>
            <a:r>
              <a:rPr lang="de-DE" dirty="0" smtClean="0"/>
              <a:t>(s) </a:t>
            </a:r>
            <a:r>
              <a:rPr lang="de-DE" dirty="0" err="1" smtClean="0"/>
              <a:t>learnt</a:t>
            </a:r>
            <a:r>
              <a:rPr lang="de-DE" dirty="0"/>
              <a:t>?</a:t>
            </a:r>
          </a:p>
        </p:txBody>
      </p:sp>
      <p:pic>
        <p:nvPicPr>
          <p:cNvPr id="9" name="Bild 8"/>
          <p:cNvPicPr>
            <a:picLocks noChangeAspect="1"/>
          </p:cNvPicPr>
          <p:nvPr/>
        </p:nvPicPr>
        <p:blipFill>
          <a:blip r:embed="rId2"/>
          <a:stretch>
            <a:fillRect/>
          </a:stretch>
        </p:blipFill>
        <p:spPr>
          <a:xfrm>
            <a:off x="23333" y="5202648"/>
            <a:ext cx="1308307" cy="1635384"/>
          </a:xfrm>
          <a:prstGeom prst="rect">
            <a:avLst/>
          </a:prstGeom>
        </p:spPr>
      </p:pic>
      <p:sp>
        <p:nvSpPr>
          <p:cNvPr id="7" name="Rechteck 6"/>
          <p:cNvSpPr/>
          <p:nvPr/>
        </p:nvSpPr>
        <p:spPr>
          <a:xfrm>
            <a:off x="2843808" y="3206874"/>
            <a:ext cx="5184576" cy="3462486"/>
          </a:xfrm>
          <a:prstGeom prst="rect">
            <a:avLst/>
          </a:prstGeom>
        </p:spPr>
        <p:txBody>
          <a:bodyPr wrap="square">
            <a:spAutoFit/>
          </a:bodyPr>
          <a:lstStyle/>
          <a:p>
            <a:pPr marL="265113" lvl="0" indent="-265113">
              <a:spcAft>
                <a:spcPts val="600"/>
              </a:spcAft>
              <a:buClr>
                <a:srgbClr val="532481"/>
              </a:buClr>
            </a:pPr>
            <a:endParaRPr lang="de-DE" sz="2400" dirty="0">
              <a:solidFill>
                <a:srgbClr val="000000"/>
              </a:solidFill>
            </a:endParaRPr>
          </a:p>
          <a:p>
            <a:pPr marL="619125" lvl="1" indent="-342900">
              <a:spcAft>
                <a:spcPts val="600"/>
              </a:spcAft>
              <a:buClr>
                <a:srgbClr val="002E60"/>
              </a:buClr>
              <a:buSzPct val="100000"/>
              <a:buFont typeface="Arial"/>
              <a:buChar char="•"/>
            </a:pPr>
            <a:endParaRPr lang="de-DE" sz="2000"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Is</a:t>
            </a:r>
            <a:r>
              <a:rPr lang="de-DE" sz="2000" dirty="0" smtClean="0">
                <a:solidFill>
                  <a:schemeClr val="accent2">
                    <a:lumMod val="75000"/>
                    <a:lumOff val="25000"/>
                  </a:schemeClr>
                </a:solidFill>
              </a:rPr>
              <a:t> </a:t>
            </a:r>
            <a:r>
              <a:rPr lang="de-DE" sz="2000" dirty="0">
                <a:solidFill>
                  <a:schemeClr val="accent2">
                    <a:lumMod val="75000"/>
                    <a:lumOff val="25000"/>
                  </a:schemeClr>
                </a:solidFill>
              </a:rPr>
              <a:t>Open Data </a:t>
            </a:r>
            <a:r>
              <a:rPr lang="de-DE" sz="2000" dirty="0" err="1">
                <a:solidFill>
                  <a:schemeClr val="accent2">
                    <a:lumMod val="75000"/>
                    <a:lumOff val="25000"/>
                  </a:schemeClr>
                </a:solidFill>
              </a:rPr>
              <a:t>useful</a:t>
            </a:r>
            <a:r>
              <a:rPr lang="de-DE" sz="2000" dirty="0">
                <a:solidFill>
                  <a:schemeClr val="accent2">
                    <a:lumMod val="75000"/>
                    <a:lumOff val="25000"/>
                  </a:schemeClr>
                </a:solidFill>
              </a:rPr>
              <a:t> </a:t>
            </a:r>
            <a:r>
              <a:rPr lang="de-DE" sz="2000" dirty="0" err="1">
                <a:solidFill>
                  <a:schemeClr val="accent2">
                    <a:lumMod val="75000"/>
                    <a:lumOff val="25000"/>
                  </a:schemeClr>
                </a:solidFill>
              </a:rPr>
              <a:t>at</a:t>
            </a:r>
            <a:r>
              <a:rPr lang="de-DE" sz="2000"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smtClean="0">
                <a:solidFill>
                  <a:schemeClr val="accent2">
                    <a:lumMod val="75000"/>
                    <a:lumOff val="25000"/>
                  </a:schemeClr>
                </a:solidFill>
              </a:rPr>
              <a:t>Are </a:t>
            </a:r>
            <a:r>
              <a:rPr lang="de-DE" sz="2000" dirty="0" err="1">
                <a:solidFill>
                  <a:schemeClr val="accent2">
                    <a:lumMod val="75000"/>
                    <a:lumOff val="25000"/>
                  </a:schemeClr>
                </a:solidFill>
              </a:rPr>
              <a:t>ontology</a:t>
            </a:r>
            <a:r>
              <a:rPr lang="de-DE" sz="2000" dirty="0">
                <a:solidFill>
                  <a:schemeClr val="accent2">
                    <a:lumMod val="75000"/>
                    <a:lumOff val="25000"/>
                  </a:schemeClr>
                </a:solidFill>
              </a:rPr>
              <a:t> </a:t>
            </a:r>
            <a:r>
              <a:rPr lang="de-DE" sz="2000" dirty="0" err="1">
                <a:solidFill>
                  <a:schemeClr val="accent2">
                    <a:lumMod val="75000"/>
                    <a:lumOff val="25000"/>
                  </a:schemeClr>
                </a:solidFill>
              </a:rPr>
              <a:t>languages</a:t>
            </a:r>
            <a:r>
              <a:rPr lang="de-DE" sz="2000" dirty="0">
                <a:solidFill>
                  <a:schemeClr val="accent2">
                    <a:lumMod val="75000"/>
                    <a:lumOff val="25000"/>
                  </a:schemeClr>
                </a:solidFill>
              </a:rPr>
              <a:t> expressive </a:t>
            </a:r>
            <a:r>
              <a:rPr lang="de-DE" sz="2000" dirty="0" err="1" smtClean="0">
                <a:solidFill>
                  <a:schemeClr val="accent2">
                    <a:lumMod val="75000"/>
                    <a:lumOff val="25000"/>
                  </a:schemeClr>
                </a:solidFill>
              </a:rPr>
              <a:t>enough</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Is</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there</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enough</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data</a:t>
            </a:r>
            <a:r>
              <a:rPr lang="de-DE" sz="2000" dirty="0" smtClean="0">
                <a:solidFill>
                  <a:schemeClr val="accent2">
                    <a:lumMod val="75000"/>
                    <a:lumOff val="25000"/>
                  </a:schemeClr>
                </a:solidFill>
              </a:rPr>
              <a:t> </a:t>
            </a:r>
            <a:r>
              <a:rPr lang="de-DE" sz="2000" dirty="0" err="1" smtClean="0">
                <a:solidFill>
                  <a:schemeClr val="accent2">
                    <a:lumMod val="75000"/>
                    <a:lumOff val="25000"/>
                  </a:schemeClr>
                </a:solidFill>
              </a:rPr>
              <a:t>at</a:t>
            </a:r>
            <a:r>
              <a:rPr lang="de-DE" sz="2000" dirty="0" smtClean="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err="1">
                <a:solidFill>
                  <a:schemeClr val="accent2">
                    <a:lumMod val="75000"/>
                    <a:lumOff val="25000"/>
                  </a:schemeClr>
                </a:solidFill>
              </a:rPr>
              <a:t>Which</a:t>
            </a:r>
            <a:r>
              <a:rPr lang="de-DE" sz="2000" dirty="0">
                <a:solidFill>
                  <a:schemeClr val="accent2">
                    <a:lumMod val="75000"/>
                    <a:lumOff val="25000"/>
                  </a:schemeClr>
                </a:solidFill>
              </a:rPr>
              <a:t> </a:t>
            </a:r>
            <a:r>
              <a:rPr lang="de-DE" sz="2000" dirty="0" err="1">
                <a:solidFill>
                  <a:schemeClr val="accent2">
                    <a:lumMod val="75000"/>
                    <a:lumOff val="25000"/>
                  </a:schemeClr>
                </a:solidFill>
              </a:rPr>
              <a:t>ontologies</a:t>
            </a:r>
            <a:r>
              <a:rPr lang="de-DE" sz="2000" dirty="0">
                <a:solidFill>
                  <a:schemeClr val="accent2">
                    <a:lumMod val="75000"/>
                    <a:lumOff val="25000"/>
                  </a:schemeClr>
                </a:solidFill>
              </a:rPr>
              <a:t> </a:t>
            </a:r>
            <a:r>
              <a:rPr lang="de-DE" sz="2000" dirty="0" err="1">
                <a:solidFill>
                  <a:schemeClr val="accent2">
                    <a:lumMod val="75000"/>
                    <a:lumOff val="25000"/>
                  </a:schemeClr>
                </a:solidFill>
              </a:rPr>
              <a:t>could</a:t>
            </a:r>
            <a:r>
              <a:rPr lang="de-DE" sz="2000" dirty="0">
                <a:solidFill>
                  <a:schemeClr val="accent2">
                    <a:lumMod val="75000"/>
                    <a:lumOff val="25000"/>
                  </a:schemeClr>
                </a:solidFill>
              </a:rPr>
              <a:t> I </a:t>
            </a:r>
            <a:r>
              <a:rPr lang="de-DE" sz="2000" dirty="0" err="1">
                <a:solidFill>
                  <a:schemeClr val="accent2">
                    <a:lumMod val="75000"/>
                    <a:lumOff val="25000"/>
                  </a:schemeClr>
                </a:solidFill>
              </a:rPr>
              <a:t>use</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b="1" dirty="0" err="1" smtClean="0">
                <a:solidFill>
                  <a:srgbClr val="0060C8"/>
                </a:solidFill>
              </a:rPr>
              <a:t>How</a:t>
            </a:r>
            <a:r>
              <a:rPr lang="de-DE" sz="2000" b="1" dirty="0" smtClean="0">
                <a:solidFill>
                  <a:srgbClr val="0060C8"/>
                </a:solidFill>
              </a:rPr>
              <a:t> </a:t>
            </a:r>
            <a:r>
              <a:rPr lang="de-DE" sz="2000" b="1" dirty="0" err="1">
                <a:solidFill>
                  <a:srgbClr val="0060C8"/>
                </a:solidFill>
              </a:rPr>
              <a:t>to</a:t>
            </a:r>
            <a:r>
              <a:rPr lang="de-DE" sz="2000" b="1" dirty="0">
                <a:solidFill>
                  <a:srgbClr val="0060C8"/>
                </a:solidFill>
              </a:rPr>
              <a:t> </a:t>
            </a:r>
            <a:r>
              <a:rPr lang="de-DE" sz="2000" b="1" dirty="0" err="1">
                <a:solidFill>
                  <a:srgbClr val="0060C8"/>
                </a:solidFill>
              </a:rPr>
              <a:t>tackle</a:t>
            </a:r>
            <a:r>
              <a:rPr lang="de-DE" sz="2000" b="1" dirty="0">
                <a:solidFill>
                  <a:srgbClr val="0060C8"/>
                </a:solidFill>
              </a:rPr>
              <a:t> </a:t>
            </a:r>
            <a:r>
              <a:rPr lang="de-DE" sz="2000" b="1" dirty="0" err="1">
                <a:solidFill>
                  <a:srgbClr val="0060C8"/>
                </a:solidFill>
              </a:rPr>
              <a:t>inconsistencies</a:t>
            </a:r>
            <a:r>
              <a:rPr lang="de-DE" sz="2000" b="1" dirty="0" smtClean="0">
                <a:solidFill>
                  <a:srgbClr val="0060C8"/>
                </a:solidFill>
              </a:rPr>
              <a:t>?</a:t>
            </a:r>
            <a:endParaRPr lang="de-DE" sz="2000" b="1"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b="1" dirty="0" err="1" smtClean="0">
                <a:solidFill>
                  <a:schemeClr val="accent2">
                    <a:lumMod val="75000"/>
                    <a:lumOff val="25000"/>
                  </a:schemeClr>
                </a:solidFill>
              </a:rPr>
              <a:t>Where</a:t>
            </a:r>
            <a:r>
              <a:rPr lang="de-DE" sz="2000" b="1" dirty="0" smtClean="0">
                <a:solidFill>
                  <a:schemeClr val="accent2">
                    <a:lumMod val="75000"/>
                    <a:lumOff val="25000"/>
                  </a:schemeClr>
                </a:solidFill>
              </a:rPr>
              <a:t> </a:t>
            </a:r>
            <a:r>
              <a:rPr lang="de-DE" sz="2000" b="1" dirty="0" err="1">
                <a:solidFill>
                  <a:schemeClr val="accent2">
                    <a:lumMod val="75000"/>
                    <a:lumOff val="25000"/>
                  </a:schemeClr>
                </a:solidFill>
              </a:rPr>
              <a:t>to</a:t>
            </a:r>
            <a:r>
              <a:rPr lang="de-DE" sz="2000" b="1" dirty="0">
                <a:solidFill>
                  <a:schemeClr val="accent2">
                    <a:lumMod val="75000"/>
                    <a:lumOff val="25000"/>
                  </a:schemeClr>
                </a:solidFill>
              </a:rPr>
              <a:t> find </a:t>
            </a:r>
            <a:r>
              <a:rPr lang="de-DE" sz="2000" b="1" dirty="0" err="1">
                <a:solidFill>
                  <a:schemeClr val="accent2">
                    <a:lumMod val="75000"/>
                    <a:lumOff val="25000"/>
                  </a:schemeClr>
                </a:solidFill>
              </a:rPr>
              <a:t>the</a:t>
            </a:r>
            <a:r>
              <a:rPr lang="de-DE" sz="2000" b="1" dirty="0">
                <a:solidFill>
                  <a:schemeClr val="accent2">
                    <a:lumMod val="75000"/>
                    <a:lumOff val="25000"/>
                  </a:schemeClr>
                </a:solidFill>
              </a:rPr>
              <a:t> </a:t>
            </a:r>
            <a:r>
              <a:rPr lang="de-DE" sz="2000" b="1" dirty="0" err="1">
                <a:solidFill>
                  <a:schemeClr val="accent2">
                    <a:lumMod val="75000"/>
                    <a:lumOff val="25000"/>
                  </a:schemeClr>
                </a:solidFill>
              </a:rPr>
              <a:t>right</a:t>
            </a:r>
            <a:r>
              <a:rPr lang="de-DE" sz="2000" b="1" dirty="0">
                <a:solidFill>
                  <a:schemeClr val="accent2">
                    <a:lumMod val="75000"/>
                    <a:lumOff val="25000"/>
                  </a:schemeClr>
                </a:solidFill>
              </a:rPr>
              <a:t> </a:t>
            </a:r>
            <a:r>
              <a:rPr lang="de-DE" sz="2000" b="1" dirty="0" err="1">
                <a:solidFill>
                  <a:schemeClr val="accent2">
                    <a:lumMod val="75000"/>
                    <a:lumOff val="25000"/>
                  </a:schemeClr>
                </a:solidFill>
              </a:rPr>
              <a:t>data</a:t>
            </a:r>
            <a:r>
              <a:rPr lang="de-DE" sz="2000" b="1" dirty="0" smtClean="0">
                <a:solidFill>
                  <a:schemeClr val="accent2">
                    <a:lumMod val="75000"/>
                    <a:lumOff val="25000"/>
                  </a:schemeClr>
                </a:solidFill>
              </a:rPr>
              <a:t>?</a:t>
            </a:r>
            <a:endParaRPr lang="de-DE" sz="2000" b="1" dirty="0">
              <a:solidFill>
                <a:schemeClr val="accent2">
                  <a:lumMod val="75000"/>
                  <a:lumOff val="25000"/>
                </a:schemeClr>
              </a:solidFill>
            </a:endParaRPr>
          </a:p>
        </p:txBody>
      </p:sp>
      <p:sp>
        <p:nvSpPr>
          <p:cNvPr id="3" name="Rechteck 2"/>
          <p:cNvSpPr/>
          <p:nvPr/>
        </p:nvSpPr>
        <p:spPr>
          <a:xfrm>
            <a:off x="3563888" y="3933056"/>
            <a:ext cx="5040560" cy="1944216"/>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Abgerundete rechteckige Legende 10"/>
          <p:cNvSpPr/>
          <p:nvPr/>
        </p:nvSpPr>
        <p:spPr>
          <a:xfrm>
            <a:off x="5868144" y="1916832"/>
            <a:ext cx="3168352" cy="720080"/>
          </a:xfrm>
          <a:prstGeom prst="wedgeRoundRectCallout">
            <a:avLst>
              <a:gd name="adj1" fmla="val 29157"/>
              <a:gd name="adj2" fmla="val 41227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smtClean="0">
                <a:solidFill>
                  <a:prstClr val="white"/>
                </a:solidFill>
                <a:latin typeface="Verdana"/>
              </a:rPr>
              <a:t>Hmmm</a:t>
            </a:r>
            <a:r>
              <a:rPr lang="de-DE" dirty="0" smtClean="0">
                <a:solidFill>
                  <a:prstClr val="white"/>
                </a:solidFill>
                <a:latin typeface="Verdana"/>
              </a:rPr>
              <a:t>, still, lots </a:t>
            </a:r>
            <a:r>
              <a:rPr lang="de-DE" dirty="0" err="1" smtClean="0">
                <a:solidFill>
                  <a:prstClr val="white"/>
                </a:solidFill>
                <a:latin typeface="Verdana"/>
              </a:rPr>
              <a:t>of</a:t>
            </a:r>
            <a:r>
              <a:rPr lang="de-DE" dirty="0" smtClean="0">
                <a:solidFill>
                  <a:prstClr val="white"/>
                </a:solidFill>
                <a:latin typeface="Verdana"/>
              </a:rPr>
              <a:t> open </a:t>
            </a:r>
            <a:r>
              <a:rPr lang="de-DE" dirty="0" err="1" smtClean="0">
                <a:solidFill>
                  <a:prstClr val="white"/>
                </a:solidFill>
                <a:latin typeface="Verdana"/>
              </a:rPr>
              <a:t>challenges</a:t>
            </a:r>
            <a:r>
              <a:rPr lang="de-DE" dirty="0" smtClean="0">
                <a:solidFill>
                  <a:prstClr val="white"/>
                </a:solidFill>
                <a:latin typeface="Verdana"/>
              </a:rPr>
              <a:t>!</a:t>
            </a:r>
            <a:endParaRPr lang="de-DE" dirty="0">
              <a:solidFill>
                <a:prstClr val="white"/>
              </a:solidFill>
              <a:latin typeface="Verdana"/>
            </a:endParaRPr>
          </a:p>
        </p:txBody>
      </p:sp>
      <p:pic>
        <p:nvPicPr>
          <p:cNvPr id="8" name="Bild 7"/>
          <p:cNvPicPr>
            <a:picLocks noChangeAspect="1"/>
          </p:cNvPicPr>
          <p:nvPr/>
        </p:nvPicPr>
        <p:blipFill>
          <a:blip r:embed="rId3"/>
          <a:stretch>
            <a:fillRect/>
          </a:stretch>
        </p:blipFill>
        <p:spPr>
          <a:xfrm>
            <a:off x="7908813" y="5157192"/>
            <a:ext cx="1235187" cy="1700808"/>
          </a:xfrm>
          <a:prstGeom prst="rect">
            <a:avLst/>
          </a:prstGeom>
        </p:spPr>
      </p:pic>
    </p:spTree>
    <p:extLst>
      <p:ext uri="{BB962C8B-B14F-4D97-AF65-F5344CB8AC3E}">
        <p14:creationId xmlns:p14="http://schemas.microsoft.com/office/powerpoint/2010/main" val="18055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Data Quality </a:t>
            </a:r>
            <a:r>
              <a:rPr lang="de-DE" dirty="0" err="1" smtClean="0"/>
              <a:t>issues</a:t>
            </a:r>
            <a:r>
              <a:rPr lang="de-DE" dirty="0" smtClean="0"/>
              <a:t>:</a:t>
            </a:r>
            <a:endParaRPr lang="de-DE" dirty="0"/>
          </a:p>
        </p:txBody>
      </p:sp>
      <p:sp>
        <p:nvSpPr>
          <p:cNvPr id="3" name="Textplatzhalter 2"/>
          <p:cNvSpPr>
            <a:spLocks noGrp="1"/>
          </p:cNvSpPr>
          <p:nvPr>
            <p:ph type="body" sz="half" idx="1"/>
          </p:nvPr>
        </p:nvSpPr>
        <p:spPr>
          <a:xfrm>
            <a:off x="539750" y="1590675"/>
            <a:ext cx="6408514" cy="4681538"/>
          </a:xfrm>
        </p:spPr>
        <p:txBody>
          <a:bodyPr/>
          <a:lstStyle/>
          <a:p>
            <a:endParaRPr lang="de-DE" dirty="0" smtClean="0"/>
          </a:p>
          <a:p>
            <a:r>
              <a:rPr lang="de-DE" dirty="0" err="1" smtClean="0"/>
              <a:t>Missing</a:t>
            </a:r>
            <a:r>
              <a:rPr lang="de-DE" dirty="0" smtClean="0"/>
              <a:t> </a:t>
            </a:r>
            <a:r>
              <a:rPr lang="de-DE" dirty="0" err="1" smtClean="0"/>
              <a:t>data</a:t>
            </a:r>
            <a:endParaRPr lang="de-DE" dirty="0"/>
          </a:p>
          <a:p>
            <a:r>
              <a:rPr lang="de-DE" dirty="0" err="1" smtClean="0"/>
              <a:t>Outdated</a:t>
            </a:r>
            <a:r>
              <a:rPr lang="de-DE" dirty="0" smtClean="0"/>
              <a:t> </a:t>
            </a:r>
            <a:r>
              <a:rPr lang="de-DE" dirty="0" err="1" smtClean="0"/>
              <a:t>data</a:t>
            </a:r>
            <a:endParaRPr lang="de-DE" dirty="0" smtClean="0"/>
          </a:p>
          <a:p>
            <a:r>
              <a:rPr lang="de-DE" dirty="0" err="1" smtClean="0"/>
              <a:t>Wrong</a:t>
            </a:r>
            <a:r>
              <a:rPr lang="de-DE" dirty="0" smtClean="0"/>
              <a:t> </a:t>
            </a:r>
            <a:r>
              <a:rPr lang="de-DE" dirty="0" err="1" smtClean="0"/>
              <a:t>data</a:t>
            </a:r>
            <a:endParaRPr lang="de-DE" dirty="0" smtClean="0"/>
          </a:p>
          <a:p>
            <a:r>
              <a:rPr lang="de-DE" dirty="0" err="1" smtClean="0"/>
              <a:t>Ambiguous</a:t>
            </a:r>
            <a:r>
              <a:rPr lang="de-DE" dirty="0" smtClean="0"/>
              <a:t> Data</a:t>
            </a:r>
          </a:p>
          <a:p>
            <a:r>
              <a:rPr lang="de-DE" b="1" dirty="0" err="1" smtClean="0"/>
              <a:t>Wrong</a:t>
            </a:r>
            <a:r>
              <a:rPr lang="de-DE" b="1" dirty="0" smtClean="0"/>
              <a:t> meta-</a:t>
            </a:r>
            <a:r>
              <a:rPr lang="de-DE" b="1" dirty="0" err="1" smtClean="0"/>
              <a:t>data</a:t>
            </a:r>
            <a:endParaRPr lang="de-DE" b="1" dirty="0" smtClean="0"/>
          </a:p>
          <a:p>
            <a:r>
              <a:rPr lang="de-DE" b="1" dirty="0" smtClean="0"/>
              <a:t>Data </a:t>
            </a:r>
            <a:r>
              <a:rPr lang="de-DE" b="1" dirty="0" err="1" smtClean="0"/>
              <a:t>source</a:t>
            </a:r>
            <a:r>
              <a:rPr lang="de-DE" b="1" dirty="0" smtClean="0"/>
              <a:t> offline/not </a:t>
            </a:r>
            <a:r>
              <a:rPr lang="de-DE" b="1" dirty="0" err="1" smtClean="0"/>
              <a:t>reachable</a:t>
            </a:r>
            <a:endParaRPr lang="de-DE" b="1" dirty="0" smtClean="0"/>
          </a:p>
          <a:p>
            <a:r>
              <a:rPr lang="de-DE" b="1" dirty="0" smtClean="0"/>
              <a:t>Open Data </a:t>
            </a:r>
            <a:r>
              <a:rPr lang="de-DE" b="1" dirty="0" err="1" smtClean="0"/>
              <a:t>portals</a:t>
            </a:r>
            <a:r>
              <a:rPr lang="de-DE" b="1" dirty="0" smtClean="0"/>
              <a:t> not </a:t>
            </a:r>
            <a:r>
              <a:rPr lang="de-DE" b="1" dirty="0" err="1" smtClean="0"/>
              <a:t>searchable</a:t>
            </a:r>
            <a:endParaRPr lang="de-DE" b="1" dirty="0"/>
          </a:p>
        </p:txBody>
      </p:sp>
      <p:sp>
        <p:nvSpPr>
          <p:cNvPr id="4" name="TextBox 3"/>
          <p:cNvSpPr txBox="1"/>
          <p:nvPr/>
        </p:nvSpPr>
        <p:spPr>
          <a:xfrm>
            <a:off x="1619672" y="5805264"/>
            <a:ext cx="4525085" cy="646331"/>
          </a:xfrm>
          <a:prstGeom prst="rect">
            <a:avLst/>
          </a:prstGeom>
          <a:noFill/>
        </p:spPr>
        <p:txBody>
          <a:bodyPr wrap="none" rtlCol="0">
            <a:spAutoFit/>
          </a:bodyPr>
          <a:lstStyle/>
          <a:p>
            <a:r>
              <a:rPr lang="en-US" dirty="0" smtClean="0"/>
              <a:t>Some harder, some easier to detect</a:t>
            </a:r>
            <a:r>
              <a:rPr lang="is-IS" dirty="0" smtClean="0"/>
              <a:t>…</a:t>
            </a:r>
          </a:p>
          <a:p>
            <a:r>
              <a:rPr lang="en-US" dirty="0" smtClean="0"/>
              <a:t>Some harder, some </a:t>
            </a:r>
            <a:r>
              <a:rPr lang="en-US" dirty="0" err="1" smtClean="0"/>
              <a:t>esier</a:t>
            </a:r>
            <a:r>
              <a:rPr lang="en-US" dirty="0" smtClean="0"/>
              <a:t> to fix.</a:t>
            </a:r>
            <a:endParaRPr lang="en-US" dirty="0"/>
          </a:p>
        </p:txBody>
      </p:sp>
    </p:spTree>
    <p:extLst>
      <p:ext uri="{BB962C8B-B14F-4D97-AF65-F5344CB8AC3E}">
        <p14:creationId xmlns:p14="http://schemas.microsoft.com/office/powerpoint/2010/main" val="2746701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Open Data Portals</a:t>
            </a:r>
            <a:endParaRPr lang="en-GB" noProof="0"/>
          </a:p>
        </p:txBody>
      </p:sp>
      <p:sp>
        <p:nvSpPr>
          <p:cNvPr id="3" name="Inhaltsplatzhalter 2"/>
          <p:cNvSpPr>
            <a:spLocks noGrp="1"/>
          </p:cNvSpPr>
          <p:nvPr>
            <p:ph sz="quarter" idx="10"/>
          </p:nvPr>
        </p:nvSpPr>
        <p:spPr/>
        <p:txBody>
          <a:bodyPr>
            <a:normAutofit fontScale="92500" lnSpcReduction="10000"/>
          </a:bodyPr>
          <a:lstStyle/>
          <a:p>
            <a:r>
              <a:rPr lang="en-GB" noProof="0" smtClean="0"/>
              <a:t>CKAN ... </a:t>
            </a:r>
            <a:r>
              <a:rPr lang="en-GB" noProof="0" smtClean="0">
                <a:hlinkClick r:id="rId2"/>
              </a:rPr>
              <a:t>http://ckan.org/</a:t>
            </a:r>
            <a:endParaRPr lang="en-GB" noProof="0" smtClean="0"/>
          </a:p>
          <a:p>
            <a:endParaRPr lang="en-GB" noProof="0" smtClean="0"/>
          </a:p>
          <a:p>
            <a:pPr marL="342900" indent="-342900">
              <a:buFont typeface="Arial"/>
              <a:buChar char="•"/>
            </a:pPr>
            <a:r>
              <a:rPr lang="en-GB" noProof="0" smtClean="0"/>
              <a:t>almost „de facto“ standard for Open Data Portals</a:t>
            </a:r>
          </a:p>
          <a:p>
            <a:pPr marL="342900" indent="-342900">
              <a:buFont typeface="Arial"/>
              <a:buChar char="•"/>
            </a:pPr>
            <a:r>
              <a:rPr lang="en-GB" noProof="0" smtClean="0"/>
              <a:t>facilitates search, metadata (publisher, format, publication date, license, etc.) for datasets</a:t>
            </a:r>
          </a:p>
          <a:p>
            <a:pPr marL="342900" indent="-342900">
              <a:buFont typeface="Arial"/>
              <a:buChar char="•"/>
            </a:pPr>
            <a:endParaRPr lang="en-GB" noProof="0" smtClean="0"/>
          </a:p>
          <a:p>
            <a:pPr marL="342900" indent="-342900">
              <a:buFont typeface="Arial"/>
              <a:buChar char="•"/>
            </a:pPr>
            <a:r>
              <a:rPr lang="en-GB" noProof="0" smtClean="0">
                <a:hlinkClick r:id="rId3"/>
              </a:rPr>
              <a:t>http://datahub.io/</a:t>
            </a:r>
            <a:r>
              <a:rPr lang="en-GB" noProof="0" smtClean="0"/>
              <a:t> </a:t>
            </a:r>
          </a:p>
          <a:p>
            <a:pPr marL="342900" indent="-342900">
              <a:buFont typeface="Arial"/>
              <a:buChar char="•"/>
            </a:pPr>
            <a:r>
              <a:rPr lang="en-GB" noProof="0" smtClean="0">
                <a:hlinkClick r:id="rId4"/>
              </a:rPr>
              <a:t>http://data.gv.at/</a:t>
            </a:r>
            <a:endParaRPr lang="en-GB" noProof="0" smtClean="0"/>
          </a:p>
          <a:p>
            <a:pPr marL="342900" indent="-342900">
              <a:buFont typeface="Arial"/>
              <a:buChar char="•"/>
            </a:pPr>
            <a:endParaRPr lang="en-GB" noProof="0" smtClean="0"/>
          </a:p>
          <a:p>
            <a:pPr marL="342900" indent="-342900">
              <a:buFont typeface="Arial"/>
              <a:buChar char="•"/>
            </a:pPr>
            <a:endParaRPr lang="en-GB" noProof="0" smtClean="0"/>
          </a:p>
          <a:p>
            <a:pPr marL="342900" indent="-342900">
              <a:buFont typeface="Arial"/>
              <a:buChar char="•"/>
            </a:pPr>
            <a:r>
              <a:rPr lang="en-GB" noProof="0" smtClean="0"/>
              <a:t>machine-processable? ... </a:t>
            </a:r>
          </a:p>
          <a:p>
            <a:pPr marL="0" indent="0"/>
            <a:r>
              <a:rPr lang="en-GB" noProof="0" smtClean="0"/>
              <a:t>    ... </a:t>
            </a:r>
            <a:r>
              <a:rPr lang="en-GB" b="1" noProof="0" smtClean="0"/>
              <a:t>partially</a:t>
            </a:r>
          </a:p>
          <a:p>
            <a:pPr marL="342900" indent="-342900">
              <a:buFont typeface="Arial"/>
              <a:buChar char="•"/>
            </a:pPr>
            <a:endParaRPr lang="en-GB" noProof="0"/>
          </a:p>
        </p:txBody>
      </p:sp>
      <p:pic>
        <p:nvPicPr>
          <p:cNvPr id="4" name="Bild 3" descr="Screen Shot 2013-12-18 at 10.24.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3645024"/>
            <a:ext cx="5556109" cy="3623549"/>
          </a:xfrm>
          <a:prstGeom prst="rect">
            <a:avLst/>
          </a:prstGeom>
        </p:spPr>
      </p:pic>
    </p:spTree>
    <p:extLst>
      <p:ext uri="{BB962C8B-B14F-4D97-AF65-F5344CB8AC3E}">
        <p14:creationId xmlns:p14="http://schemas.microsoft.com/office/powerpoint/2010/main" val="2128039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918293" cy="1143000"/>
          </a:xfrm>
        </p:spPr>
        <p:txBody>
          <a:bodyPr/>
          <a:lstStyle/>
          <a:p>
            <a:r>
              <a:rPr lang="en-GB" noProof="0" dirty="0" smtClean="0"/>
              <a:t>O</a:t>
            </a:r>
            <a:r>
              <a:rPr lang="en-GB" sz="2400" noProof="0" dirty="0" smtClean="0"/>
              <a:t>PEN</a:t>
            </a:r>
            <a:r>
              <a:rPr lang="en-GB" noProof="0" dirty="0" smtClean="0"/>
              <a:t> D</a:t>
            </a:r>
            <a:r>
              <a:rPr lang="en-GB" sz="2400" noProof="0" dirty="0" smtClean="0"/>
              <a:t>ATA</a:t>
            </a:r>
            <a:r>
              <a:rPr lang="en-GB" noProof="0" dirty="0" smtClean="0"/>
              <a:t> P</a:t>
            </a:r>
            <a:r>
              <a:rPr lang="en-GB" sz="2400" noProof="0" dirty="0" smtClean="0"/>
              <a:t>ORTAL</a:t>
            </a:r>
            <a:r>
              <a:rPr lang="en-GB" noProof="0" dirty="0" smtClean="0"/>
              <a:t> W</a:t>
            </a:r>
            <a:r>
              <a:rPr lang="en-GB" sz="2400" noProof="0" dirty="0" smtClean="0"/>
              <a:t>ATCH</a:t>
            </a:r>
            <a:br>
              <a:rPr lang="en-GB" sz="2400" noProof="0" dirty="0" smtClean="0"/>
            </a:br>
            <a:r>
              <a:rPr lang="en-GB" sz="2400" noProof="0" dirty="0" smtClean="0"/>
              <a:t> … a first step.</a:t>
            </a:r>
            <a:endParaRPr lang="en-GB" sz="2400" noProof="0" dirty="0"/>
          </a:p>
        </p:txBody>
      </p:sp>
      <p:sp>
        <p:nvSpPr>
          <p:cNvPr id="3" name="Inhaltsplatzhalter 2"/>
          <p:cNvSpPr>
            <a:spLocks noGrp="1"/>
          </p:cNvSpPr>
          <p:nvPr>
            <p:ph idx="1"/>
          </p:nvPr>
        </p:nvSpPr>
        <p:spPr>
          <a:xfrm>
            <a:off x="467544" y="2204864"/>
            <a:ext cx="7740594" cy="4387988"/>
          </a:xfrm>
        </p:spPr>
        <p:txBody>
          <a:bodyPr/>
          <a:lstStyle/>
          <a:p>
            <a:r>
              <a:rPr lang="en-GB" noProof="0" dirty="0" smtClean="0"/>
              <a:t>Periodically monitoring 250+ Open Data Portals</a:t>
            </a:r>
          </a:p>
          <a:p>
            <a:pPr lvl="1"/>
            <a:r>
              <a:rPr lang="en-GB" dirty="0" smtClean="0"/>
              <a:t>(146</a:t>
            </a:r>
            <a:r>
              <a:rPr lang="en-GB" noProof="0" dirty="0" smtClean="0"/>
              <a:t> CKAN, 102 </a:t>
            </a:r>
            <a:r>
              <a:rPr lang="en-GB" noProof="0" dirty="0" err="1" smtClean="0"/>
              <a:t>Socrata</a:t>
            </a:r>
            <a:r>
              <a:rPr lang="en-GB" noProof="0" dirty="0" smtClean="0"/>
              <a:t>, 11 </a:t>
            </a:r>
            <a:r>
              <a:rPr lang="en-GB" noProof="0" dirty="0" err="1" smtClean="0"/>
              <a:t>OpenDataSoft</a:t>
            </a:r>
            <a:r>
              <a:rPr lang="en-GB" noProof="0" dirty="0" smtClean="0"/>
              <a:t>)</a:t>
            </a:r>
          </a:p>
          <a:p>
            <a:r>
              <a:rPr lang="en-GB" noProof="0" dirty="0" smtClean="0"/>
              <a:t>Quality assessment</a:t>
            </a:r>
          </a:p>
          <a:p>
            <a:r>
              <a:rPr lang="en-GB" noProof="0" dirty="0" smtClean="0"/>
              <a:t>Evolution tracking</a:t>
            </a:r>
          </a:p>
          <a:p>
            <a:pPr lvl="1"/>
            <a:r>
              <a:rPr lang="en-GB" noProof="0" dirty="0" smtClean="0"/>
              <a:t>Meta </a:t>
            </a:r>
            <a:r>
              <a:rPr lang="en-GB" noProof="0" dirty="0" smtClean="0"/>
              <a:t>data</a:t>
            </a:r>
          </a:p>
          <a:p>
            <a:pPr lvl="1"/>
            <a:r>
              <a:rPr lang="en-GB" dirty="0" smtClean="0"/>
              <a:t>Formats</a:t>
            </a:r>
            <a:endParaRPr lang="en-GB" noProof="0" dirty="0" smtClean="0"/>
          </a:p>
          <a:p>
            <a:pPr lvl="1"/>
            <a:r>
              <a:rPr lang="en-GB" noProof="0" dirty="0" smtClean="0"/>
              <a:t>Data</a:t>
            </a:r>
          </a:p>
          <a:p>
            <a:pPr lvl="1"/>
            <a:r>
              <a:rPr lang="en-GB" dirty="0" smtClean="0"/>
              <a:t>Overlaps</a:t>
            </a:r>
          </a:p>
          <a:p>
            <a:pPr lvl="1"/>
            <a:r>
              <a:rPr lang="is-IS" noProof="0" dirty="0" smtClean="0"/>
              <a:t>…</a:t>
            </a:r>
            <a:endParaRPr lang="en-GB" noProof="0" dirty="0" smtClean="0"/>
          </a:p>
        </p:txBody>
      </p:sp>
      <p:pic>
        <p:nvPicPr>
          <p:cNvPr id="4" name="Bild 3" descr="Screen Shot 2015-03-26 at 11.04.4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58500" y="4005064"/>
            <a:ext cx="4701932" cy="2225767"/>
          </a:xfrm>
          <a:prstGeom prst="rect">
            <a:avLst/>
          </a:prstGeom>
        </p:spPr>
      </p:pic>
      <p:sp>
        <p:nvSpPr>
          <p:cNvPr id="5" name="Textfeld 4"/>
          <p:cNvSpPr txBox="1"/>
          <p:nvPr/>
        </p:nvSpPr>
        <p:spPr>
          <a:xfrm>
            <a:off x="1907704" y="1763524"/>
            <a:ext cx="4773925" cy="369332"/>
          </a:xfrm>
          <a:prstGeom prst="rect">
            <a:avLst/>
          </a:prstGeom>
          <a:noFill/>
        </p:spPr>
        <p:txBody>
          <a:bodyPr wrap="none" rtlCol="0">
            <a:spAutoFit/>
          </a:bodyPr>
          <a:lstStyle/>
          <a:p>
            <a:r>
              <a:rPr lang="en-GB" b="1" dirty="0" smtClean="0">
                <a:hlinkClick r:id="rId3"/>
              </a:rPr>
              <a:t>http://data.wu.ac.at/portalwatch/</a:t>
            </a:r>
            <a:r>
              <a:rPr lang="en-GB" b="1" dirty="0" smtClean="0"/>
              <a:t> </a:t>
            </a:r>
            <a:endParaRPr lang="en-GB" b="1" dirty="0"/>
          </a:p>
        </p:txBody>
      </p:sp>
    </p:spTree>
    <p:extLst>
      <p:ext uri="{BB962C8B-B14F-4D97-AF65-F5344CB8AC3E}">
        <p14:creationId xmlns:p14="http://schemas.microsoft.com/office/powerpoint/2010/main" val="300877627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7"/>
          <p:cNvSpPr>
            <a:spLocks noGrp="1" noChangeArrowheads="1"/>
          </p:cNvSpPr>
          <p:nvPr>
            <p:ph type="title"/>
          </p:nvPr>
        </p:nvSpPr>
        <p:spPr>
          <a:xfrm>
            <a:off x="35496" y="820186"/>
            <a:ext cx="7920880" cy="880622"/>
          </a:xfrm>
        </p:spPr>
        <p:txBody>
          <a:bodyPr/>
          <a:lstStyle/>
          <a:p>
            <a:pPr eaLnBrk="1" hangingPunct="1"/>
            <a:r>
              <a:rPr lang="en-GB" noProof="0" smtClean="0">
                <a:latin typeface="Arial" charset="0"/>
                <a:cs typeface="Arial" charset="0"/>
              </a:rPr>
              <a:t>Open Data  is a global trend:</a:t>
            </a:r>
            <a:endParaRPr lang="en-GB" noProof="0">
              <a:latin typeface="Arial" charset="0"/>
              <a:cs typeface="Arial" charset="0"/>
            </a:endParaRPr>
          </a:p>
        </p:txBody>
      </p:sp>
      <p:sp>
        <p:nvSpPr>
          <p:cNvPr id="25602" name="Rectangle 3"/>
          <p:cNvSpPr>
            <a:spLocks noGrp="1" noChangeArrowheads="1"/>
          </p:cNvSpPr>
          <p:nvPr>
            <p:ph type="body" idx="1"/>
          </p:nvPr>
        </p:nvSpPr>
        <p:spPr>
          <a:xfrm>
            <a:off x="0" y="1772816"/>
            <a:ext cx="8713217" cy="4681537"/>
          </a:xfrm>
        </p:spPr>
        <p:txBody>
          <a:bodyPr>
            <a:normAutofit/>
          </a:bodyPr>
          <a:lstStyle/>
          <a:p>
            <a:pPr marL="573088" lvl="2" indent="-381000" eaLnBrk="1" hangingPunct="1"/>
            <a:r>
              <a:rPr lang="en-GB" sz="1600" noProof="0" dirty="0" smtClean="0">
                <a:latin typeface="Arial" charset="0"/>
              </a:rPr>
              <a:t>Cities, International Organizations, National and European </a:t>
            </a:r>
            <a:r>
              <a:rPr lang="en-GB" sz="1600" b="1" noProof="0" dirty="0" smtClean="0">
                <a:latin typeface="Arial" charset="0"/>
              </a:rPr>
              <a:t>portals</a:t>
            </a:r>
            <a:r>
              <a:rPr lang="en-GB" sz="1600" noProof="0" dirty="0" smtClean="0">
                <a:latin typeface="Arial" charset="0"/>
              </a:rPr>
              <a:t>, etc.:</a:t>
            </a:r>
          </a:p>
          <a:p>
            <a:pPr marL="573088" lvl="2" indent="-381000" eaLnBrk="1" hangingPunct="1"/>
            <a:endParaRPr lang="en-GB" sz="1600" noProof="0" dirty="0" smtClean="0">
              <a:latin typeface="Arial" charset="0"/>
            </a:endParaRPr>
          </a:p>
          <a:p>
            <a:pPr marL="192088" lvl="2" indent="0" eaLnBrk="1" hangingPunct="1">
              <a:buNone/>
            </a:pPr>
            <a:endParaRPr lang="en-GB" sz="1600" noProof="0" dirty="0">
              <a:latin typeface="Arial" charset="0"/>
            </a:endParaRPr>
          </a:p>
        </p:txBody>
      </p:sp>
      <p:pic>
        <p:nvPicPr>
          <p:cNvPr id="256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276872"/>
            <a:ext cx="792088" cy="465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7"/>
          <p:cNvPicPr>
            <a:picLocks noChangeAspect="1" noChangeArrowheads="1"/>
          </p:cNvPicPr>
          <p:nvPr/>
        </p:nvPicPr>
        <p:blipFill>
          <a:blip r:embed="rId4">
            <a:extLst>
              <a:ext uri="{28A0092B-C50C-407E-A947-70E740481C1C}">
                <a14:useLocalDpi xmlns:a14="http://schemas.microsoft.com/office/drawing/2010/main" val="0"/>
              </a:ext>
            </a:extLst>
          </a:blip>
          <a:srcRect b="15588"/>
          <a:stretch>
            <a:fillRect/>
          </a:stretch>
        </p:blipFill>
        <p:spPr bwMode="auto">
          <a:xfrm>
            <a:off x="683568" y="2276872"/>
            <a:ext cx="1182688" cy="40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2276872"/>
            <a:ext cx="1103312"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1" name="Picture 18" descr="Wien_at_Veranstaltungen_Ausstellungen_Vernissagen_R2_10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2204864"/>
            <a:ext cx="79208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2348880"/>
            <a:ext cx="1524000"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3"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2348880"/>
            <a:ext cx="1296988"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8" name="Slide Number Placeholder 4"/>
          <p:cNvSpPr>
            <a:spLocks noGrp="1"/>
          </p:cNvSpPr>
          <p:nvPr>
            <p:ph type="sldNum" sz="quarter" idx="4294967295"/>
          </p:nvPr>
        </p:nvSpPr>
        <p:spPr>
          <a:xfrm>
            <a:off x="8805862" y="6613922"/>
            <a:ext cx="374650" cy="27146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C3104AD9-2DEB-E640-8756-C50C8175233E}" type="slidenum">
              <a:rPr lang="de-DE"/>
              <a:pPr eaLnBrk="1" hangingPunct="1"/>
              <a:t>5</a:t>
            </a:fld>
            <a:endParaRPr lang="de-DE"/>
          </a:p>
        </p:txBody>
      </p:sp>
      <p:pic>
        <p:nvPicPr>
          <p:cNvPr id="4" name="Bild 3" descr="Screen Shot 2015-05-19 at 13.06.0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544" y="3024194"/>
            <a:ext cx="3816424" cy="548822"/>
          </a:xfrm>
          <a:prstGeom prst="rect">
            <a:avLst/>
          </a:prstGeom>
        </p:spPr>
      </p:pic>
      <p:pic>
        <p:nvPicPr>
          <p:cNvPr id="5" name="Bild 4" descr="Screen Shot 2015-05-19 at 13.08.2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9992" y="2924944"/>
            <a:ext cx="2137329" cy="443429"/>
          </a:xfrm>
          <a:prstGeom prst="rect">
            <a:avLst/>
          </a:prstGeom>
        </p:spPr>
      </p:pic>
      <p:pic>
        <p:nvPicPr>
          <p:cNvPr id="6" name="Bild 5" descr="Screen Shot 2015-05-19 at 13.09.2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4248" y="2924944"/>
            <a:ext cx="2133600" cy="469900"/>
          </a:xfrm>
          <a:prstGeom prst="rect">
            <a:avLst/>
          </a:prstGeom>
        </p:spPr>
      </p:pic>
      <p:pic>
        <p:nvPicPr>
          <p:cNvPr id="7" name="Bild 6" descr="Screen Shot 2015-05-19 at 13.09.4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7784" y="3501008"/>
            <a:ext cx="1662088" cy="825108"/>
          </a:xfrm>
          <a:prstGeom prst="rect">
            <a:avLst/>
          </a:prstGeom>
        </p:spPr>
      </p:pic>
      <p:pic>
        <p:nvPicPr>
          <p:cNvPr id="8" name="Bild 7" descr="Screen Shot 2015-05-19 at 13.10.1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8024" y="3501008"/>
            <a:ext cx="1776971" cy="864096"/>
          </a:xfrm>
          <a:prstGeom prst="rect">
            <a:avLst/>
          </a:prstGeom>
        </p:spPr>
      </p:pic>
      <p:pic>
        <p:nvPicPr>
          <p:cNvPr id="2" name="Bild 1" descr="Screen Shot 2015-06-07 at 20.14.55.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9712" y="4365104"/>
            <a:ext cx="5190082" cy="3435959"/>
          </a:xfrm>
          <a:prstGeom prst="rect">
            <a:avLst/>
          </a:prstGeom>
        </p:spPr>
      </p:pic>
    </p:spTree>
    <p:extLst>
      <p:ext uri="{BB962C8B-B14F-4D97-AF65-F5344CB8AC3E}">
        <p14:creationId xmlns:p14="http://schemas.microsoft.com/office/powerpoint/2010/main" val="306637928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Open Data Portal list</a:t>
            </a:r>
            <a:endParaRPr lang="en-GB" noProof="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33" y="2132856"/>
            <a:ext cx="8098507" cy="4707508"/>
          </a:xfrm>
          <a:prstGeom prst="rect">
            <a:avLst/>
          </a:prstGeom>
        </p:spPr>
      </p:pic>
    </p:spTree>
    <p:extLst>
      <p:ext uri="{BB962C8B-B14F-4D97-AF65-F5344CB8AC3E}">
        <p14:creationId xmlns:p14="http://schemas.microsoft.com/office/powerpoint/2010/main" val="128704831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Q</a:t>
            </a:r>
            <a:r>
              <a:rPr lang="en-GB" sz="2400" noProof="0" smtClean="0"/>
              <a:t>UALITY</a:t>
            </a:r>
            <a:r>
              <a:rPr lang="en-GB" noProof="0" smtClean="0"/>
              <a:t> D</a:t>
            </a:r>
            <a:r>
              <a:rPr lang="en-GB" sz="2400" noProof="0" smtClean="0"/>
              <a:t>IMENSIONS</a:t>
            </a:r>
            <a:endParaRPr lang="en-GB" sz="2400" noProof="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515530019"/>
              </p:ext>
            </p:extLst>
          </p:nvPr>
        </p:nvGraphicFramePr>
        <p:xfrm>
          <a:off x="461962" y="2489304"/>
          <a:ext cx="8430517" cy="2773680"/>
        </p:xfrm>
        <a:graphic>
          <a:graphicData uri="http://schemas.openxmlformats.org/drawingml/2006/table">
            <a:tbl>
              <a:tblPr firstRow="1" bandRow="1">
                <a:tableStyleId>{5C22544A-7EE6-4342-B048-85BDC9FD1C3A}</a:tableStyleId>
              </a:tblPr>
              <a:tblGrid>
                <a:gridCol w="1805782"/>
                <a:gridCol w="6624735"/>
              </a:tblGrid>
              <a:tr h="370840">
                <a:tc>
                  <a:txBody>
                    <a:bodyPr/>
                    <a:lstStyle/>
                    <a:p>
                      <a:r>
                        <a:rPr lang="en-GB" dirty="0" smtClean="0">
                          <a:solidFill>
                            <a:schemeClr val="tx1"/>
                          </a:solidFill>
                        </a:rPr>
                        <a:t>DIMENSION</a:t>
                      </a:r>
                      <a:endParaRPr lang="en-GB" dirty="0">
                        <a:solidFill>
                          <a:schemeClr val="tx1"/>
                        </a:solidFill>
                      </a:endParaRPr>
                    </a:p>
                  </a:txBody>
                  <a:tcPr>
                    <a:lnT w="285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c>
                  <a:txBody>
                    <a:bodyPr/>
                    <a:lstStyle/>
                    <a:p>
                      <a:r>
                        <a:rPr lang="en-GB" dirty="0" smtClean="0">
                          <a:solidFill>
                            <a:schemeClr val="tx1"/>
                          </a:solidFill>
                        </a:rPr>
                        <a:t>DESCRIPTION</a:t>
                      </a:r>
                      <a:endParaRPr lang="en-GB" dirty="0">
                        <a:solidFill>
                          <a:schemeClr val="tx1"/>
                        </a:solidFill>
                      </a:endParaRPr>
                    </a:p>
                  </a:txBody>
                  <a:tcPr>
                    <a:lnT w="285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noFill/>
                  </a:tcPr>
                </a:tc>
              </a:tr>
              <a:tr h="370840">
                <a:tc>
                  <a:txBody>
                    <a:bodyPr/>
                    <a:lstStyle/>
                    <a:p>
                      <a:r>
                        <a:rPr lang="en-GB" dirty="0" err="1" smtClean="0"/>
                        <a:t>Retrievability</a:t>
                      </a:r>
                      <a:endParaRPr lang="en-GB" dirty="0"/>
                    </a:p>
                  </a:txBody>
                  <a:tcPr>
                    <a:lnT w="19050" cap="flat" cmpd="sng" algn="ctr">
                      <a:solidFill>
                        <a:scrgbClr r="0" g="0" b="0"/>
                      </a:solidFill>
                      <a:prstDash val="solid"/>
                      <a:round/>
                      <a:headEnd type="none" w="med" len="med"/>
                      <a:tailEnd type="none" w="med" len="med"/>
                    </a:lnT>
                    <a:noFill/>
                  </a:tcPr>
                </a:tc>
                <a:tc>
                  <a:txBody>
                    <a:bodyPr/>
                    <a:lstStyle/>
                    <a:p>
                      <a:r>
                        <a:rPr lang="en-GB" sz="1800" kern="1200" baseline="30000" dirty="0" smtClean="0">
                          <a:solidFill>
                            <a:schemeClr val="dk1"/>
                          </a:solidFill>
                          <a:latin typeface="+mn-lt"/>
                          <a:ea typeface="+mn-ea"/>
                          <a:cs typeface="+mn-cs"/>
                        </a:rPr>
                        <a:t>The extent to which meta data and resources can be retrieved.</a:t>
                      </a:r>
                      <a:endParaRPr lang="en-GB" dirty="0"/>
                    </a:p>
                  </a:txBody>
                  <a:tcPr anchor="b">
                    <a:lnT w="19050" cap="flat" cmpd="sng" algn="ctr">
                      <a:solidFill>
                        <a:scrgbClr r="0" g="0" b="0"/>
                      </a:solidFill>
                      <a:prstDash val="solid"/>
                      <a:round/>
                      <a:headEnd type="none" w="med" len="med"/>
                      <a:tailEnd type="none" w="med" len="med"/>
                    </a:lnT>
                    <a:noFill/>
                  </a:tcPr>
                </a:tc>
              </a:tr>
              <a:tr h="370840">
                <a:tc>
                  <a:txBody>
                    <a:bodyPr/>
                    <a:lstStyle/>
                    <a:p>
                      <a:r>
                        <a:rPr lang="en-GB" dirty="0" smtClean="0"/>
                        <a:t>Usage</a:t>
                      </a:r>
                      <a:endParaRPr lang="en-GB" dirty="0"/>
                    </a:p>
                  </a:txBody>
                  <a:tcPr>
                    <a:noFill/>
                  </a:tcPr>
                </a:tc>
                <a:tc>
                  <a:txBody>
                    <a:bodyPr/>
                    <a:lstStyle/>
                    <a:p>
                      <a:r>
                        <a:rPr lang="en-GB" sz="1800" kern="1200" baseline="30000" dirty="0" smtClean="0">
                          <a:solidFill>
                            <a:schemeClr val="dk1"/>
                          </a:solidFill>
                          <a:latin typeface="+mn-lt"/>
                          <a:ea typeface="+mn-ea"/>
                          <a:cs typeface="+mn-cs"/>
                        </a:rPr>
                        <a:t>The extent to which available meta data keys are used to describe a dataset.</a:t>
                      </a:r>
                      <a:endParaRPr lang="en-GB" dirty="0"/>
                    </a:p>
                  </a:txBody>
                  <a:tcPr anchor="b">
                    <a:noFill/>
                  </a:tcPr>
                </a:tc>
              </a:tr>
              <a:tr h="370840">
                <a:tc>
                  <a:txBody>
                    <a:bodyPr/>
                    <a:lstStyle/>
                    <a:p>
                      <a:r>
                        <a:rPr lang="en-GB" dirty="0" smtClean="0"/>
                        <a:t>Completeness</a:t>
                      </a:r>
                      <a:endParaRPr lang="en-GB" dirty="0"/>
                    </a:p>
                  </a:txBody>
                  <a:tcPr>
                    <a:noFill/>
                  </a:tcPr>
                </a:tc>
                <a:tc>
                  <a:txBody>
                    <a:bodyPr/>
                    <a:lstStyle/>
                    <a:p>
                      <a:r>
                        <a:rPr lang="en-GB" sz="1800" kern="1200" baseline="30000" dirty="0" smtClean="0">
                          <a:solidFill>
                            <a:schemeClr val="dk1"/>
                          </a:solidFill>
                          <a:latin typeface="+mn-lt"/>
                          <a:ea typeface="+mn-ea"/>
                          <a:cs typeface="+mn-cs"/>
                        </a:rPr>
                        <a:t>The extent to which the used meta data keys are non empty.</a:t>
                      </a:r>
                      <a:endParaRPr lang="en-GB" dirty="0"/>
                    </a:p>
                  </a:txBody>
                  <a:tcPr anchor="b">
                    <a:noFill/>
                  </a:tcPr>
                </a:tc>
              </a:tr>
              <a:tr h="370840">
                <a:tc>
                  <a:txBody>
                    <a:bodyPr/>
                    <a:lstStyle/>
                    <a:p>
                      <a:r>
                        <a:rPr lang="en-GB" dirty="0" smtClean="0"/>
                        <a:t>Accuracy</a:t>
                      </a:r>
                      <a:endParaRPr lang="en-GB" dirty="0"/>
                    </a:p>
                  </a:txBody>
                  <a:tcPr>
                    <a:noFill/>
                  </a:tcPr>
                </a:tc>
                <a:tc>
                  <a:txBody>
                    <a:bodyPr/>
                    <a:lstStyle/>
                    <a:p>
                      <a:r>
                        <a:rPr lang="en-GB" sz="1800" kern="1200" baseline="30000" dirty="0" smtClean="0">
                          <a:solidFill>
                            <a:schemeClr val="dk1"/>
                          </a:solidFill>
                          <a:latin typeface="+mn-lt"/>
                          <a:ea typeface="+mn-ea"/>
                          <a:cs typeface="+mn-cs"/>
                        </a:rPr>
                        <a:t>The extent to which certain meta data values accurately describe the resources.</a:t>
                      </a:r>
                      <a:endParaRPr lang="en-GB" dirty="0"/>
                    </a:p>
                  </a:txBody>
                  <a:tcPr anchor="b">
                    <a:noFill/>
                  </a:tcPr>
                </a:tc>
              </a:tr>
              <a:tr h="370840">
                <a:tc>
                  <a:txBody>
                    <a:bodyPr/>
                    <a:lstStyle/>
                    <a:p>
                      <a:r>
                        <a:rPr lang="en-GB" dirty="0" smtClean="0"/>
                        <a:t>Openness</a:t>
                      </a:r>
                      <a:endParaRPr lang="en-GB" dirty="0"/>
                    </a:p>
                  </a:txBody>
                  <a:tcPr>
                    <a:noFill/>
                  </a:tcPr>
                </a:tc>
                <a:tc>
                  <a:txBody>
                    <a:bodyPr/>
                    <a:lstStyle/>
                    <a:p>
                      <a:r>
                        <a:rPr lang="en-GB" sz="1800" kern="1200" baseline="30000" dirty="0" smtClean="0">
                          <a:solidFill>
                            <a:schemeClr val="dk1"/>
                          </a:solidFill>
                          <a:latin typeface="+mn-lt"/>
                          <a:ea typeface="+mn-ea"/>
                          <a:cs typeface="+mn-cs"/>
                        </a:rPr>
                        <a:t>The extent to which licenses and file formats conform to the open definition.</a:t>
                      </a:r>
                      <a:endParaRPr lang="en-GB" dirty="0"/>
                    </a:p>
                  </a:txBody>
                  <a:tcPr anchor="b">
                    <a:noFill/>
                  </a:tcPr>
                </a:tc>
              </a:tr>
              <a:tr h="370840">
                <a:tc>
                  <a:txBody>
                    <a:bodyPr/>
                    <a:lstStyle/>
                    <a:p>
                      <a:r>
                        <a:rPr lang="en-GB" dirty="0" err="1" smtClean="0"/>
                        <a:t>Contactability</a:t>
                      </a:r>
                      <a:endParaRPr lang="en-GB" dirty="0"/>
                    </a:p>
                  </a:txBody>
                  <a:tcPr>
                    <a:lnB w="19050" cap="flat" cmpd="sng" algn="ctr">
                      <a:solidFill>
                        <a:scrgbClr r="0" g="0" b="0"/>
                      </a:solidFill>
                      <a:prstDash val="solid"/>
                      <a:round/>
                      <a:headEnd type="none" w="med" len="med"/>
                      <a:tailEnd type="none" w="med" len="med"/>
                    </a:lnB>
                    <a:noFill/>
                  </a:tcPr>
                </a:tc>
                <a:tc>
                  <a:txBody>
                    <a:bodyPr/>
                    <a:lstStyle/>
                    <a:p>
                      <a:r>
                        <a:rPr lang="en-GB" sz="1800" kern="1200" baseline="30000" dirty="0" smtClean="0">
                          <a:solidFill>
                            <a:schemeClr val="dk1"/>
                          </a:solidFill>
                          <a:latin typeface="+mn-lt"/>
                          <a:ea typeface="+mn-ea"/>
                          <a:cs typeface="+mn-cs"/>
                        </a:rPr>
                        <a:t>The extent to which the data publisher </a:t>
                      </a:r>
                      <a:r>
                        <a:rPr lang="en-GB" sz="1800" kern="1200" baseline="30000" dirty="0" smtClean="0">
                          <a:solidFill>
                            <a:schemeClr val="dk1"/>
                          </a:solidFill>
                          <a:latin typeface="+mn-lt"/>
                          <a:ea typeface="+mn-ea"/>
                          <a:cs typeface="+mn-cs"/>
                        </a:rPr>
                        <a:t>provide (machine-</a:t>
                      </a:r>
                      <a:r>
                        <a:rPr lang="en-GB" sz="1800" kern="1200" baseline="30000" dirty="0" err="1" smtClean="0">
                          <a:solidFill>
                            <a:schemeClr val="dk1"/>
                          </a:solidFill>
                          <a:latin typeface="+mn-lt"/>
                          <a:ea typeface="+mn-ea"/>
                          <a:cs typeface="+mn-cs"/>
                        </a:rPr>
                        <a:t>processable</a:t>
                      </a:r>
                      <a:r>
                        <a:rPr lang="en-GB" sz="1800" kern="1200" baseline="30000" dirty="0" smtClean="0">
                          <a:solidFill>
                            <a:schemeClr val="dk1"/>
                          </a:solidFill>
                          <a:latin typeface="+mn-lt"/>
                          <a:ea typeface="+mn-ea"/>
                          <a:cs typeface="+mn-cs"/>
                        </a:rPr>
                        <a:t>) </a:t>
                      </a:r>
                      <a:r>
                        <a:rPr lang="en-GB" sz="1800" kern="1200" baseline="30000" dirty="0" smtClean="0">
                          <a:solidFill>
                            <a:schemeClr val="dk1"/>
                          </a:solidFill>
                          <a:latin typeface="+mn-lt"/>
                          <a:ea typeface="+mn-ea"/>
                          <a:cs typeface="+mn-cs"/>
                        </a:rPr>
                        <a:t>contact information.</a:t>
                      </a:r>
                      <a:endParaRPr lang="en-GB" dirty="0"/>
                    </a:p>
                  </a:txBody>
                  <a:tcPr anchor="b">
                    <a:lnB w="19050" cap="flat" cmpd="sng" algn="ctr">
                      <a:solidFill>
                        <a:scrgbClr r="0" g="0" b="0"/>
                      </a:solidFill>
                      <a:prstDash val="solid"/>
                      <a:round/>
                      <a:headEnd type="none" w="med" len="med"/>
                      <a:tailEnd type="none" w="med" len="med"/>
                    </a:lnB>
                    <a:noFill/>
                  </a:tcPr>
                </a:tc>
              </a:tr>
            </a:tbl>
          </a:graphicData>
        </a:graphic>
      </p:graphicFrame>
      <p:sp>
        <p:nvSpPr>
          <p:cNvPr id="6" name="Textfeld 5"/>
          <p:cNvSpPr txBox="1"/>
          <p:nvPr/>
        </p:nvSpPr>
        <p:spPr>
          <a:xfrm>
            <a:off x="148027" y="5301208"/>
            <a:ext cx="8995973" cy="369332"/>
          </a:xfrm>
          <a:prstGeom prst="rect">
            <a:avLst/>
          </a:prstGeom>
          <a:noFill/>
        </p:spPr>
        <p:txBody>
          <a:bodyPr wrap="none" rtlCol="0">
            <a:spAutoFit/>
          </a:bodyPr>
          <a:lstStyle/>
          <a:p>
            <a:r>
              <a:rPr lang="en-GB" dirty="0" smtClean="0"/>
              <a:t>Objective measures which can be automatically computed in a scalable way</a:t>
            </a:r>
            <a:endParaRPr lang="en-GB" dirty="0"/>
          </a:p>
        </p:txBody>
      </p:sp>
    </p:spTree>
    <p:extLst>
      <p:ext uri="{BB962C8B-B14F-4D97-AF65-F5344CB8AC3E}">
        <p14:creationId xmlns:p14="http://schemas.microsoft.com/office/powerpoint/2010/main" val="379444376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ODP Evolution</a:t>
            </a:r>
            <a:endParaRPr lang="en-GB" noProof="0"/>
          </a:p>
        </p:txBody>
      </p:sp>
      <p:pic>
        <p:nvPicPr>
          <p:cNvPr id="4" name="Bild 3" descr="Screen Shot 2015-03-30 at 01.47.36.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9632" y="1772816"/>
            <a:ext cx="6660232" cy="4780515"/>
          </a:xfrm>
          <a:prstGeom prst="rect">
            <a:avLst/>
          </a:prstGeom>
        </p:spPr>
      </p:pic>
    </p:spTree>
    <p:extLst>
      <p:ext uri="{BB962C8B-B14F-4D97-AF65-F5344CB8AC3E}">
        <p14:creationId xmlns:p14="http://schemas.microsoft.com/office/powerpoint/2010/main" val="320080701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ODP CHANGES</a:t>
            </a:r>
            <a:endParaRPr lang="en-GB" noProof="0"/>
          </a:p>
        </p:txBody>
      </p:sp>
      <p:sp>
        <p:nvSpPr>
          <p:cNvPr id="3" name="Inhaltsplatzhalter 2"/>
          <p:cNvSpPr>
            <a:spLocks noGrp="1"/>
          </p:cNvSpPr>
          <p:nvPr>
            <p:ph idx="1"/>
          </p:nvPr>
        </p:nvSpPr>
        <p:spPr/>
        <p:txBody>
          <a:bodyPr/>
          <a:lstStyle/>
          <a:p>
            <a:endParaRPr lang="en-GB"/>
          </a:p>
        </p:txBody>
      </p:sp>
      <p:pic>
        <p:nvPicPr>
          <p:cNvPr id="4" name="Bild 3" descr="Screen Shot 2015-03-30 at 01.48.07.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7544" y="1772816"/>
            <a:ext cx="7877030" cy="4556864"/>
          </a:xfrm>
          <a:prstGeom prst="rect">
            <a:avLst/>
          </a:prstGeom>
        </p:spPr>
      </p:pic>
    </p:spTree>
    <p:extLst>
      <p:ext uri="{BB962C8B-B14F-4D97-AF65-F5344CB8AC3E}">
        <p14:creationId xmlns:p14="http://schemas.microsoft.com/office/powerpoint/2010/main" val="221869761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Data Dumps</a:t>
            </a:r>
            <a:endParaRPr lang="en-GB" noProof="0"/>
          </a:p>
        </p:txBody>
      </p:sp>
      <p:sp>
        <p:nvSpPr>
          <p:cNvPr id="3" name="Inhaltsplatzhalter 2"/>
          <p:cNvSpPr>
            <a:spLocks noGrp="1"/>
          </p:cNvSpPr>
          <p:nvPr>
            <p:ph idx="1"/>
          </p:nvPr>
        </p:nvSpPr>
        <p:spPr>
          <a:xfrm>
            <a:off x="251520" y="1839258"/>
            <a:ext cx="8424935" cy="4387988"/>
          </a:xfrm>
        </p:spPr>
        <p:txBody>
          <a:bodyPr/>
          <a:lstStyle/>
          <a:p>
            <a:r>
              <a:rPr lang="en-GB" noProof="0"/>
              <a:t>OPEN DATA PORTAL WATCH provides </a:t>
            </a:r>
            <a:r>
              <a:rPr lang="en-GB" noProof="0" smtClean="0"/>
              <a:t>an archive of Open Data portal crawls (weekly snapshots/dynamic crawling framework):</a:t>
            </a:r>
            <a:endParaRPr lang="en-GB" noProof="0"/>
          </a:p>
        </p:txBody>
      </p:sp>
      <p:pic>
        <p:nvPicPr>
          <p:cNvPr id="4" name="Bild 3" descr="Screen Shot 2015-03-30 at 01.49.14.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61869" y="3068960"/>
            <a:ext cx="4274627" cy="3600400"/>
          </a:xfrm>
          <a:prstGeom prst="rect">
            <a:avLst/>
          </a:prstGeom>
        </p:spPr>
      </p:pic>
      <p:pic>
        <p:nvPicPr>
          <p:cNvPr id="5" name="Bild 4" descr="Screen Shot 2015-03-30 at 01.48.51.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504" y="3147536"/>
            <a:ext cx="4358166" cy="3377808"/>
          </a:xfrm>
          <a:prstGeom prst="rect">
            <a:avLst/>
          </a:prstGeom>
        </p:spPr>
      </p:pic>
    </p:spTree>
    <p:extLst>
      <p:ext uri="{BB962C8B-B14F-4D97-AF65-F5344CB8AC3E}">
        <p14:creationId xmlns:p14="http://schemas.microsoft.com/office/powerpoint/2010/main" val="255851450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smtClean="0"/>
              <a:t>Open Data Portal Watch</a:t>
            </a:r>
            <a:endParaRPr lang="en-GB" noProof="0"/>
          </a:p>
        </p:txBody>
      </p:sp>
      <p:sp>
        <p:nvSpPr>
          <p:cNvPr id="3" name="Inhaltsplatzhalter 2"/>
          <p:cNvSpPr>
            <a:spLocks noGrp="1"/>
          </p:cNvSpPr>
          <p:nvPr>
            <p:ph idx="1"/>
          </p:nvPr>
        </p:nvSpPr>
        <p:spPr>
          <a:xfrm>
            <a:off x="467544" y="4149080"/>
            <a:ext cx="7740594" cy="941670"/>
          </a:xfrm>
        </p:spPr>
        <p:txBody>
          <a:bodyPr>
            <a:normAutofit/>
          </a:bodyPr>
          <a:lstStyle/>
          <a:p>
            <a:pPr marL="0" indent="0">
              <a:buNone/>
            </a:pPr>
            <a:endParaRPr lang="en-GB" b="1" noProof="0"/>
          </a:p>
          <a:p>
            <a:pPr marL="0" indent="0">
              <a:buNone/>
            </a:pPr>
            <a:r>
              <a:rPr lang="en-GB" b="1" noProof="0" smtClean="0"/>
              <a:t>	</a:t>
            </a:r>
            <a:r>
              <a:rPr lang="en-GB" b="1" noProof="0" smtClean="0">
                <a:hlinkClick r:id="rId2"/>
              </a:rPr>
              <a:t>http</a:t>
            </a:r>
            <a:r>
              <a:rPr lang="en-GB" b="1" noProof="0" smtClean="0">
                <a:sym typeface="Wingdings"/>
                <a:hlinkClick r:id="rId2"/>
              </a:rPr>
              <a:t>://data.wu.ac.at/portalwatch/</a:t>
            </a:r>
            <a:r>
              <a:rPr lang="en-GB" b="1" noProof="0" smtClean="0">
                <a:sym typeface="Wingdings"/>
              </a:rPr>
              <a:t> </a:t>
            </a:r>
            <a:endParaRPr lang="en-GB" b="1" noProof="0"/>
          </a:p>
        </p:txBody>
      </p:sp>
      <p:sp>
        <p:nvSpPr>
          <p:cNvPr id="6" name="Inhaltsplatzhalter 2"/>
          <p:cNvSpPr txBox="1">
            <a:spLocks/>
          </p:cNvSpPr>
          <p:nvPr/>
        </p:nvSpPr>
        <p:spPr>
          <a:xfrm>
            <a:off x="467544" y="5057800"/>
            <a:ext cx="8485187" cy="1800200"/>
          </a:xfrm>
          <a:prstGeom prst="rect">
            <a:avLst/>
          </a:prstGeom>
        </p:spPr>
        <p:txBody>
          <a:bodyPr/>
          <a:lst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smtClean="0"/>
              <a:t>Key </a:t>
            </a:r>
            <a:r>
              <a:rPr lang="de-DE" dirty="0" err="1" smtClean="0"/>
              <a:t>findings</a:t>
            </a:r>
            <a:r>
              <a:rPr lang="de-DE" dirty="0" smtClean="0"/>
              <a:t>: </a:t>
            </a:r>
          </a:p>
          <a:p>
            <a:pPr lvl="1"/>
            <a:r>
              <a:rPr lang="de-DE" sz="1800" dirty="0" err="1" smtClean="0"/>
              <a:t>Significantly</a:t>
            </a:r>
            <a:r>
              <a:rPr lang="de-DE" sz="1800" dirty="0" smtClean="0"/>
              <a:t> </a:t>
            </a:r>
            <a:r>
              <a:rPr lang="de-DE" sz="1800" dirty="0" err="1" smtClean="0"/>
              <a:t>varying</a:t>
            </a:r>
            <a:r>
              <a:rPr lang="de-DE" sz="1800" dirty="0" smtClean="0"/>
              <a:t> </a:t>
            </a:r>
            <a:r>
              <a:rPr lang="de-DE" sz="1800" dirty="0" err="1" smtClean="0"/>
              <a:t>quality</a:t>
            </a:r>
            <a:r>
              <a:rPr lang="de-DE" sz="1800" dirty="0" smtClean="0"/>
              <a:t> </a:t>
            </a:r>
            <a:r>
              <a:rPr lang="de-DE" sz="1800" dirty="0" err="1" smtClean="0"/>
              <a:t>acrosss</a:t>
            </a:r>
            <a:r>
              <a:rPr lang="de-DE" sz="1800" dirty="0" smtClean="0"/>
              <a:t> </a:t>
            </a:r>
            <a:r>
              <a:rPr lang="de-DE" sz="1800" dirty="0" err="1" smtClean="0"/>
              <a:t>portals</a:t>
            </a:r>
            <a:endParaRPr lang="de-DE" sz="1800" dirty="0" smtClean="0"/>
          </a:p>
          <a:p>
            <a:pPr lvl="1"/>
            <a:r>
              <a:rPr lang="de-DE" sz="1800" dirty="0" smtClean="0"/>
              <a:t>Rapid </a:t>
            </a:r>
            <a:r>
              <a:rPr lang="de-DE" sz="1800" dirty="0" err="1" smtClean="0"/>
              <a:t>growth</a:t>
            </a:r>
            <a:r>
              <a:rPr lang="de-DE" sz="1800" dirty="0" smtClean="0"/>
              <a:t> </a:t>
            </a:r>
            <a:r>
              <a:rPr lang="de-DE" sz="1800" dirty="0" err="1" smtClean="0"/>
              <a:t>for</a:t>
            </a:r>
            <a:r>
              <a:rPr lang="de-DE" sz="1800" dirty="0" smtClean="0"/>
              <a:t> </a:t>
            </a:r>
            <a:r>
              <a:rPr lang="de-DE" sz="1800" dirty="0" err="1" smtClean="0"/>
              <a:t>some</a:t>
            </a:r>
            <a:r>
              <a:rPr lang="de-DE" sz="1800" dirty="0" smtClean="0"/>
              <a:t> </a:t>
            </a:r>
            <a:r>
              <a:rPr lang="de-DE" sz="1800" dirty="0" err="1" smtClean="0"/>
              <a:t>portals</a:t>
            </a:r>
            <a:endParaRPr lang="de-DE" sz="1800" dirty="0" smtClean="0"/>
          </a:p>
          <a:p>
            <a:pPr lvl="1"/>
            <a:r>
              <a:rPr lang="de-DE" sz="1800" dirty="0" err="1" smtClean="0"/>
              <a:t>Huge</a:t>
            </a:r>
            <a:r>
              <a:rPr lang="de-DE" sz="1800" dirty="0" smtClean="0"/>
              <a:t> </a:t>
            </a:r>
            <a:r>
              <a:rPr lang="de-DE" sz="1800" dirty="0" err="1" smtClean="0"/>
              <a:t>variety</a:t>
            </a:r>
            <a:r>
              <a:rPr lang="de-DE" sz="1800" dirty="0" smtClean="0"/>
              <a:t> </a:t>
            </a:r>
            <a:r>
              <a:rPr lang="de-DE" sz="1800" dirty="0" err="1" smtClean="0"/>
              <a:t>and</a:t>
            </a:r>
            <a:r>
              <a:rPr lang="de-DE" sz="1800" dirty="0" smtClean="0"/>
              <a:t> </a:t>
            </a:r>
            <a:r>
              <a:rPr lang="de-DE" sz="1800" dirty="0" err="1" smtClean="0"/>
              <a:t>range</a:t>
            </a:r>
            <a:r>
              <a:rPr lang="de-DE" sz="1800" dirty="0" smtClean="0"/>
              <a:t> </a:t>
            </a:r>
            <a:r>
              <a:rPr lang="de-DE" sz="1800" dirty="0" err="1" smtClean="0"/>
              <a:t>of</a:t>
            </a:r>
            <a:r>
              <a:rPr lang="de-DE" sz="1800" dirty="0" smtClean="0"/>
              <a:t> </a:t>
            </a:r>
            <a:r>
              <a:rPr lang="de-DE" sz="1800" dirty="0" err="1" smtClean="0"/>
              <a:t>datasets</a:t>
            </a:r>
            <a:endParaRPr lang="de-DE" sz="1800" dirty="0"/>
          </a:p>
          <a:p>
            <a:pPr lvl="1"/>
            <a:r>
              <a:rPr lang="de-DE" sz="1800" dirty="0" smtClean="0"/>
              <a:t>Open Data Portal </a:t>
            </a:r>
            <a:r>
              <a:rPr lang="de-DE" sz="1800" b="1" dirty="0" err="1" smtClean="0"/>
              <a:t>search</a:t>
            </a:r>
            <a:r>
              <a:rPr lang="de-DE" sz="1800" b="1" dirty="0" smtClean="0"/>
              <a:t> </a:t>
            </a:r>
            <a:r>
              <a:rPr lang="de-DE" sz="1800" dirty="0" err="1" smtClean="0"/>
              <a:t>is</a:t>
            </a:r>
            <a:r>
              <a:rPr lang="de-DE" sz="1800" dirty="0" smtClean="0"/>
              <a:t> a </a:t>
            </a:r>
            <a:r>
              <a:rPr lang="de-DE" sz="1800" dirty="0" err="1" smtClean="0"/>
              <a:t>big</a:t>
            </a:r>
            <a:r>
              <a:rPr lang="de-DE" sz="1800" dirty="0" smtClean="0"/>
              <a:t> </a:t>
            </a:r>
            <a:r>
              <a:rPr lang="de-DE" sz="1800" dirty="0" err="1" smtClean="0"/>
              <a:t>problem</a:t>
            </a:r>
            <a:r>
              <a:rPr lang="de-DE" sz="1800" dirty="0" smtClean="0"/>
              <a:t>.</a:t>
            </a:r>
          </a:p>
          <a:p>
            <a:pPr marL="0" indent="0">
              <a:buNone/>
            </a:pPr>
            <a:r>
              <a:rPr lang="de-DE" dirty="0" smtClean="0"/>
              <a:t> </a:t>
            </a:r>
          </a:p>
          <a:p>
            <a:endParaRPr lang="de-DE"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380" y="2852936"/>
            <a:ext cx="2819772" cy="165723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55048" b="15048"/>
          <a:stretch/>
        </p:blipFill>
        <p:spPr>
          <a:xfrm>
            <a:off x="1070694" y="2348880"/>
            <a:ext cx="7115076" cy="43204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65112"/>
          <a:stretch/>
        </p:blipFill>
        <p:spPr>
          <a:xfrm>
            <a:off x="971600" y="1916832"/>
            <a:ext cx="7115076" cy="504056"/>
          </a:xfrm>
          <a:prstGeom prst="rect">
            <a:avLst/>
          </a:prstGeom>
        </p:spPr>
      </p:pic>
      <p:sp>
        <p:nvSpPr>
          <p:cNvPr id="11" name="Rectangle 4"/>
          <p:cNvSpPr/>
          <p:nvPr/>
        </p:nvSpPr>
        <p:spPr>
          <a:xfrm>
            <a:off x="6012166" y="4005064"/>
            <a:ext cx="1152122" cy="523220"/>
          </a:xfrm>
          <a:prstGeom prst="rect">
            <a:avLst/>
          </a:prstGeom>
          <a:solidFill>
            <a:schemeClr val="bg1">
              <a:alpha val="60000"/>
            </a:schemeClr>
          </a:solidFill>
          <a:ln>
            <a:solidFill>
              <a:schemeClr val="tx1"/>
            </a:solidFill>
          </a:ln>
        </p:spPr>
        <p:txBody>
          <a:bodyPr wrap="square">
            <a:spAutoFit/>
          </a:bodyPr>
          <a:lstStyle/>
          <a:p>
            <a:r>
              <a:rPr lang="en-US" sz="1400" smtClean="0"/>
              <a:t>IEEE OBD2015</a:t>
            </a:r>
            <a:endParaRPr lang="en-US" sz="1400" dirty="0"/>
          </a:p>
        </p:txBody>
      </p:sp>
    </p:spTree>
    <p:extLst>
      <p:ext uri="{BB962C8B-B14F-4D97-AF65-F5344CB8AC3E}">
        <p14:creationId xmlns:p14="http://schemas.microsoft.com/office/powerpoint/2010/main" val="29732446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Open Data Portal </a:t>
            </a:r>
            <a:r>
              <a:rPr lang="de-DE" dirty="0" err="1"/>
              <a:t>search</a:t>
            </a:r>
            <a:r>
              <a:rPr lang="de-DE" dirty="0"/>
              <a:t> </a:t>
            </a:r>
            <a:r>
              <a:rPr lang="de-DE" dirty="0" err="1"/>
              <a:t>is</a:t>
            </a:r>
            <a:r>
              <a:rPr lang="de-DE" dirty="0"/>
              <a:t> a </a:t>
            </a:r>
            <a:r>
              <a:rPr lang="de-DE" dirty="0" err="1"/>
              <a:t>big</a:t>
            </a:r>
            <a:r>
              <a:rPr lang="de-DE" dirty="0"/>
              <a:t> </a:t>
            </a:r>
            <a:r>
              <a:rPr lang="de-DE" dirty="0" err="1" smtClean="0"/>
              <a:t>problem</a:t>
            </a:r>
            <a:r>
              <a:rPr lang="de-DE" dirty="0" smtClean="0"/>
              <a:t>... </a:t>
            </a:r>
            <a:r>
              <a:rPr lang="de-DE" dirty="0" err="1" smtClean="0"/>
              <a:t>Why</a:t>
            </a:r>
            <a:r>
              <a:rPr lang="de-DE" dirty="0" smtClean="0"/>
              <a:t>?</a:t>
            </a:r>
            <a:endParaRPr lang="de-DE" dirty="0"/>
          </a:p>
        </p:txBody>
      </p:sp>
      <p:pic>
        <p:nvPicPr>
          <p:cNvPr id="4" name="Bild 3" descr="Screen Shot 2015-06-07 at 23.24.2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84784"/>
            <a:ext cx="8279182" cy="5514848"/>
          </a:xfrm>
          <a:prstGeom prst="rect">
            <a:avLst/>
          </a:prstGeom>
        </p:spPr>
      </p:pic>
    </p:spTree>
    <p:extLst>
      <p:ext uri="{BB962C8B-B14F-4D97-AF65-F5344CB8AC3E}">
        <p14:creationId xmlns:p14="http://schemas.microsoft.com/office/powerpoint/2010/main" val="406787169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Data </a:t>
            </a:r>
            <a:r>
              <a:rPr lang="de-DE" dirty="0" err="1" smtClean="0"/>
              <a:t>integration</a:t>
            </a:r>
            <a:r>
              <a:rPr lang="de-DE" dirty="0" smtClean="0"/>
              <a:t> </a:t>
            </a:r>
            <a:r>
              <a:rPr lang="de-DE" dirty="0" err="1" smtClean="0"/>
              <a:t>as</a:t>
            </a:r>
            <a:r>
              <a:rPr lang="de-DE" dirty="0" smtClean="0"/>
              <a:t> Search?</a:t>
            </a:r>
            <a:endParaRPr lang="de-DE" dirty="0"/>
          </a:p>
        </p:txBody>
      </p:sp>
      <p:sp>
        <p:nvSpPr>
          <p:cNvPr id="5" name="Rechteck 4"/>
          <p:cNvSpPr/>
          <p:nvPr/>
        </p:nvSpPr>
        <p:spPr>
          <a:xfrm>
            <a:off x="0" y="1772816"/>
            <a:ext cx="4572000" cy="276999"/>
          </a:xfrm>
          <a:prstGeom prst="rect">
            <a:avLst/>
          </a:prstGeom>
        </p:spPr>
        <p:txBody>
          <a:bodyPr>
            <a:spAutoFit/>
          </a:bodyPr>
          <a:lstStyle/>
          <a:p>
            <a:r>
              <a:rPr lang="de-DE" sz="1200" dirty="0">
                <a:hlinkClick r:id="rId2"/>
              </a:rPr>
              <a:t>https://www.youtube.com/watch?v=</a:t>
            </a:r>
            <a:r>
              <a:rPr lang="de-DE" sz="1200" dirty="0" smtClean="0">
                <a:hlinkClick r:id="rId2"/>
              </a:rPr>
              <a:t>kCAymmbYIvc</a:t>
            </a:r>
            <a:r>
              <a:rPr lang="de-DE" sz="1200" dirty="0" smtClean="0"/>
              <a:t> </a:t>
            </a:r>
            <a:endParaRPr lang="de-DE" sz="1200" dirty="0"/>
          </a:p>
        </p:txBody>
      </p:sp>
      <p:pic>
        <p:nvPicPr>
          <p:cNvPr id="6" name="Bild 5" descr="Screen Shot 2015-06-08 at 09.11.02.png"/>
          <p:cNvPicPr>
            <a:picLocks noChangeAspect="1"/>
          </p:cNvPicPr>
          <p:nvPr/>
        </p:nvPicPr>
        <p:blipFill rotWithShape="1">
          <a:blip r:embed="rId3">
            <a:extLst>
              <a:ext uri="{28A0092B-C50C-407E-A947-70E740481C1C}">
                <a14:useLocalDpi xmlns:a14="http://schemas.microsoft.com/office/drawing/2010/main" val="0"/>
              </a:ext>
            </a:extLst>
          </a:blip>
          <a:srcRect t="12478" b="9695"/>
          <a:stretch/>
        </p:blipFill>
        <p:spPr>
          <a:xfrm>
            <a:off x="0" y="2726267"/>
            <a:ext cx="4336015" cy="2353734"/>
          </a:xfrm>
          <a:prstGeom prst="rect">
            <a:avLst/>
          </a:prstGeom>
        </p:spPr>
      </p:pic>
      <p:pic>
        <p:nvPicPr>
          <p:cNvPr id="7" name="Bild 6" descr="Screen Shot 2015-06-08 at 09.15.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5085184"/>
            <a:ext cx="3892201" cy="2401124"/>
          </a:xfrm>
          <a:prstGeom prst="rect">
            <a:avLst/>
          </a:prstGeom>
        </p:spPr>
      </p:pic>
      <p:pic>
        <p:nvPicPr>
          <p:cNvPr id="8" name="Bild 7" descr="Screen Shot 2015-06-08 at 09.17.3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628800"/>
            <a:ext cx="4384553" cy="4293096"/>
          </a:xfrm>
          <a:prstGeom prst="rect">
            <a:avLst/>
          </a:prstGeom>
        </p:spPr>
      </p:pic>
      <p:sp>
        <p:nvSpPr>
          <p:cNvPr id="9" name="Textfeld 8"/>
          <p:cNvSpPr txBox="1"/>
          <p:nvPr/>
        </p:nvSpPr>
        <p:spPr>
          <a:xfrm>
            <a:off x="4499992" y="3356992"/>
            <a:ext cx="714859" cy="523220"/>
          </a:xfrm>
          <a:prstGeom prst="rect">
            <a:avLst/>
          </a:prstGeom>
          <a:noFill/>
        </p:spPr>
        <p:txBody>
          <a:bodyPr wrap="none" rtlCol="0">
            <a:spAutoFit/>
          </a:bodyPr>
          <a:lstStyle/>
          <a:p>
            <a:r>
              <a:rPr lang="de-DE" sz="2800" dirty="0" smtClean="0"/>
              <a:t>vs.</a:t>
            </a:r>
            <a:endParaRPr lang="de-DE" sz="2800" dirty="0"/>
          </a:p>
        </p:txBody>
      </p:sp>
      <p:pic>
        <p:nvPicPr>
          <p:cNvPr id="10" name="Bild 9" descr="Screen Shot 2015-06-08 at 09.21.3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944" y="3842124"/>
            <a:ext cx="5076056" cy="3015876"/>
          </a:xfrm>
          <a:prstGeom prst="rect">
            <a:avLst/>
          </a:prstGeom>
        </p:spPr>
      </p:pic>
      <p:sp>
        <p:nvSpPr>
          <p:cNvPr id="11" name="Textfeld 10"/>
          <p:cNvSpPr txBox="1"/>
          <p:nvPr/>
        </p:nvSpPr>
        <p:spPr>
          <a:xfrm>
            <a:off x="4139952" y="5661248"/>
            <a:ext cx="4766077" cy="954107"/>
          </a:xfrm>
          <a:prstGeom prst="rect">
            <a:avLst/>
          </a:prstGeom>
          <a:solidFill>
            <a:schemeClr val="bg1"/>
          </a:solidFill>
        </p:spPr>
        <p:txBody>
          <a:bodyPr wrap="none" rtlCol="0">
            <a:spAutoFit/>
          </a:bodyPr>
          <a:lstStyle/>
          <a:p>
            <a:r>
              <a:rPr lang="de-DE" sz="1400" b="1" i="1" dirty="0" err="1" smtClean="0">
                <a:solidFill>
                  <a:srgbClr val="FF0000"/>
                </a:solidFill>
              </a:rPr>
              <a:t>Disclaimer</a:t>
            </a:r>
            <a:r>
              <a:rPr lang="de-DE" sz="1400" b="1" i="1" dirty="0" smtClean="0">
                <a:solidFill>
                  <a:srgbClr val="FF0000"/>
                </a:solidFill>
              </a:rPr>
              <a:t>: </a:t>
            </a:r>
            <a:r>
              <a:rPr lang="de-DE" sz="1400" b="1" i="1" dirty="0" err="1" smtClean="0">
                <a:solidFill>
                  <a:srgbClr val="FF0000"/>
                </a:solidFill>
              </a:rPr>
              <a:t>Won't</a:t>
            </a:r>
            <a:r>
              <a:rPr lang="de-DE" sz="1400" b="1" i="1" dirty="0" smtClean="0">
                <a:solidFill>
                  <a:srgbClr val="FF0000"/>
                </a:solidFill>
              </a:rPr>
              <a:t> </a:t>
            </a:r>
            <a:r>
              <a:rPr lang="de-DE" sz="1400" b="1" i="1" dirty="0" err="1" smtClean="0">
                <a:solidFill>
                  <a:srgbClr val="FF0000"/>
                </a:solidFill>
              </a:rPr>
              <a:t>attempt</a:t>
            </a:r>
            <a:r>
              <a:rPr lang="de-DE" sz="1400" b="1" i="1" dirty="0" smtClean="0">
                <a:solidFill>
                  <a:srgbClr val="FF0000"/>
                </a:solidFill>
              </a:rPr>
              <a:t> </a:t>
            </a:r>
            <a:r>
              <a:rPr lang="de-DE" sz="1400" b="1" i="1" dirty="0" err="1" smtClean="0">
                <a:solidFill>
                  <a:srgbClr val="FF0000"/>
                </a:solidFill>
              </a:rPr>
              <a:t>to</a:t>
            </a:r>
            <a:r>
              <a:rPr lang="de-DE" sz="1400" b="1" i="1" dirty="0" smtClean="0">
                <a:solidFill>
                  <a:srgbClr val="FF0000"/>
                </a:solidFill>
              </a:rPr>
              <a:t> </a:t>
            </a:r>
            <a:r>
              <a:rPr lang="de-DE" sz="1400" b="1" i="1" dirty="0" err="1" smtClean="0">
                <a:solidFill>
                  <a:srgbClr val="FF0000"/>
                </a:solidFill>
              </a:rPr>
              <a:t>compete</a:t>
            </a:r>
            <a:r>
              <a:rPr lang="de-DE" sz="1400" b="1" i="1" dirty="0" smtClean="0">
                <a:solidFill>
                  <a:srgbClr val="FF0000"/>
                </a:solidFill>
              </a:rPr>
              <a:t>, </a:t>
            </a:r>
            <a:r>
              <a:rPr lang="de-DE" sz="1400" i="1" dirty="0" smtClean="0">
                <a:solidFill>
                  <a:srgbClr val="FF0000"/>
                </a:solidFill>
              </a:rPr>
              <a:t>but ...</a:t>
            </a:r>
          </a:p>
          <a:p>
            <a:pPr marL="342900" indent="-342900">
              <a:buAutoNum type="alphaLcParenR"/>
            </a:pPr>
            <a:r>
              <a:rPr lang="de-DE" sz="1400" i="1" dirty="0" smtClean="0">
                <a:solidFill>
                  <a:srgbClr val="FF0000"/>
                </a:solidFill>
              </a:rPr>
              <a:t>This </a:t>
            </a:r>
            <a:r>
              <a:rPr lang="de-DE" sz="1400" i="1" dirty="0" err="1" smtClean="0">
                <a:solidFill>
                  <a:srgbClr val="FF0000"/>
                </a:solidFill>
              </a:rPr>
              <a:t>looks</a:t>
            </a:r>
            <a:r>
              <a:rPr lang="de-DE" sz="1400" i="1" dirty="0" smtClean="0">
                <a:solidFill>
                  <a:srgbClr val="FF0000"/>
                </a:solidFill>
              </a:rPr>
              <a:t> </a:t>
            </a:r>
            <a:r>
              <a:rPr lang="de-DE" sz="1400" i="1" dirty="0" err="1" smtClean="0">
                <a:solidFill>
                  <a:srgbClr val="FF0000"/>
                </a:solidFill>
              </a:rPr>
              <a:t>like</a:t>
            </a:r>
            <a:r>
              <a:rPr lang="de-DE" sz="1400" i="1" dirty="0" smtClean="0">
                <a:solidFill>
                  <a:srgbClr val="FF0000"/>
                </a:solidFill>
              </a:rPr>
              <a:t> a </a:t>
            </a:r>
            <a:r>
              <a:rPr lang="de-DE" sz="1400" i="1" dirty="0" err="1" smtClean="0">
                <a:solidFill>
                  <a:srgbClr val="FF0000"/>
                </a:solidFill>
              </a:rPr>
              <a:t>slightly</a:t>
            </a:r>
            <a:r>
              <a:rPr lang="de-DE" sz="1400" i="1" dirty="0" smtClean="0">
                <a:solidFill>
                  <a:srgbClr val="FF0000"/>
                </a:solidFill>
              </a:rPr>
              <a:t> different </a:t>
            </a:r>
            <a:r>
              <a:rPr lang="de-DE" sz="1400" i="1" dirty="0" err="1" smtClean="0">
                <a:solidFill>
                  <a:srgbClr val="FF0000"/>
                </a:solidFill>
              </a:rPr>
              <a:t>problem</a:t>
            </a:r>
            <a:r>
              <a:rPr lang="de-DE" sz="1400" i="1" dirty="0" smtClean="0">
                <a:solidFill>
                  <a:srgbClr val="FF0000"/>
                </a:solidFill>
              </a:rPr>
              <a:t>...</a:t>
            </a:r>
          </a:p>
          <a:p>
            <a:pPr marL="342900" indent="-342900">
              <a:buAutoNum type="alphaLcParenR"/>
            </a:pPr>
            <a:r>
              <a:rPr lang="de-DE" sz="1400" i="1" dirty="0" smtClean="0">
                <a:solidFill>
                  <a:srgbClr val="FF0000"/>
                </a:solidFill>
              </a:rPr>
              <a:t>Can </a:t>
            </a:r>
            <a:r>
              <a:rPr lang="de-DE" sz="1400" i="1" dirty="0" err="1" smtClean="0">
                <a:solidFill>
                  <a:srgbClr val="FF0000"/>
                </a:solidFill>
              </a:rPr>
              <a:t>linking</a:t>
            </a:r>
            <a:r>
              <a:rPr lang="de-DE" sz="1400" i="1" dirty="0" smtClean="0">
                <a:solidFill>
                  <a:srgbClr val="FF0000"/>
                </a:solidFill>
              </a:rPr>
              <a:t> </a:t>
            </a:r>
            <a:r>
              <a:rPr lang="de-DE" sz="1400" i="1" dirty="0" err="1" smtClean="0">
                <a:solidFill>
                  <a:srgbClr val="FF0000"/>
                </a:solidFill>
              </a:rPr>
              <a:t>to</a:t>
            </a:r>
            <a:r>
              <a:rPr lang="de-DE" sz="1400" i="1" dirty="0" smtClean="0">
                <a:solidFill>
                  <a:srgbClr val="FF0000"/>
                </a:solidFill>
              </a:rPr>
              <a:t> "Open" </a:t>
            </a:r>
            <a:r>
              <a:rPr lang="de-DE" sz="1400" i="1" dirty="0" err="1" smtClean="0">
                <a:solidFill>
                  <a:srgbClr val="FF0000"/>
                </a:solidFill>
              </a:rPr>
              <a:t>knowledge</a:t>
            </a:r>
            <a:r>
              <a:rPr lang="de-DE" sz="1400" i="1" dirty="0" smtClean="0">
                <a:solidFill>
                  <a:srgbClr val="FF0000"/>
                </a:solidFill>
              </a:rPr>
              <a:t> </a:t>
            </a:r>
            <a:r>
              <a:rPr lang="de-DE" sz="1400" i="1" dirty="0" err="1" smtClean="0">
                <a:solidFill>
                  <a:srgbClr val="FF0000"/>
                </a:solidFill>
              </a:rPr>
              <a:t>graphs</a:t>
            </a:r>
            <a:r>
              <a:rPr lang="de-DE" sz="1400" i="1" dirty="0" smtClean="0">
                <a:solidFill>
                  <a:srgbClr val="FF0000"/>
                </a:solidFill>
              </a:rPr>
              <a:t> </a:t>
            </a:r>
            <a:r>
              <a:rPr lang="de-DE" sz="1400" i="1" dirty="0" err="1" smtClean="0">
                <a:solidFill>
                  <a:srgbClr val="FF0000"/>
                </a:solidFill>
              </a:rPr>
              <a:t>help</a:t>
            </a:r>
            <a:r>
              <a:rPr lang="de-DE" sz="1400" i="1" dirty="0" smtClean="0">
                <a:solidFill>
                  <a:srgbClr val="FF0000"/>
                </a:solidFill>
              </a:rPr>
              <a:t>?</a:t>
            </a:r>
          </a:p>
          <a:p>
            <a:r>
              <a:rPr lang="de-DE" sz="1400" i="1" dirty="0">
                <a:solidFill>
                  <a:srgbClr val="FF0000"/>
                </a:solidFill>
              </a:rPr>
              <a:t> </a:t>
            </a:r>
            <a:r>
              <a:rPr lang="de-DE" sz="1400" i="1" dirty="0" smtClean="0">
                <a:solidFill>
                  <a:srgbClr val="FF0000"/>
                </a:solidFill>
              </a:rPr>
              <a:t>    (</a:t>
            </a:r>
            <a:r>
              <a:rPr lang="de-DE" sz="1400" i="1" dirty="0" err="1" smtClean="0">
                <a:solidFill>
                  <a:srgbClr val="FF0000"/>
                </a:solidFill>
              </a:rPr>
              <a:t>wikidata</a:t>
            </a:r>
            <a:r>
              <a:rPr lang="de-DE" sz="1400" i="1" dirty="0" smtClean="0">
                <a:solidFill>
                  <a:srgbClr val="FF0000"/>
                </a:solidFill>
              </a:rPr>
              <a:t>, </a:t>
            </a:r>
            <a:r>
              <a:rPr lang="de-DE" sz="1400" i="1" dirty="0" err="1" smtClean="0">
                <a:solidFill>
                  <a:srgbClr val="FF0000"/>
                </a:solidFill>
              </a:rPr>
              <a:t>dbpedia</a:t>
            </a:r>
            <a:r>
              <a:rPr lang="de-DE" sz="1400" i="1" dirty="0" smtClean="0">
                <a:solidFill>
                  <a:srgbClr val="FF0000"/>
                </a:solidFill>
              </a:rPr>
              <a:t>?) ... </a:t>
            </a:r>
            <a:r>
              <a:rPr lang="de-DE" sz="1400" i="1" dirty="0" err="1" smtClean="0">
                <a:solidFill>
                  <a:srgbClr val="FF0000"/>
                </a:solidFill>
              </a:rPr>
              <a:t>Probably</a:t>
            </a:r>
            <a:r>
              <a:rPr lang="de-DE" sz="1400" i="1" dirty="0" smtClean="0">
                <a:solidFill>
                  <a:srgbClr val="FF0000"/>
                </a:solidFill>
              </a:rPr>
              <a:t>.</a:t>
            </a:r>
            <a:endParaRPr lang="de-DE" sz="1400" i="1" dirty="0">
              <a:solidFill>
                <a:srgbClr val="FF0000"/>
              </a:solidFill>
            </a:endParaRPr>
          </a:p>
        </p:txBody>
      </p:sp>
      <p:sp>
        <p:nvSpPr>
          <p:cNvPr id="12" name="Rechteck 11"/>
          <p:cNvSpPr/>
          <p:nvPr/>
        </p:nvSpPr>
        <p:spPr>
          <a:xfrm>
            <a:off x="15115" y="2060848"/>
            <a:ext cx="4572000" cy="307777"/>
          </a:xfrm>
          <a:prstGeom prst="rect">
            <a:avLst/>
          </a:prstGeom>
        </p:spPr>
        <p:txBody>
          <a:bodyPr>
            <a:spAutoFit/>
          </a:bodyPr>
          <a:lstStyle/>
          <a:p>
            <a:r>
              <a:rPr lang="de-DE" sz="1400" dirty="0"/>
              <a:t>Structured Data in Web Search </a:t>
            </a:r>
            <a:r>
              <a:rPr lang="de-DE" sz="1400" dirty="0" err="1"/>
              <a:t>by</a:t>
            </a:r>
            <a:r>
              <a:rPr lang="de-DE" sz="1400" dirty="0"/>
              <a:t> </a:t>
            </a:r>
            <a:r>
              <a:rPr lang="de-DE" sz="1400" dirty="0" err="1"/>
              <a:t>Alon</a:t>
            </a:r>
            <a:r>
              <a:rPr lang="de-DE" sz="1400" dirty="0"/>
              <a:t> Halevy</a:t>
            </a:r>
          </a:p>
        </p:txBody>
      </p:sp>
    </p:spTree>
    <p:extLst>
      <p:ext uri="{BB962C8B-B14F-4D97-AF65-F5344CB8AC3E}">
        <p14:creationId xmlns:p14="http://schemas.microsoft.com/office/powerpoint/2010/main" val="393597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531143"/>
            <a:ext cx="7056586" cy="809625"/>
          </a:xfrm>
        </p:spPr>
        <p:txBody>
          <a:bodyPr>
            <a:normAutofit fontScale="90000"/>
          </a:bodyPr>
          <a:lstStyle/>
          <a:p>
            <a:r>
              <a:rPr lang="en-GB" sz="2400" dirty="0"/>
              <a:t>Integrating Open Data</a:t>
            </a:r>
            <a:r>
              <a:rPr lang="en-GB" sz="2400" dirty="0" smtClean="0"/>
              <a:t>:</a:t>
            </a:r>
            <a:br>
              <a:rPr lang="en-GB" sz="2400" dirty="0" smtClean="0"/>
            </a:br>
            <a:r>
              <a:rPr lang="en-GB" sz="2400" dirty="0" smtClean="0"/>
              <a:t>(</a:t>
            </a:r>
            <a:r>
              <a:rPr lang="en-GB" sz="2400" dirty="0"/>
              <a:t>How) Can Description Logics Help me? </a:t>
            </a:r>
            <a:br>
              <a:rPr lang="en-GB" sz="2400" dirty="0"/>
            </a:br>
            <a:endParaRPr lang="de-DE" sz="2400" dirty="0"/>
          </a:p>
        </p:txBody>
      </p:sp>
      <p:sp>
        <p:nvSpPr>
          <p:cNvPr id="3" name="Textplatzhalter 2"/>
          <p:cNvSpPr>
            <a:spLocks noGrp="1"/>
          </p:cNvSpPr>
          <p:nvPr>
            <p:ph type="body" sz="half" idx="1"/>
          </p:nvPr>
        </p:nvSpPr>
        <p:spPr>
          <a:xfrm>
            <a:off x="4499992" y="1916832"/>
            <a:ext cx="4536504" cy="4681538"/>
          </a:xfrm>
        </p:spPr>
        <p:txBody>
          <a:bodyPr>
            <a:normAutofit fontScale="77500" lnSpcReduction="20000"/>
          </a:bodyPr>
          <a:lstStyle/>
          <a:p>
            <a:r>
              <a:rPr lang="de-DE" sz="2000" b="1" dirty="0" smtClean="0"/>
              <a:t>More/</a:t>
            </a:r>
            <a:r>
              <a:rPr lang="de-DE" sz="2000" b="1" dirty="0" err="1" smtClean="0"/>
              <a:t>Less</a:t>
            </a:r>
            <a:r>
              <a:rPr lang="de-DE" sz="2000" b="1" dirty="0" smtClean="0"/>
              <a:t>/Different </a:t>
            </a:r>
            <a:r>
              <a:rPr lang="de-DE" sz="2000" b="1" dirty="0" err="1" smtClean="0"/>
              <a:t>expressivity</a:t>
            </a:r>
            <a:r>
              <a:rPr lang="de-DE" sz="2000" b="1" dirty="0" smtClean="0"/>
              <a:t> </a:t>
            </a:r>
            <a:r>
              <a:rPr lang="de-DE" sz="2000" dirty="0" err="1" smtClean="0"/>
              <a:t>for</a:t>
            </a:r>
            <a:r>
              <a:rPr lang="de-DE" sz="2000" dirty="0" smtClean="0"/>
              <a:t> </a:t>
            </a:r>
            <a:r>
              <a:rPr lang="de-DE" sz="2000" dirty="0" err="1"/>
              <a:t>ontology</a:t>
            </a:r>
            <a:r>
              <a:rPr lang="de-DE" sz="2000" dirty="0"/>
              <a:t> </a:t>
            </a:r>
            <a:r>
              <a:rPr lang="de-DE" sz="2000" dirty="0" err="1"/>
              <a:t>languages</a:t>
            </a:r>
            <a:r>
              <a:rPr lang="de-DE" sz="2000" dirty="0"/>
              <a:t> (plus e.g. </a:t>
            </a:r>
            <a:r>
              <a:rPr lang="de-DE" sz="2000" dirty="0" err="1"/>
              <a:t>equational</a:t>
            </a:r>
            <a:r>
              <a:rPr lang="de-DE" sz="2000" dirty="0"/>
              <a:t> </a:t>
            </a:r>
            <a:r>
              <a:rPr lang="de-DE" sz="2000" dirty="0" err="1"/>
              <a:t>knowledge</a:t>
            </a:r>
            <a:r>
              <a:rPr lang="de-DE" sz="2000" dirty="0"/>
              <a:t>) </a:t>
            </a:r>
            <a:r>
              <a:rPr lang="de-DE" sz="2000" dirty="0" err="1"/>
              <a:t>needed</a:t>
            </a:r>
            <a:r>
              <a:rPr lang="de-DE" sz="2000" dirty="0"/>
              <a:t>?</a:t>
            </a:r>
          </a:p>
          <a:p>
            <a:r>
              <a:rPr lang="de-DE" sz="2000" b="1" dirty="0" err="1" smtClean="0"/>
              <a:t>Combination</a:t>
            </a:r>
            <a:r>
              <a:rPr lang="de-DE" sz="2000" dirty="0" smtClean="0"/>
              <a:t> </a:t>
            </a:r>
            <a:r>
              <a:rPr lang="de-DE" sz="2000" dirty="0" err="1" smtClean="0"/>
              <a:t>of</a:t>
            </a:r>
            <a:r>
              <a:rPr lang="de-DE" sz="2000" dirty="0" smtClean="0"/>
              <a:t> </a:t>
            </a:r>
            <a:r>
              <a:rPr lang="de-DE" sz="2000" dirty="0" err="1" smtClean="0"/>
              <a:t>reasoning</a:t>
            </a:r>
            <a:r>
              <a:rPr lang="de-DE" sz="2000" dirty="0" smtClean="0"/>
              <a:t> </a:t>
            </a:r>
            <a:r>
              <a:rPr lang="de-DE" sz="2000" dirty="0" err="1" smtClean="0"/>
              <a:t>about</a:t>
            </a:r>
            <a:r>
              <a:rPr lang="de-DE" sz="2000" dirty="0" smtClean="0"/>
              <a:t> formal </a:t>
            </a:r>
            <a:r>
              <a:rPr lang="de-DE" sz="2000" dirty="0" err="1" smtClean="0"/>
              <a:t>background</a:t>
            </a:r>
            <a:r>
              <a:rPr lang="de-DE" sz="2000" dirty="0" smtClean="0"/>
              <a:t> </a:t>
            </a:r>
            <a:r>
              <a:rPr lang="de-DE" sz="2000" dirty="0" err="1" smtClean="0"/>
              <a:t>knowledge</a:t>
            </a:r>
            <a:r>
              <a:rPr lang="de-DE" sz="2000" dirty="0" smtClean="0"/>
              <a:t> &amp; </a:t>
            </a:r>
            <a:r>
              <a:rPr lang="de-DE" sz="2000" dirty="0" err="1" smtClean="0"/>
              <a:t>statistical</a:t>
            </a:r>
            <a:r>
              <a:rPr lang="de-DE" sz="2000" dirty="0" smtClean="0"/>
              <a:t> </a:t>
            </a:r>
            <a:r>
              <a:rPr lang="de-DE" sz="2000" dirty="0" err="1" smtClean="0"/>
              <a:t>and</a:t>
            </a:r>
            <a:r>
              <a:rPr lang="de-DE" sz="2000" dirty="0" smtClean="0"/>
              <a:t> ML </a:t>
            </a:r>
            <a:r>
              <a:rPr lang="de-DE" sz="2000" dirty="0" err="1" smtClean="0"/>
              <a:t>methods</a:t>
            </a:r>
            <a:r>
              <a:rPr lang="de-DE" sz="2000" dirty="0" smtClean="0"/>
              <a:t> </a:t>
            </a:r>
            <a:r>
              <a:rPr lang="de-DE" sz="2000" dirty="0" err="1" smtClean="0"/>
              <a:t>needed</a:t>
            </a:r>
            <a:endParaRPr lang="de-DE" sz="2000" dirty="0" smtClean="0"/>
          </a:p>
          <a:p>
            <a:pPr lvl="1"/>
            <a:r>
              <a:rPr lang="de-DE" sz="1500" dirty="0" smtClean="0"/>
              <a:t>E.g. </a:t>
            </a:r>
            <a:r>
              <a:rPr lang="de-DE" sz="1500" dirty="0" err="1"/>
              <a:t>soundness</a:t>
            </a:r>
            <a:r>
              <a:rPr lang="de-DE" sz="1500" dirty="0"/>
              <a:t>/</a:t>
            </a:r>
            <a:r>
              <a:rPr lang="de-DE" sz="1500" dirty="0" err="1"/>
              <a:t>completeness</a:t>
            </a:r>
            <a:r>
              <a:rPr lang="de-DE" sz="1500" dirty="0"/>
              <a:t> (KRR) vs. </a:t>
            </a:r>
            <a:r>
              <a:rPr lang="de-DE" sz="1500" dirty="0" err="1"/>
              <a:t>accuracy</a:t>
            </a:r>
            <a:r>
              <a:rPr lang="de-DE" sz="1500" dirty="0"/>
              <a:t>/</a:t>
            </a:r>
            <a:r>
              <a:rPr lang="de-DE" sz="1500" dirty="0" err="1"/>
              <a:t>coverage</a:t>
            </a:r>
            <a:r>
              <a:rPr lang="de-DE" sz="1500" dirty="0"/>
              <a:t> (</a:t>
            </a:r>
            <a:r>
              <a:rPr lang="de-DE" sz="1500" dirty="0" smtClean="0"/>
              <a:t>ML)</a:t>
            </a:r>
          </a:p>
          <a:p>
            <a:r>
              <a:rPr lang="de-DE" sz="2000" b="1" dirty="0"/>
              <a:t>T</a:t>
            </a:r>
            <a:r>
              <a:rPr lang="de-DE" sz="2000" b="1" dirty="0" smtClean="0"/>
              <a:t>emporal </a:t>
            </a:r>
            <a:r>
              <a:rPr lang="de-DE" sz="2000" b="1" dirty="0" err="1" smtClean="0"/>
              <a:t>aspects</a:t>
            </a:r>
            <a:r>
              <a:rPr lang="de-DE" sz="2000" b="1" dirty="0" smtClean="0"/>
              <a:t> </a:t>
            </a:r>
            <a:r>
              <a:rPr lang="de-DE" sz="2000" dirty="0" err="1" smtClean="0"/>
              <a:t>need</a:t>
            </a:r>
            <a:r>
              <a:rPr lang="de-DE" sz="2000" dirty="0" smtClean="0"/>
              <a:t> </a:t>
            </a:r>
            <a:r>
              <a:rPr lang="de-DE" sz="2000" dirty="0" err="1" smtClean="0"/>
              <a:t>to</a:t>
            </a:r>
            <a:r>
              <a:rPr lang="de-DE" sz="2000" dirty="0" smtClean="0"/>
              <a:t> </a:t>
            </a:r>
            <a:r>
              <a:rPr lang="de-DE" sz="2000" dirty="0" err="1" smtClean="0"/>
              <a:t>be</a:t>
            </a:r>
            <a:r>
              <a:rPr lang="de-DE" sz="2000" dirty="0" smtClean="0"/>
              <a:t> </a:t>
            </a:r>
            <a:r>
              <a:rPr lang="de-DE" sz="2000" dirty="0" err="1" smtClean="0"/>
              <a:t>taken</a:t>
            </a:r>
            <a:r>
              <a:rPr lang="de-DE" sz="2000" dirty="0" smtClean="0"/>
              <a:t> </a:t>
            </a:r>
            <a:r>
              <a:rPr lang="de-DE" sz="2000" dirty="0" err="1" smtClean="0"/>
              <a:t>into</a:t>
            </a:r>
            <a:r>
              <a:rPr lang="de-DE" sz="2000" dirty="0" smtClean="0"/>
              <a:t> </a:t>
            </a:r>
            <a:r>
              <a:rPr lang="de-DE" sz="2000" dirty="0" err="1" smtClean="0"/>
              <a:t>account</a:t>
            </a:r>
            <a:r>
              <a:rPr lang="de-DE" sz="2000" dirty="0" smtClean="0"/>
              <a:t> but also </a:t>
            </a:r>
            <a:r>
              <a:rPr lang="de-DE" sz="2000" b="1" dirty="0" err="1" smtClean="0"/>
              <a:t>provenance</a:t>
            </a:r>
            <a:r>
              <a:rPr lang="de-DE" sz="2000" b="1" dirty="0" smtClean="0"/>
              <a:t>/</a:t>
            </a:r>
            <a:r>
              <a:rPr lang="de-DE" sz="2000" b="1" dirty="0" err="1" smtClean="0"/>
              <a:t>trust</a:t>
            </a:r>
            <a:r>
              <a:rPr lang="de-DE" sz="2000" b="1" dirty="0" smtClean="0"/>
              <a:t>/</a:t>
            </a:r>
            <a:r>
              <a:rPr lang="de-DE" sz="2000" b="1" dirty="0" err="1" smtClean="0"/>
              <a:t>relevance</a:t>
            </a:r>
            <a:endParaRPr lang="de-DE" sz="2000" b="1" dirty="0" smtClean="0"/>
          </a:p>
          <a:p>
            <a:r>
              <a:rPr lang="de-DE" sz="2000" b="1" dirty="0" smtClean="0"/>
              <a:t>Quality </a:t>
            </a:r>
            <a:r>
              <a:rPr lang="de-DE" sz="2000" dirty="0" err="1" smtClean="0"/>
              <a:t>assessment</a:t>
            </a:r>
            <a:r>
              <a:rPr lang="de-DE" sz="2000" dirty="0" smtClean="0"/>
              <a:t> &amp; </a:t>
            </a:r>
            <a:r>
              <a:rPr lang="de-DE" sz="2000" dirty="0" err="1" smtClean="0"/>
              <a:t>improvement</a:t>
            </a:r>
            <a:r>
              <a:rPr lang="de-DE" sz="2000" dirty="0" smtClean="0"/>
              <a:t> </a:t>
            </a:r>
            <a:r>
              <a:rPr lang="de-DE" sz="2000" dirty="0" err="1" smtClean="0"/>
              <a:t>approaches</a:t>
            </a:r>
            <a:r>
              <a:rPr lang="de-DE" sz="2000" dirty="0" smtClean="0"/>
              <a:t> </a:t>
            </a:r>
            <a:r>
              <a:rPr lang="de-DE" sz="2000" dirty="0" err="1" smtClean="0"/>
              <a:t>needed</a:t>
            </a:r>
            <a:endParaRPr lang="de-DE" sz="2000" dirty="0" smtClean="0"/>
          </a:p>
          <a:p>
            <a:r>
              <a:rPr lang="de-DE" sz="2000" dirty="0" err="1" smtClean="0"/>
              <a:t>Semantic</a:t>
            </a:r>
            <a:r>
              <a:rPr lang="de-DE" sz="2000" dirty="0" smtClean="0"/>
              <a:t> Web = "</a:t>
            </a:r>
            <a:r>
              <a:rPr lang="de-DE" sz="2000" b="1" dirty="0" err="1" smtClean="0"/>
              <a:t>NoLD</a:t>
            </a:r>
            <a:r>
              <a:rPr lang="de-DE" sz="2000" dirty="0" smtClean="0"/>
              <a:t>"... not </a:t>
            </a:r>
            <a:r>
              <a:rPr lang="de-DE" sz="2000" dirty="0" err="1" smtClean="0"/>
              <a:t>only</a:t>
            </a:r>
            <a:r>
              <a:rPr lang="de-DE" sz="2000" dirty="0" smtClean="0"/>
              <a:t> </a:t>
            </a:r>
            <a:r>
              <a:rPr lang="de-DE" sz="2000" dirty="0" err="1" smtClean="0"/>
              <a:t>Linked</a:t>
            </a:r>
            <a:r>
              <a:rPr lang="de-DE" sz="2000" dirty="0" smtClean="0"/>
              <a:t> Data!</a:t>
            </a:r>
          </a:p>
          <a:p>
            <a:endParaRPr lang="de-DE" sz="2000" dirty="0" smtClean="0"/>
          </a:p>
          <a:p>
            <a:r>
              <a:rPr lang="de-DE" sz="2000" dirty="0" err="1" smtClean="0"/>
              <a:t>We</a:t>
            </a:r>
            <a:r>
              <a:rPr lang="de-DE" sz="2000" dirty="0" smtClean="0"/>
              <a:t> just </a:t>
            </a:r>
            <a:r>
              <a:rPr lang="de-DE" sz="2000" dirty="0" err="1" smtClean="0"/>
              <a:t>explored</a:t>
            </a:r>
            <a:r>
              <a:rPr lang="de-DE" sz="2000" dirty="0" smtClean="0"/>
              <a:t> </a:t>
            </a:r>
            <a:r>
              <a:rPr lang="de-DE" sz="2000" dirty="0" err="1" smtClean="0"/>
              <a:t>some</a:t>
            </a:r>
            <a:r>
              <a:rPr lang="de-DE" sz="2000" dirty="0" smtClean="0"/>
              <a:t> </a:t>
            </a:r>
            <a:r>
              <a:rPr lang="de-DE" sz="2000" dirty="0" err="1" smtClean="0"/>
              <a:t>starting</a:t>
            </a:r>
            <a:r>
              <a:rPr lang="de-DE" sz="2000" dirty="0" smtClean="0"/>
              <a:t> </a:t>
            </a:r>
            <a:r>
              <a:rPr lang="de-DE" sz="2000" dirty="0" err="1" smtClean="0"/>
              <a:t>points</a:t>
            </a:r>
            <a:r>
              <a:rPr lang="de-DE" sz="2000" dirty="0" smtClean="0"/>
              <a:t>, but </a:t>
            </a:r>
            <a:r>
              <a:rPr lang="de-DE" sz="2000" dirty="0" err="1" smtClean="0"/>
              <a:t>maybe</a:t>
            </a:r>
            <a:r>
              <a:rPr lang="de-DE" sz="2000" dirty="0" smtClean="0"/>
              <a:t> </a:t>
            </a:r>
            <a:r>
              <a:rPr lang="de-DE" sz="2000" dirty="0" err="1" smtClean="0"/>
              <a:t>you</a:t>
            </a:r>
            <a:r>
              <a:rPr lang="de-DE" sz="2000" dirty="0" smtClean="0"/>
              <a:t> find </a:t>
            </a:r>
            <a:r>
              <a:rPr lang="de-DE" sz="2000" dirty="0" err="1" smtClean="0"/>
              <a:t>our</a:t>
            </a:r>
            <a:r>
              <a:rPr lang="de-DE" sz="2000" dirty="0" smtClean="0"/>
              <a:t> </a:t>
            </a:r>
            <a:r>
              <a:rPr lang="de-DE" sz="2000" dirty="0" err="1" smtClean="0"/>
              <a:t>datasets</a:t>
            </a:r>
            <a:r>
              <a:rPr lang="de-DE" sz="2000" dirty="0" smtClean="0"/>
              <a:t> </a:t>
            </a:r>
            <a:r>
              <a:rPr lang="de-DE" sz="2000" dirty="0" err="1" smtClean="0"/>
              <a:t>useful</a:t>
            </a:r>
            <a:r>
              <a:rPr lang="de-DE" sz="2000" dirty="0" smtClean="0"/>
              <a:t>:</a:t>
            </a:r>
          </a:p>
          <a:p>
            <a:r>
              <a:rPr lang="de-DE" sz="2000" dirty="0" smtClean="0">
                <a:hlinkClick r:id="rId2"/>
              </a:rPr>
              <a:t>data.wu.ac.at/portalwatch</a:t>
            </a:r>
            <a:endParaRPr lang="de-DE" sz="2000" dirty="0" smtClean="0"/>
          </a:p>
          <a:p>
            <a:r>
              <a:rPr lang="de-DE" sz="2000" dirty="0" smtClean="0">
                <a:hlinkClick r:id="rId3"/>
              </a:rPr>
              <a:t>citydata.wu.ac.at</a:t>
            </a:r>
            <a:endParaRPr lang="de-DE" sz="2000" dirty="0" smtClean="0"/>
          </a:p>
        </p:txBody>
      </p:sp>
      <p:pic>
        <p:nvPicPr>
          <p:cNvPr id="5" name="Bild 4" descr="Screen Shot 2015-06-08 at 08.34.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703508"/>
            <a:ext cx="3600400" cy="2529858"/>
          </a:xfrm>
          <a:prstGeom prst="rect">
            <a:avLst/>
          </a:prstGeom>
        </p:spPr>
      </p:pic>
      <p:grpSp>
        <p:nvGrpSpPr>
          <p:cNvPr id="20" name="Gruppierung 19"/>
          <p:cNvGrpSpPr/>
          <p:nvPr/>
        </p:nvGrpSpPr>
        <p:grpSpPr>
          <a:xfrm>
            <a:off x="23995" y="2060848"/>
            <a:ext cx="4322345" cy="4797151"/>
            <a:chOff x="23995" y="2060848"/>
            <a:chExt cx="4322345" cy="4797151"/>
          </a:xfrm>
        </p:grpSpPr>
        <p:pic>
          <p:nvPicPr>
            <p:cNvPr id="4" name="Bild 3" descr="Screen Shot 2015-06-08 at 08.31.4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4797152"/>
              <a:ext cx="3590764" cy="2060847"/>
            </a:xfrm>
            <a:prstGeom prst="rect">
              <a:avLst/>
            </a:prstGeom>
          </p:spPr>
        </p:pic>
        <p:sp>
          <p:nvSpPr>
            <p:cNvPr id="7" name="Textfeld 6"/>
            <p:cNvSpPr txBox="1"/>
            <p:nvPr/>
          </p:nvSpPr>
          <p:spPr>
            <a:xfrm>
              <a:off x="23995" y="4221088"/>
              <a:ext cx="4259973" cy="584776"/>
            </a:xfrm>
            <a:prstGeom prst="rect">
              <a:avLst/>
            </a:prstGeom>
            <a:noFill/>
          </p:spPr>
          <p:txBody>
            <a:bodyPr wrap="square" rtlCol="0">
              <a:spAutoFit/>
            </a:bodyPr>
            <a:lstStyle/>
            <a:p>
              <a:r>
                <a:rPr lang="de-DE" sz="1600" dirty="0" smtClean="0"/>
                <a:t>... </a:t>
              </a:r>
              <a:r>
                <a:rPr lang="de-DE" sz="1600" dirty="0" err="1" smtClean="0"/>
                <a:t>even</a:t>
              </a:r>
              <a:r>
                <a:rPr lang="de-DE" sz="1600" dirty="0" smtClean="0"/>
                <a:t> </a:t>
              </a:r>
              <a:r>
                <a:rPr lang="de-DE" sz="1600" dirty="0" err="1" smtClean="0"/>
                <a:t>the</a:t>
              </a:r>
              <a:r>
                <a:rPr lang="de-DE" sz="1600" dirty="0" smtClean="0"/>
                <a:t> </a:t>
              </a:r>
              <a:r>
                <a:rPr lang="de-DE" sz="1600" dirty="0" err="1" smtClean="0"/>
                <a:t>computational</a:t>
              </a:r>
              <a:r>
                <a:rPr lang="de-DE" sz="1600" dirty="0" smtClean="0"/>
                <a:t> </a:t>
              </a:r>
              <a:r>
                <a:rPr lang="de-DE" sz="1600" dirty="0" err="1" smtClean="0"/>
                <a:t>social</a:t>
              </a:r>
              <a:r>
                <a:rPr lang="de-DE" sz="1600" dirty="0" smtClean="0"/>
                <a:t> </a:t>
              </a:r>
              <a:r>
                <a:rPr lang="de-DE" sz="1600" dirty="0" err="1" smtClean="0"/>
                <a:t>scientists</a:t>
              </a:r>
              <a:r>
                <a:rPr lang="de-DE" sz="1600" dirty="0" smtClean="0"/>
                <a:t> </a:t>
              </a:r>
              <a:r>
                <a:rPr lang="de-DE" sz="1600" dirty="0" err="1" smtClean="0"/>
                <a:t>don't</a:t>
              </a:r>
              <a:r>
                <a:rPr lang="de-DE" sz="1600" dirty="0" smtClean="0"/>
                <a:t> </a:t>
              </a:r>
              <a:r>
                <a:rPr lang="de-DE" sz="1600" dirty="0" err="1" smtClean="0"/>
                <a:t>buy</a:t>
              </a:r>
              <a:r>
                <a:rPr lang="de-DE" sz="1600" dirty="0" smtClean="0"/>
                <a:t> </a:t>
              </a:r>
              <a:r>
                <a:rPr lang="de-DE" sz="1600" dirty="0" err="1" smtClean="0"/>
                <a:t>that</a:t>
              </a:r>
              <a:r>
                <a:rPr lang="de-DE" sz="1600" dirty="0" smtClean="0"/>
                <a:t>:</a:t>
              </a:r>
              <a:endParaRPr lang="de-DE" sz="1600" dirty="0"/>
            </a:p>
          </p:txBody>
        </p:sp>
        <p:cxnSp>
          <p:nvCxnSpPr>
            <p:cNvPr id="9" name="Gerade Verbindung 8"/>
            <p:cNvCxnSpPr/>
            <p:nvPr/>
          </p:nvCxnSpPr>
          <p:spPr>
            <a:xfrm flipH="1">
              <a:off x="467544" y="2348880"/>
              <a:ext cx="3600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feld 18"/>
            <p:cNvSpPr txBox="1"/>
            <p:nvPr/>
          </p:nvSpPr>
          <p:spPr>
            <a:xfrm>
              <a:off x="323528" y="2060848"/>
              <a:ext cx="641176" cy="184666"/>
            </a:xfrm>
            <a:prstGeom prst="rect">
              <a:avLst/>
            </a:prstGeom>
            <a:solidFill>
              <a:srgbClr val="FFFFFF"/>
            </a:solidFill>
          </p:spPr>
          <p:txBody>
            <a:bodyPr wrap="none" lIns="0" tIns="0" rIns="0" bIns="0" rtlCol="0">
              <a:spAutoFit/>
            </a:bodyPr>
            <a:lstStyle/>
            <a:p>
              <a:r>
                <a:rPr lang="de-DE" sz="1200" dirty="0" smtClean="0">
                  <a:solidFill>
                    <a:srgbClr val="FF0000"/>
                  </a:solidFill>
                  <a:latin typeface="Times New Roman"/>
                  <a:cs typeface="Times New Roman"/>
                </a:rPr>
                <a:t>Beginning</a:t>
              </a:r>
              <a:endParaRPr lang="de-DE" sz="1200" dirty="0">
                <a:solidFill>
                  <a:srgbClr val="FF0000"/>
                </a:solidFill>
                <a:latin typeface="Times New Roman"/>
                <a:cs typeface="Times New Roman"/>
              </a:endParaRPr>
            </a:p>
          </p:txBody>
        </p:sp>
      </p:grpSp>
    </p:spTree>
    <p:extLst>
      <p:ext uri="{BB962C8B-B14F-4D97-AF65-F5344CB8AC3E}">
        <p14:creationId xmlns:p14="http://schemas.microsoft.com/office/powerpoint/2010/main" val="25962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2"/>
          <a:srcRect b="3968"/>
          <a:stretch/>
        </p:blipFill>
        <p:spPr>
          <a:xfrm>
            <a:off x="724046" y="1700808"/>
            <a:ext cx="7160322" cy="5157192"/>
          </a:xfrm>
          <a:prstGeom prst="rect">
            <a:avLst/>
          </a:prstGeom>
        </p:spPr>
      </p:pic>
      <p:sp>
        <p:nvSpPr>
          <p:cNvPr id="2" name="Titel 1"/>
          <p:cNvSpPr>
            <a:spLocks noGrp="1"/>
          </p:cNvSpPr>
          <p:nvPr>
            <p:ph type="title"/>
          </p:nvPr>
        </p:nvSpPr>
        <p:spPr/>
        <p:txBody>
          <a:bodyPr/>
          <a:lstStyle/>
          <a:p>
            <a:r>
              <a:rPr lang="en-GB" noProof="0" dirty="0" smtClean="0"/>
              <a:t>Buzzword Bingo 1/3:</a:t>
            </a:r>
            <a:br>
              <a:rPr lang="en-GB" noProof="0" dirty="0" smtClean="0"/>
            </a:br>
            <a:r>
              <a:rPr lang="en-GB" noProof="0" dirty="0" smtClean="0"/>
              <a:t>Open Data vs. Big Data</a:t>
            </a:r>
            <a:endParaRPr lang="en-GB" noProof="0" dirty="0"/>
          </a:p>
        </p:txBody>
      </p:sp>
      <p:sp>
        <p:nvSpPr>
          <p:cNvPr id="3" name="Inhaltsplatzhalter 2"/>
          <p:cNvSpPr>
            <a:spLocks noGrp="1"/>
          </p:cNvSpPr>
          <p:nvPr>
            <p:ph sz="quarter" idx="10"/>
          </p:nvPr>
        </p:nvSpPr>
        <p:spPr/>
        <p:txBody>
          <a:bodyPr>
            <a:normAutofit/>
          </a:bodyPr>
          <a:lstStyle/>
          <a:p>
            <a:r>
              <a:rPr lang="en-GB" sz="1400" noProof="0" smtClean="0">
                <a:hlinkClick r:id="rId3"/>
              </a:rPr>
              <a:t>http://www.opendatanow.com/2013/11/new-big-data-vs-open-data-mapping-it-out/</a:t>
            </a:r>
            <a:r>
              <a:rPr lang="en-GB" sz="1400" noProof="0" smtClean="0"/>
              <a:t> </a:t>
            </a:r>
            <a:endParaRPr lang="en-GB" sz="1400" noProof="0"/>
          </a:p>
        </p:txBody>
      </p:sp>
    </p:spTree>
    <p:extLst>
      <p:ext uri="{BB962C8B-B14F-4D97-AF65-F5344CB8AC3E}">
        <p14:creationId xmlns:p14="http://schemas.microsoft.com/office/powerpoint/2010/main" val="338731609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99792" y="1772816"/>
            <a:ext cx="6198213" cy="4387988"/>
          </a:xfrm>
        </p:spPr>
        <p:txBody>
          <a:bodyPr>
            <a:normAutofit fontScale="85000" lnSpcReduction="20000"/>
          </a:bodyPr>
          <a:lstStyle/>
          <a:p>
            <a:r>
              <a:rPr lang="en-GB" b="1" noProof="0" dirty="0" smtClean="0"/>
              <a:t>Volume:</a:t>
            </a:r>
          </a:p>
          <a:p>
            <a:pPr lvl="1"/>
            <a:r>
              <a:rPr lang="en-GB" noProof="0" dirty="0" smtClean="0"/>
              <a:t>It's growing! (we currently monitor 90 CKAN portals, 512543 resources/ 160069 datasets, </a:t>
            </a:r>
            <a:endParaRPr lang="en-GB" b="1" noProof="0" dirty="0" smtClean="0"/>
          </a:p>
          <a:p>
            <a:pPr marL="255588" lvl="1" indent="0">
              <a:buNone/>
            </a:pPr>
            <a:r>
              <a:rPr lang="en-GB" b="1" noProof="0" dirty="0" smtClean="0"/>
              <a:t>   </a:t>
            </a:r>
            <a:r>
              <a:rPr lang="en-GB" noProof="0" dirty="0" smtClean="0"/>
              <a:t>at the moment (statically) ~1TB only CSV files...</a:t>
            </a:r>
          </a:p>
          <a:p>
            <a:endParaRPr lang="en-GB" b="1" noProof="0" dirty="0" smtClean="0"/>
          </a:p>
          <a:p>
            <a:r>
              <a:rPr lang="en-GB" b="1" noProof="0" dirty="0" smtClean="0"/>
              <a:t>Variety: </a:t>
            </a:r>
          </a:p>
          <a:p>
            <a:pPr lvl="1"/>
            <a:r>
              <a:rPr lang="en-GB" noProof="0" dirty="0" smtClean="0"/>
              <a:t>different datasets (from different cities, countries, etc.), only partially comparable, partially not.</a:t>
            </a:r>
          </a:p>
          <a:p>
            <a:pPr lvl="1"/>
            <a:r>
              <a:rPr lang="en-GB" noProof="0" dirty="0" smtClean="0"/>
              <a:t>Different metadata to describe datasets</a:t>
            </a:r>
          </a:p>
          <a:p>
            <a:pPr lvl="1"/>
            <a:r>
              <a:rPr lang="en-GB" noProof="0" dirty="0" smtClean="0"/>
              <a:t>Different data formats</a:t>
            </a:r>
          </a:p>
          <a:p>
            <a:endParaRPr lang="en-GB" b="1" noProof="0" dirty="0" smtClean="0"/>
          </a:p>
          <a:p>
            <a:r>
              <a:rPr lang="en-GB" b="1" noProof="0" dirty="0" smtClean="0"/>
              <a:t>Velocity:</a:t>
            </a:r>
          </a:p>
          <a:p>
            <a:pPr lvl="1"/>
            <a:r>
              <a:rPr lang="en-GB" noProof="0" dirty="0" smtClean="0"/>
              <a:t>Open Data changes regularly (fast and slow)</a:t>
            </a:r>
          </a:p>
          <a:p>
            <a:pPr lvl="1"/>
            <a:r>
              <a:rPr lang="en-GB" noProof="0" dirty="0" smtClean="0"/>
              <a:t>New datasets appear, old ones disappear</a:t>
            </a:r>
          </a:p>
          <a:p>
            <a:pPr marL="255588" lvl="1" indent="0">
              <a:buNone/>
            </a:pPr>
            <a:endParaRPr lang="en-GB" noProof="0" dirty="0"/>
          </a:p>
        </p:txBody>
      </p:sp>
      <p:pic>
        <p:nvPicPr>
          <p:cNvPr id="4" name="Bild 3" descr="Screen Shot 2015-05-19 at 17.47.25.png"/>
          <p:cNvPicPr>
            <a:picLocks noChangeAspect="1"/>
          </p:cNvPicPr>
          <p:nvPr/>
        </p:nvPicPr>
        <p:blipFill rotWithShape="1">
          <a:blip r:embed="rId2">
            <a:extLst>
              <a:ext uri="{28A0092B-C50C-407E-A947-70E740481C1C}">
                <a14:useLocalDpi xmlns:a14="http://schemas.microsoft.com/office/drawing/2010/main" val="0"/>
              </a:ext>
            </a:extLst>
          </a:blip>
          <a:srcRect l="22377" t="4942" r="20081" b="57069"/>
          <a:stretch/>
        </p:blipFill>
        <p:spPr>
          <a:xfrm>
            <a:off x="127077" y="3323846"/>
            <a:ext cx="2428699" cy="1185274"/>
          </a:xfrm>
          <a:prstGeom prst="rect">
            <a:avLst/>
          </a:prstGeom>
        </p:spPr>
      </p:pic>
      <p:pic>
        <p:nvPicPr>
          <p:cNvPr id="6" name="Bild 5" descr="Screen Shot 2015-05-19 at 19.41.02.png"/>
          <p:cNvPicPr>
            <a:picLocks noChangeAspect="1"/>
          </p:cNvPicPr>
          <p:nvPr/>
        </p:nvPicPr>
        <p:blipFill rotWithShape="1">
          <a:blip r:embed="rId3">
            <a:extLst>
              <a:ext uri="{28A0092B-C50C-407E-A947-70E740481C1C}">
                <a14:useLocalDpi xmlns:a14="http://schemas.microsoft.com/office/drawing/2010/main" val="0"/>
              </a:ext>
            </a:extLst>
          </a:blip>
          <a:srcRect l="6538" t="6204"/>
          <a:stretch/>
        </p:blipFill>
        <p:spPr>
          <a:xfrm>
            <a:off x="611560" y="4869160"/>
            <a:ext cx="1768565" cy="1343413"/>
          </a:xfrm>
          <a:prstGeom prst="rect">
            <a:avLst/>
          </a:prstGeom>
        </p:spPr>
      </p:pic>
      <p:pic>
        <p:nvPicPr>
          <p:cNvPr id="7" name="Bild 6" descr="Screen Shot 2015-05-19 at 19.38.46.png"/>
          <p:cNvPicPr>
            <a:picLocks noChangeAspect="1"/>
          </p:cNvPicPr>
          <p:nvPr/>
        </p:nvPicPr>
        <p:blipFill rotWithShape="1">
          <a:blip r:embed="rId4">
            <a:extLst>
              <a:ext uri="{28A0092B-C50C-407E-A947-70E740481C1C}">
                <a14:useLocalDpi xmlns:a14="http://schemas.microsoft.com/office/drawing/2010/main" val="0"/>
              </a:ext>
            </a:extLst>
          </a:blip>
          <a:srcRect l="9590" t="7752" r="5263" b="10464"/>
          <a:stretch/>
        </p:blipFill>
        <p:spPr>
          <a:xfrm>
            <a:off x="179512" y="1772816"/>
            <a:ext cx="2353057" cy="1363998"/>
          </a:xfrm>
          <a:prstGeom prst="rect">
            <a:avLst/>
          </a:prstGeom>
        </p:spPr>
      </p:pic>
      <p:sp>
        <p:nvSpPr>
          <p:cNvPr id="8" name="Titel 1"/>
          <p:cNvSpPr>
            <a:spLocks noGrp="1"/>
          </p:cNvSpPr>
          <p:nvPr>
            <p:ph type="title"/>
          </p:nvPr>
        </p:nvSpPr>
        <p:spPr>
          <a:xfrm>
            <a:off x="465172" y="430318"/>
            <a:ext cx="6280165" cy="1143000"/>
          </a:xfrm>
        </p:spPr>
        <p:txBody>
          <a:bodyPr/>
          <a:lstStyle/>
          <a:p>
            <a:r>
              <a:rPr lang="en-GB" noProof="0" dirty="0" smtClean="0"/>
              <a:t>Buzzword Bingo 2/3:</a:t>
            </a:r>
            <a:br>
              <a:rPr lang="en-GB" noProof="0" dirty="0" smtClean="0"/>
            </a:br>
            <a:r>
              <a:rPr lang="en-GB" noProof="0" dirty="0" smtClean="0"/>
              <a:t>Open Data vs. Big Data</a:t>
            </a:r>
            <a:endParaRPr lang="en-GB" noProof="0" dirty="0"/>
          </a:p>
        </p:txBody>
      </p:sp>
    </p:spTree>
    <p:extLst>
      <p:ext uri="{BB962C8B-B14F-4D97-AF65-F5344CB8AC3E}">
        <p14:creationId xmlns:p14="http://schemas.microsoft.com/office/powerpoint/2010/main" val="5098651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Buzzword Bingo 3/3:</a:t>
            </a:r>
            <a:br>
              <a:rPr lang="en-GB" noProof="0" dirty="0" smtClean="0"/>
            </a:br>
            <a:r>
              <a:rPr lang="en-GB" noProof="0" dirty="0" smtClean="0"/>
              <a:t>Open Data vs. Linked Data</a:t>
            </a:r>
            <a:endParaRPr lang="en-GB" noProof="0" dirty="0"/>
          </a:p>
        </p:txBody>
      </p:sp>
      <p:pic>
        <p:nvPicPr>
          <p:cNvPr id="5" name="Bild 4" descr="20130527OWLED2013_Invited_tal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88840"/>
            <a:ext cx="5436096" cy="4077072"/>
          </a:xfrm>
          <a:prstGeom prst="rect">
            <a:avLst/>
          </a:prstGeom>
        </p:spPr>
      </p:pic>
      <p:sp>
        <p:nvSpPr>
          <p:cNvPr id="6" name="Rechteck 5"/>
          <p:cNvSpPr/>
          <p:nvPr/>
        </p:nvSpPr>
        <p:spPr>
          <a:xfrm>
            <a:off x="1259632" y="2060848"/>
            <a:ext cx="3408502" cy="369332"/>
          </a:xfrm>
          <a:prstGeom prst="rect">
            <a:avLst/>
          </a:prstGeom>
        </p:spPr>
        <p:txBody>
          <a:bodyPr wrap="none">
            <a:spAutoFit/>
          </a:bodyPr>
          <a:lstStyle/>
          <a:p>
            <a:r>
              <a:rPr lang="en-GB" i="1" dirty="0" smtClean="0">
                <a:solidFill>
                  <a:srgbClr val="FF0000"/>
                </a:solidFill>
              </a:rPr>
              <a:t>Status: OWLED2013 </a:t>
            </a:r>
            <a:r>
              <a:rPr lang="en-GB" i="1" dirty="0">
                <a:solidFill>
                  <a:srgbClr val="FF0000"/>
                </a:solidFill>
              </a:rPr>
              <a:t>talk …</a:t>
            </a:r>
          </a:p>
        </p:txBody>
      </p:sp>
      <p:sp>
        <p:nvSpPr>
          <p:cNvPr id="8" name="Rechteck 7"/>
          <p:cNvSpPr/>
          <p:nvPr/>
        </p:nvSpPr>
        <p:spPr>
          <a:xfrm>
            <a:off x="323528" y="6165304"/>
            <a:ext cx="3145321" cy="369332"/>
          </a:xfrm>
          <a:prstGeom prst="rect">
            <a:avLst/>
          </a:prstGeom>
        </p:spPr>
        <p:txBody>
          <a:bodyPr wrap="none">
            <a:spAutoFit/>
          </a:bodyPr>
          <a:lstStyle/>
          <a:p>
            <a:r>
              <a:rPr lang="en-GB" i="1" dirty="0" smtClean="0">
                <a:solidFill>
                  <a:srgbClr val="FF0000"/>
                </a:solidFill>
              </a:rPr>
              <a:t>LD efforts discontinued?!</a:t>
            </a:r>
            <a:endParaRPr lang="en-GB" i="1" dirty="0">
              <a:solidFill>
                <a:srgbClr val="FF0000"/>
              </a:solidFill>
            </a:endParaRPr>
          </a:p>
        </p:txBody>
      </p:sp>
      <p:sp>
        <p:nvSpPr>
          <p:cNvPr id="9" name="Rechteck 8"/>
          <p:cNvSpPr/>
          <p:nvPr/>
        </p:nvSpPr>
        <p:spPr>
          <a:xfrm>
            <a:off x="3347864" y="6525344"/>
            <a:ext cx="3990317" cy="369332"/>
          </a:xfrm>
          <a:prstGeom prst="rect">
            <a:avLst/>
          </a:prstGeom>
        </p:spPr>
        <p:txBody>
          <a:bodyPr wrap="none">
            <a:spAutoFit/>
          </a:bodyPr>
          <a:lstStyle/>
          <a:p>
            <a:r>
              <a:rPr lang="en-GB" i="1" dirty="0" smtClean="0">
                <a:solidFill>
                  <a:srgbClr val="FF0000"/>
                </a:solidFill>
              </a:rPr>
              <a:t>LOD in OGD growing, but slowly</a:t>
            </a:r>
            <a:endParaRPr lang="en-GB" i="1" dirty="0">
              <a:solidFill>
                <a:srgbClr val="FF0000"/>
              </a:solidFill>
            </a:endParaRPr>
          </a:p>
        </p:txBody>
      </p:sp>
      <p:cxnSp>
        <p:nvCxnSpPr>
          <p:cNvPr id="11" name="Gerade Verbindung mit Pfeil 10"/>
          <p:cNvCxnSpPr/>
          <p:nvPr/>
        </p:nvCxnSpPr>
        <p:spPr>
          <a:xfrm flipH="1" flipV="1">
            <a:off x="1259632" y="5517232"/>
            <a:ext cx="432048"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hteck 16"/>
          <p:cNvSpPr/>
          <p:nvPr/>
        </p:nvSpPr>
        <p:spPr>
          <a:xfrm>
            <a:off x="5652121" y="5157192"/>
            <a:ext cx="2304255" cy="923330"/>
          </a:xfrm>
          <a:prstGeom prst="rect">
            <a:avLst/>
          </a:prstGeom>
        </p:spPr>
        <p:txBody>
          <a:bodyPr wrap="square">
            <a:spAutoFit/>
          </a:bodyPr>
          <a:lstStyle/>
          <a:p>
            <a:r>
              <a:rPr lang="en-GB" i="1" dirty="0" smtClean="0">
                <a:solidFill>
                  <a:srgbClr val="FF0000"/>
                </a:solidFill>
              </a:rPr>
              <a:t>Alternatives  in the meantime: (</a:t>
            </a:r>
            <a:r>
              <a:rPr lang="en-GB" i="1" dirty="0" err="1" smtClean="0">
                <a:solidFill>
                  <a:srgbClr val="FF0000"/>
                </a:solidFill>
              </a:rPr>
              <a:t>wikidata</a:t>
            </a:r>
            <a:r>
              <a:rPr lang="en-GB" i="1" dirty="0" smtClean="0">
                <a:solidFill>
                  <a:srgbClr val="FF0000"/>
                </a:solidFill>
              </a:rPr>
              <a:t>...)</a:t>
            </a:r>
            <a:endParaRPr lang="en-GB" i="1" dirty="0">
              <a:solidFill>
                <a:srgbClr val="FF0000"/>
              </a:solidFill>
            </a:endParaRPr>
          </a:p>
        </p:txBody>
      </p:sp>
      <p:cxnSp>
        <p:nvCxnSpPr>
          <p:cNvPr id="18" name="Gerade Verbindung mit Pfeil 17"/>
          <p:cNvCxnSpPr/>
          <p:nvPr/>
        </p:nvCxnSpPr>
        <p:spPr>
          <a:xfrm flipH="1" flipV="1">
            <a:off x="5220072" y="3573016"/>
            <a:ext cx="432048" cy="20162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Gerade Verbindung mit Pfeil 20"/>
          <p:cNvCxnSpPr/>
          <p:nvPr/>
        </p:nvCxnSpPr>
        <p:spPr>
          <a:xfrm flipH="1" flipV="1">
            <a:off x="1475656" y="3284984"/>
            <a:ext cx="2376264" cy="33123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Gerade Verbindung mit Pfeil 23"/>
          <p:cNvCxnSpPr/>
          <p:nvPr/>
        </p:nvCxnSpPr>
        <p:spPr>
          <a:xfrm flipV="1">
            <a:off x="4427984" y="5805264"/>
            <a:ext cx="360040" cy="6480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Inhaltsplatzhalter 2"/>
          <p:cNvSpPr>
            <a:spLocks noGrp="1"/>
          </p:cNvSpPr>
          <p:nvPr>
            <p:ph sz="quarter" idx="10"/>
          </p:nvPr>
        </p:nvSpPr>
        <p:spPr>
          <a:xfrm>
            <a:off x="5665936" y="3429000"/>
            <a:ext cx="3491880" cy="1584176"/>
          </a:xfrm>
        </p:spPr>
        <p:txBody>
          <a:bodyPr>
            <a:noAutofit/>
          </a:bodyPr>
          <a:lstStyle/>
          <a:p>
            <a:r>
              <a:rPr lang="en-GB" sz="1400" b="1" dirty="0" smtClean="0"/>
              <a:t>LOD </a:t>
            </a:r>
            <a:r>
              <a:rPr lang="en-GB" sz="1400" dirty="0" smtClean="0"/>
              <a:t>is still growing, but </a:t>
            </a:r>
            <a:r>
              <a:rPr lang="en-GB" sz="1400" b="1" dirty="0" smtClean="0"/>
              <a:t>OD</a:t>
            </a:r>
            <a:r>
              <a:rPr lang="en-GB" sz="1400" dirty="0" smtClean="0"/>
              <a:t> is growing much faster and challenges aren't necessarily the exactly same…</a:t>
            </a:r>
          </a:p>
          <a:p>
            <a:endParaRPr lang="en-GB" sz="1400" dirty="0" smtClean="0"/>
          </a:p>
          <a:p>
            <a:r>
              <a:rPr lang="en-GB" sz="1400" dirty="0" err="1" smtClean="0"/>
              <a:t>So.</a:t>
            </a:r>
            <a:r>
              <a:rPr lang="en-GB" sz="1400" dirty="0" smtClean="0"/>
              <a:t> let's focus on Open Data in more general…</a:t>
            </a:r>
          </a:p>
          <a:p>
            <a:endParaRPr lang="en-GB" sz="1400" noProof="0" dirty="0"/>
          </a:p>
        </p:txBody>
      </p:sp>
      <p:sp>
        <p:nvSpPr>
          <p:cNvPr id="10" name="Textfeld 9"/>
          <p:cNvSpPr txBox="1"/>
          <p:nvPr/>
        </p:nvSpPr>
        <p:spPr>
          <a:xfrm>
            <a:off x="0" y="1700808"/>
            <a:ext cx="8820472" cy="369332"/>
          </a:xfrm>
          <a:prstGeom prst="rect">
            <a:avLst/>
          </a:prstGeom>
          <a:noFill/>
        </p:spPr>
        <p:txBody>
          <a:bodyPr wrap="square" rtlCol="0">
            <a:spAutoFit/>
          </a:bodyPr>
          <a:lstStyle/>
          <a:p>
            <a:r>
              <a:rPr lang="de-DE" dirty="0" smtClean="0"/>
              <a:t>This </a:t>
            </a:r>
            <a:r>
              <a:rPr lang="de-DE" dirty="0" err="1" smtClean="0"/>
              <a:t>talk</a:t>
            </a:r>
            <a:r>
              <a:rPr lang="de-DE" dirty="0" smtClean="0"/>
              <a:t> </a:t>
            </a:r>
            <a:r>
              <a:rPr lang="de-DE" dirty="0" err="1" smtClean="0"/>
              <a:t>is</a:t>
            </a:r>
            <a:r>
              <a:rPr lang="de-DE" dirty="0" smtClean="0"/>
              <a:t> NOT </a:t>
            </a:r>
            <a:r>
              <a:rPr lang="de-DE" dirty="0" err="1" smtClean="0"/>
              <a:t>about</a:t>
            </a:r>
            <a:r>
              <a:rPr lang="de-DE" dirty="0" smtClean="0"/>
              <a:t> DL </a:t>
            </a:r>
            <a:r>
              <a:rPr lang="de-DE" dirty="0" err="1" smtClean="0"/>
              <a:t>Reasoning</a:t>
            </a:r>
            <a:r>
              <a:rPr lang="de-DE" dirty="0" smtClean="0"/>
              <a:t> </a:t>
            </a:r>
            <a:r>
              <a:rPr lang="de-DE" dirty="0" err="1" smtClean="0"/>
              <a:t>over</a:t>
            </a:r>
            <a:r>
              <a:rPr lang="de-DE" dirty="0" smtClean="0"/>
              <a:t> </a:t>
            </a:r>
            <a:r>
              <a:rPr lang="de-DE" dirty="0" err="1" smtClean="0"/>
              <a:t>Linked</a:t>
            </a:r>
            <a:r>
              <a:rPr lang="de-DE" dirty="0" smtClean="0"/>
              <a:t> Data:</a:t>
            </a:r>
            <a:endParaRPr lang="de-DE" dirty="0"/>
          </a:p>
        </p:txBody>
      </p:sp>
      <p:pic>
        <p:nvPicPr>
          <p:cNvPr id="15" name="Bild 14"/>
          <p:cNvPicPr>
            <a:picLocks noChangeAspect="1"/>
          </p:cNvPicPr>
          <p:nvPr/>
        </p:nvPicPr>
        <p:blipFill>
          <a:blip r:embed="rId3"/>
          <a:stretch>
            <a:fillRect/>
          </a:stretch>
        </p:blipFill>
        <p:spPr>
          <a:xfrm>
            <a:off x="6588224" y="1700808"/>
            <a:ext cx="1261962" cy="1388467"/>
          </a:xfrm>
          <a:prstGeom prst="rect">
            <a:avLst/>
          </a:prstGeom>
        </p:spPr>
      </p:pic>
      <p:sp>
        <p:nvSpPr>
          <p:cNvPr id="16" name="Textfeld 15"/>
          <p:cNvSpPr txBox="1"/>
          <p:nvPr/>
        </p:nvSpPr>
        <p:spPr>
          <a:xfrm>
            <a:off x="-965200" y="3996267"/>
            <a:ext cx="184666" cy="369332"/>
          </a:xfrm>
          <a:prstGeom prst="rect">
            <a:avLst/>
          </a:prstGeom>
          <a:noFill/>
        </p:spPr>
        <p:txBody>
          <a:bodyPr wrap="none" rtlCol="0">
            <a:spAutoFit/>
          </a:bodyPr>
          <a:lstStyle/>
          <a:p>
            <a:endParaRPr lang="de-DE" dirty="0"/>
          </a:p>
        </p:txBody>
      </p:sp>
      <p:cxnSp>
        <p:nvCxnSpPr>
          <p:cNvPr id="25" name="Gerade Verbindung mit Pfeil 24"/>
          <p:cNvCxnSpPr/>
          <p:nvPr/>
        </p:nvCxnSpPr>
        <p:spPr>
          <a:xfrm flipH="1" flipV="1">
            <a:off x="4355976" y="2996952"/>
            <a:ext cx="1296144" cy="26642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57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Now</a:t>
            </a:r>
            <a:r>
              <a:rPr lang="de-DE" dirty="0" smtClean="0"/>
              <a:t>: Can </a:t>
            </a:r>
            <a:r>
              <a:rPr lang="de-DE" dirty="0" err="1" smtClean="0"/>
              <a:t>ontological</a:t>
            </a:r>
            <a:r>
              <a:rPr lang="de-DE" dirty="0" smtClean="0"/>
              <a:t> </a:t>
            </a:r>
            <a:r>
              <a:rPr lang="de-DE" dirty="0" err="1" smtClean="0"/>
              <a:t>reasoning</a:t>
            </a:r>
            <a:r>
              <a:rPr lang="de-DE" dirty="0" smtClean="0"/>
              <a:t> </a:t>
            </a:r>
            <a:r>
              <a:rPr lang="de-DE" dirty="0" err="1" smtClean="0"/>
              <a:t>help</a:t>
            </a:r>
            <a:r>
              <a:rPr lang="de-DE" dirty="0" smtClean="0"/>
              <a:t> </a:t>
            </a:r>
            <a:r>
              <a:rPr lang="de-DE" dirty="0" err="1" smtClean="0"/>
              <a:t>me</a:t>
            </a:r>
            <a:r>
              <a:rPr lang="de-DE" dirty="0" smtClean="0"/>
              <a:t> </a:t>
            </a:r>
            <a:r>
              <a:rPr lang="de-DE" dirty="0" err="1" smtClean="0"/>
              <a:t>to</a:t>
            </a:r>
            <a:r>
              <a:rPr lang="de-DE" dirty="0" smtClean="0"/>
              <a:t> </a:t>
            </a:r>
            <a:r>
              <a:rPr lang="de-DE" dirty="0" err="1" smtClean="0"/>
              <a:t>integrate</a:t>
            </a:r>
            <a:r>
              <a:rPr lang="de-DE" dirty="0" smtClean="0"/>
              <a:t> Open Data?</a:t>
            </a:r>
            <a:endParaRPr lang="de-DE" dirty="0"/>
          </a:p>
        </p:txBody>
      </p:sp>
      <p:sp>
        <p:nvSpPr>
          <p:cNvPr id="3" name="Inhaltsplatzhalter 2"/>
          <p:cNvSpPr>
            <a:spLocks noGrp="1"/>
          </p:cNvSpPr>
          <p:nvPr>
            <p:ph sz="quarter" idx="10"/>
          </p:nvPr>
        </p:nvSpPr>
        <p:spPr>
          <a:xfrm>
            <a:off x="251520" y="1700808"/>
            <a:ext cx="8233667" cy="3945880"/>
          </a:xfrm>
        </p:spPr>
        <p:txBody>
          <a:bodyPr/>
          <a:lstStyle/>
          <a:p>
            <a:r>
              <a:rPr lang="de-DE" dirty="0"/>
              <a:t>		</a:t>
            </a:r>
            <a:r>
              <a:rPr lang="de-DE" dirty="0" err="1"/>
              <a:t>short</a:t>
            </a:r>
            <a:r>
              <a:rPr lang="de-DE" dirty="0"/>
              <a:t> </a:t>
            </a:r>
            <a:r>
              <a:rPr lang="de-DE" dirty="0" err="1"/>
              <a:t>answer</a:t>
            </a:r>
            <a:r>
              <a:rPr lang="de-DE" dirty="0"/>
              <a:t>: </a:t>
            </a:r>
            <a:r>
              <a:rPr lang="de-DE" dirty="0" err="1"/>
              <a:t>yes</a:t>
            </a:r>
            <a:r>
              <a:rPr lang="de-DE" dirty="0"/>
              <a:t>, but ...</a:t>
            </a:r>
          </a:p>
          <a:p>
            <a:r>
              <a:rPr lang="de-DE" dirty="0"/>
              <a:t>		</a:t>
            </a:r>
            <a:r>
              <a:rPr lang="de-DE" dirty="0" err="1"/>
              <a:t>long</a:t>
            </a:r>
            <a:r>
              <a:rPr lang="de-DE" dirty="0"/>
              <a:t> </a:t>
            </a:r>
            <a:r>
              <a:rPr lang="de-DE" dirty="0" err="1"/>
              <a:t>answer</a:t>
            </a:r>
            <a:r>
              <a:rPr lang="de-DE" dirty="0"/>
              <a:t>: </a:t>
            </a:r>
            <a:r>
              <a:rPr lang="de-DE" dirty="0" err="1"/>
              <a:t>no</a:t>
            </a:r>
            <a:r>
              <a:rPr lang="de-DE" dirty="0"/>
              <a:t>, but </a:t>
            </a:r>
            <a:r>
              <a:rPr lang="de-DE" dirty="0" smtClean="0"/>
              <a:t>...</a:t>
            </a:r>
          </a:p>
          <a:p>
            <a:pPr marL="276225" lvl="1" indent="0">
              <a:buNone/>
            </a:pPr>
            <a:endParaRPr lang="de-DE" dirty="0" smtClean="0"/>
          </a:p>
        </p:txBody>
      </p:sp>
      <p:pic>
        <p:nvPicPr>
          <p:cNvPr id="5" name="Bild 4"/>
          <p:cNvPicPr>
            <a:picLocks noChangeAspect="1"/>
          </p:cNvPicPr>
          <p:nvPr/>
        </p:nvPicPr>
        <p:blipFill>
          <a:blip r:embed="rId3"/>
          <a:stretch>
            <a:fillRect/>
          </a:stretch>
        </p:blipFill>
        <p:spPr>
          <a:xfrm>
            <a:off x="5724128" y="1844824"/>
            <a:ext cx="2997200" cy="4483100"/>
          </a:xfrm>
          <a:prstGeom prst="rect">
            <a:avLst/>
          </a:prstGeom>
        </p:spPr>
      </p:pic>
      <p:sp>
        <p:nvSpPr>
          <p:cNvPr id="6" name="Rechteck 5"/>
          <p:cNvSpPr/>
          <p:nvPr/>
        </p:nvSpPr>
        <p:spPr>
          <a:xfrm>
            <a:off x="179512" y="3284984"/>
            <a:ext cx="5094312" cy="3524042"/>
          </a:xfrm>
          <a:prstGeom prst="rect">
            <a:avLst/>
          </a:prstGeom>
        </p:spPr>
        <p:txBody>
          <a:bodyPr wrap="square">
            <a:spAutoFit/>
          </a:bodyPr>
          <a:lstStyle/>
          <a:p>
            <a:pPr marL="265113" lvl="0" indent="-265113">
              <a:spcAft>
                <a:spcPts val="600"/>
              </a:spcAft>
              <a:buClr>
                <a:srgbClr val="532481"/>
              </a:buClr>
            </a:pPr>
            <a:endParaRPr lang="de-DE" sz="2400" dirty="0">
              <a:solidFill>
                <a:srgbClr val="000000"/>
              </a:solidFill>
            </a:endParaRPr>
          </a:p>
          <a:p>
            <a:pPr marL="265113" lvl="0" indent="-265113">
              <a:spcAft>
                <a:spcPts val="600"/>
              </a:spcAft>
              <a:buClr>
                <a:srgbClr val="532481"/>
              </a:buClr>
            </a:pPr>
            <a:r>
              <a:rPr lang="de-DE" sz="2400" dirty="0">
                <a:solidFill>
                  <a:srgbClr val="000000"/>
                </a:solidFill>
              </a:rPr>
              <a:t> </a:t>
            </a:r>
            <a:r>
              <a:rPr lang="de-DE" sz="2400" dirty="0">
                <a:solidFill>
                  <a:schemeClr val="accent2">
                    <a:lumMod val="75000"/>
                    <a:lumOff val="25000"/>
                  </a:schemeClr>
                </a:solidFill>
              </a:rPr>
              <a:t>In </a:t>
            </a:r>
            <a:r>
              <a:rPr lang="de-DE" sz="2400" dirty="0" err="1">
                <a:solidFill>
                  <a:schemeClr val="accent2">
                    <a:lumMod val="75000"/>
                    <a:lumOff val="25000"/>
                  </a:schemeClr>
                </a:solidFill>
              </a:rPr>
              <a:t>more</a:t>
            </a:r>
            <a:r>
              <a:rPr lang="de-DE" sz="2400" dirty="0">
                <a:solidFill>
                  <a:schemeClr val="accent2">
                    <a:lumMod val="75000"/>
                    <a:lumOff val="25000"/>
                  </a:schemeClr>
                </a:solidFill>
              </a:rPr>
              <a:t> </a:t>
            </a:r>
            <a:r>
              <a:rPr lang="de-DE" sz="2400" dirty="0" err="1">
                <a:solidFill>
                  <a:schemeClr val="accent2">
                    <a:lumMod val="75000"/>
                    <a:lumOff val="25000"/>
                  </a:schemeClr>
                </a:solidFill>
              </a:rPr>
              <a:t>detail</a:t>
            </a:r>
            <a:r>
              <a:rPr lang="de-DE" sz="2400" dirty="0">
                <a:solidFill>
                  <a:schemeClr val="accent2">
                    <a:lumMod val="75000"/>
                    <a:lumOff val="25000"/>
                  </a:schemeClr>
                </a:solidFill>
              </a:rPr>
              <a:t>:   </a:t>
            </a:r>
          </a:p>
          <a:p>
            <a:pPr marL="619125" lvl="1" indent="-342900">
              <a:spcAft>
                <a:spcPts val="600"/>
              </a:spcAft>
              <a:buClr>
                <a:srgbClr val="002E60"/>
              </a:buClr>
              <a:buSzPct val="100000"/>
              <a:buFont typeface="Arial"/>
              <a:buChar char="•"/>
            </a:pPr>
            <a:r>
              <a:rPr lang="de-DE" sz="2000" dirty="0" err="1">
                <a:solidFill>
                  <a:schemeClr val="accent2">
                    <a:lumMod val="75000"/>
                    <a:lumOff val="25000"/>
                  </a:schemeClr>
                </a:solidFill>
              </a:rPr>
              <a:t>Is</a:t>
            </a:r>
            <a:r>
              <a:rPr lang="de-DE" sz="2000" dirty="0">
                <a:solidFill>
                  <a:schemeClr val="accent2">
                    <a:lumMod val="75000"/>
                    <a:lumOff val="25000"/>
                  </a:schemeClr>
                </a:solidFill>
              </a:rPr>
              <a:t> Open Data </a:t>
            </a:r>
            <a:r>
              <a:rPr lang="de-DE" sz="2000" dirty="0" err="1">
                <a:solidFill>
                  <a:schemeClr val="accent2">
                    <a:lumMod val="75000"/>
                    <a:lumOff val="25000"/>
                  </a:schemeClr>
                </a:solidFill>
              </a:rPr>
              <a:t>useful</a:t>
            </a:r>
            <a:r>
              <a:rPr lang="de-DE" sz="2000" dirty="0">
                <a:solidFill>
                  <a:schemeClr val="accent2">
                    <a:lumMod val="75000"/>
                    <a:lumOff val="25000"/>
                  </a:schemeClr>
                </a:solidFill>
              </a:rPr>
              <a:t> </a:t>
            </a:r>
            <a:r>
              <a:rPr lang="de-DE" sz="2000" dirty="0" err="1">
                <a:solidFill>
                  <a:schemeClr val="accent2">
                    <a:lumMod val="75000"/>
                    <a:lumOff val="25000"/>
                  </a:schemeClr>
                </a:solidFill>
              </a:rPr>
              <a:t>at</a:t>
            </a:r>
            <a:r>
              <a:rPr lang="de-DE" sz="2000"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smtClean="0">
                <a:solidFill>
                  <a:schemeClr val="accent2">
                    <a:lumMod val="75000"/>
                    <a:lumOff val="25000"/>
                  </a:schemeClr>
                </a:solidFill>
              </a:rPr>
              <a:t>Are </a:t>
            </a:r>
            <a:r>
              <a:rPr lang="de-DE" sz="2000" dirty="0" err="1">
                <a:solidFill>
                  <a:schemeClr val="accent2">
                    <a:lumMod val="75000"/>
                    <a:lumOff val="25000"/>
                  </a:schemeClr>
                </a:solidFill>
              </a:rPr>
              <a:t>ontology</a:t>
            </a:r>
            <a:r>
              <a:rPr lang="de-DE" sz="2000" dirty="0">
                <a:solidFill>
                  <a:schemeClr val="accent2">
                    <a:lumMod val="75000"/>
                    <a:lumOff val="25000"/>
                  </a:schemeClr>
                </a:solidFill>
              </a:rPr>
              <a:t> </a:t>
            </a:r>
            <a:r>
              <a:rPr lang="de-DE" sz="2000" dirty="0" err="1">
                <a:solidFill>
                  <a:schemeClr val="accent2">
                    <a:lumMod val="75000"/>
                    <a:lumOff val="25000"/>
                  </a:schemeClr>
                </a:solidFill>
              </a:rPr>
              <a:t>languages</a:t>
            </a:r>
            <a:r>
              <a:rPr lang="de-DE" sz="2000" dirty="0">
                <a:solidFill>
                  <a:schemeClr val="accent2">
                    <a:lumMod val="75000"/>
                    <a:lumOff val="25000"/>
                  </a:schemeClr>
                </a:solidFill>
              </a:rPr>
              <a:t> expressive </a:t>
            </a:r>
            <a:r>
              <a:rPr lang="de-DE" sz="2000" dirty="0" err="1" smtClean="0">
                <a:solidFill>
                  <a:schemeClr val="accent2">
                    <a:lumMod val="75000"/>
                    <a:lumOff val="25000"/>
                  </a:schemeClr>
                </a:solidFill>
              </a:rPr>
              <a:t>enough</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Which</a:t>
            </a:r>
            <a:r>
              <a:rPr lang="de-DE" sz="2000" dirty="0" smtClean="0">
                <a:solidFill>
                  <a:schemeClr val="accent2">
                    <a:lumMod val="75000"/>
                    <a:lumOff val="25000"/>
                  </a:schemeClr>
                </a:solidFill>
              </a:rPr>
              <a:t> </a:t>
            </a:r>
            <a:r>
              <a:rPr lang="de-DE" sz="2000" dirty="0" err="1">
                <a:solidFill>
                  <a:schemeClr val="accent2">
                    <a:lumMod val="75000"/>
                    <a:lumOff val="25000"/>
                  </a:schemeClr>
                </a:solidFill>
              </a:rPr>
              <a:t>ontologies</a:t>
            </a:r>
            <a:r>
              <a:rPr lang="de-DE" sz="2000" dirty="0">
                <a:solidFill>
                  <a:schemeClr val="accent2">
                    <a:lumMod val="75000"/>
                    <a:lumOff val="25000"/>
                  </a:schemeClr>
                </a:solidFill>
              </a:rPr>
              <a:t> </a:t>
            </a:r>
            <a:r>
              <a:rPr lang="de-DE" sz="2000" dirty="0" err="1">
                <a:solidFill>
                  <a:schemeClr val="accent2">
                    <a:lumMod val="75000"/>
                    <a:lumOff val="25000"/>
                  </a:schemeClr>
                </a:solidFill>
              </a:rPr>
              <a:t>could</a:t>
            </a:r>
            <a:r>
              <a:rPr lang="de-DE" sz="2000" dirty="0">
                <a:solidFill>
                  <a:schemeClr val="accent2">
                    <a:lumMod val="75000"/>
                    <a:lumOff val="25000"/>
                  </a:schemeClr>
                </a:solidFill>
              </a:rPr>
              <a:t> I </a:t>
            </a:r>
            <a:r>
              <a:rPr lang="de-DE" sz="2000" dirty="0" err="1">
                <a:solidFill>
                  <a:schemeClr val="accent2">
                    <a:lumMod val="75000"/>
                    <a:lumOff val="25000"/>
                  </a:schemeClr>
                </a:solidFill>
              </a:rPr>
              <a:t>use</a:t>
            </a:r>
            <a:r>
              <a:rPr lang="de-DE" sz="2000" dirty="0">
                <a:solidFill>
                  <a:schemeClr val="accent2">
                    <a:lumMod val="75000"/>
                    <a:lumOff val="25000"/>
                  </a:schemeClr>
                </a:solidFill>
              </a:rPr>
              <a:t>?</a:t>
            </a:r>
          </a:p>
          <a:p>
            <a:pPr marL="619125" lvl="1" indent="-342900">
              <a:spcAft>
                <a:spcPts val="600"/>
              </a:spcAft>
              <a:buClr>
                <a:srgbClr val="002E60"/>
              </a:buClr>
              <a:buSzPct val="100000"/>
              <a:buFont typeface="Arial"/>
              <a:buChar char="•"/>
            </a:pPr>
            <a:r>
              <a:rPr lang="de-DE" sz="2000" dirty="0" err="1">
                <a:solidFill>
                  <a:schemeClr val="accent2">
                    <a:lumMod val="75000"/>
                    <a:lumOff val="25000"/>
                  </a:schemeClr>
                </a:solidFill>
              </a:rPr>
              <a:t>Is</a:t>
            </a:r>
            <a:r>
              <a:rPr lang="de-DE" sz="2000" dirty="0">
                <a:solidFill>
                  <a:schemeClr val="accent2">
                    <a:lumMod val="75000"/>
                    <a:lumOff val="25000"/>
                  </a:schemeClr>
                </a:solidFill>
              </a:rPr>
              <a:t> </a:t>
            </a:r>
            <a:r>
              <a:rPr lang="de-DE" sz="2000" dirty="0" err="1">
                <a:solidFill>
                  <a:schemeClr val="accent2">
                    <a:lumMod val="75000"/>
                    <a:lumOff val="25000"/>
                  </a:schemeClr>
                </a:solidFill>
              </a:rPr>
              <a:t>there</a:t>
            </a:r>
            <a:r>
              <a:rPr lang="de-DE" sz="2000" dirty="0">
                <a:solidFill>
                  <a:schemeClr val="accent2">
                    <a:lumMod val="75000"/>
                    <a:lumOff val="25000"/>
                  </a:schemeClr>
                </a:solidFill>
              </a:rPr>
              <a:t> </a:t>
            </a:r>
            <a:r>
              <a:rPr lang="de-DE" sz="2000" dirty="0" err="1">
                <a:solidFill>
                  <a:schemeClr val="accent2">
                    <a:lumMod val="75000"/>
                    <a:lumOff val="25000"/>
                  </a:schemeClr>
                </a:solidFill>
              </a:rPr>
              <a:t>enough</a:t>
            </a:r>
            <a:r>
              <a:rPr lang="de-DE" sz="2000" dirty="0">
                <a:solidFill>
                  <a:schemeClr val="accent2">
                    <a:lumMod val="75000"/>
                    <a:lumOff val="25000"/>
                  </a:schemeClr>
                </a:solidFill>
              </a:rPr>
              <a:t> </a:t>
            </a:r>
            <a:r>
              <a:rPr lang="de-DE" sz="2000" dirty="0" err="1">
                <a:solidFill>
                  <a:schemeClr val="accent2">
                    <a:lumMod val="75000"/>
                    <a:lumOff val="25000"/>
                  </a:schemeClr>
                </a:solidFill>
              </a:rPr>
              <a:t>data</a:t>
            </a:r>
            <a:r>
              <a:rPr lang="de-DE" sz="2000" dirty="0">
                <a:solidFill>
                  <a:schemeClr val="accent2">
                    <a:lumMod val="75000"/>
                    <a:lumOff val="25000"/>
                  </a:schemeClr>
                </a:solidFill>
              </a:rPr>
              <a:t> </a:t>
            </a:r>
            <a:r>
              <a:rPr lang="de-DE" sz="2000" dirty="0" err="1">
                <a:solidFill>
                  <a:schemeClr val="accent2">
                    <a:lumMod val="75000"/>
                    <a:lumOff val="25000"/>
                  </a:schemeClr>
                </a:solidFill>
              </a:rPr>
              <a:t>at</a:t>
            </a:r>
            <a:r>
              <a:rPr lang="de-DE" sz="2000" dirty="0">
                <a:solidFill>
                  <a:schemeClr val="accent2">
                    <a:lumMod val="75000"/>
                    <a:lumOff val="25000"/>
                  </a:schemeClr>
                </a:solidFill>
              </a:rPr>
              <a:t> all?</a:t>
            </a:r>
          </a:p>
          <a:p>
            <a:pPr marL="619125" lvl="1" indent="-342900">
              <a:spcAft>
                <a:spcPts val="600"/>
              </a:spcAft>
              <a:buClr>
                <a:srgbClr val="002E60"/>
              </a:buClr>
              <a:buSzPct val="100000"/>
              <a:buFont typeface="Arial"/>
              <a:buChar char="•"/>
            </a:pPr>
            <a:r>
              <a:rPr lang="de-DE" sz="2000" dirty="0" err="1" smtClean="0">
                <a:solidFill>
                  <a:srgbClr val="0060C8"/>
                </a:solidFill>
              </a:rPr>
              <a:t>How</a:t>
            </a:r>
            <a:r>
              <a:rPr lang="de-DE" sz="2000" dirty="0" smtClean="0">
                <a:solidFill>
                  <a:srgbClr val="0060C8"/>
                </a:solidFill>
              </a:rPr>
              <a:t> </a:t>
            </a:r>
            <a:r>
              <a:rPr lang="de-DE" sz="2000" dirty="0" err="1">
                <a:solidFill>
                  <a:srgbClr val="0060C8"/>
                </a:solidFill>
              </a:rPr>
              <a:t>to</a:t>
            </a:r>
            <a:r>
              <a:rPr lang="de-DE" sz="2000" dirty="0">
                <a:solidFill>
                  <a:srgbClr val="0060C8"/>
                </a:solidFill>
              </a:rPr>
              <a:t> </a:t>
            </a:r>
            <a:r>
              <a:rPr lang="de-DE" sz="2000" dirty="0" err="1">
                <a:solidFill>
                  <a:srgbClr val="0060C8"/>
                </a:solidFill>
              </a:rPr>
              <a:t>tackle</a:t>
            </a:r>
            <a:r>
              <a:rPr lang="de-DE" sz="2000" dirty="0">
                <a:solidFill>
                  <a:srgbClr val="0060C8"/>
                </a:solidFill>
              </a:rPr>
              <a:t> </a:t>
            </a:r>
            <a:r>
              <a:rPr lang="de-DE" sz="2000" dirty="0" err="1">
                <a:solidFill>
                  <a:srgbClr val="0060C8"/>
                </a:solidFill>
              </a:rPr>
              <a:t>inconsistencies</a:t>
            </a:r>
            <a:r>
              <a:rPr lang="de-DE" sz="2000" dirty="0" smtClean="0">
                <a:solidFill>
                  <a:srgbClr val="0060C8"/>
                </a:solidFill>
              </a:rPr>
              <a:t>?</a:t>
            </a:r>
            <a:endParaRPr lang="de-DE" sz="2000" dirty="0" smtClean="0">
              <a:solidFill>
                <a:schemeClr val="accent2">
                  <a:lumMod val="75000"/>
                  <a:lumOff val="25000"/>
                </a:schemeClr>
              </a:solidFill>
            </a:endParaRPr>
          </a:p>
          <a:p>
            <a:pPr marL="619125" lvl="1" indent="-342900">
              <a:spcAft>
                <a:spcPts val="600"/>
              </a:spcAft>
              <a:buClr>
                <a:srgbClr val="002E60"/>
              </a:buClr>
              <a:buSzPct val="100000"/>
              <a:buFont typeface="Arial"/>
              <a:buChar char="•"/>
            </a:pPr>
            <a:r>
              <a:rPr lang="de-DE" sz="2000" dirty="0" err="1" smtClean="0">
                <a:solidFill>
                  <a:schemeClr val="accent2">
                    <a:lumMod val="75000"/>
                    <a:lumOff val="25000"/>
                  </a:schemeClr>
                </a:solidFill>
              </a:rPr>
              <a:t>Where</a:t>
            </a:r>
            <a:r>
              <a:rPr lang="de-DE" sz="2000" dirty="0" smtClean="0">
                <a:solidFill>
                  <a:schemeClr val="accent2">
                    <a:lumMod val="75000"/>
                    <a:lumOff val="25000"/>
                  </a:schemeClr>
                </a:solidFill>
              </a:rPr>
              <a:t> </a:t>
            </a:r>
            <a:r>
              <a:rPr lang="de-DE" sz="2000" dirty="0" err="1">
                <a:solidFill>
                  <a:schemeClr val="accent2">
                    <a:lumMod val="75000"/>
                    <a:lumOff val="25000"/>
                  </a:schemeClr>
                </a:solidFill>
              </a:rPr>
              <a:t>to</a:t>
            </a:r>
            <a:r>
              <a:rPr lang="de-DE" sz="2000" dirty="0">
                <a:solidFill>
                  <a:schemeClr val="accent2">
                    <a:lumMod val="75000"/>
                    <a:lumOff val="25000"/>
                  </a:schemeClr>
                </a:solidFill>
              </a:rPr>
              <a:t> find </a:t>
            </a:r>
            <a:r>
              <a:rPr lang="de-DE" sz="2000" dirty="0" err="1">
                <a:solidFill>
                  <a:schemeClr val="accent2">
                    <a:lumMod val="75000"/>
                    <a:lumOff val="25000"/>
                  </a:schemeClr>
                </a:solidFill>
              </a:rPr>
              <a:t>the</a:t>
            </a:r>
            <a:r>
              <a:rPr lang="de-DE" sz="2000" dirty="0">
                <a:solidFill>
                  <a:schemeClr val="accent2">
                    <a:lumMod val="75000"/>
                    <a:lumOff val="25000"/>
                  </a:schemeClr>
                </a:solidFill>
              </a:rPr>
              <a:t> </a:t>
            </a:r>
            <a:r>
              <a:rPr lang="de-DE" sz="2000" dirty="0" err="1">
                <a:solidFill>
                  <a:schemeClr val="accent2">
                    <a:lumMod val="75000"/>
                    <a:lumOff val="25000"/>
                  </a:schemeClr>
                </a:solidFill>
              </a:rPr>
              <a:t>right</a:t>
            </a:r>
            <a:r>
              <a:rPr lang="de-DE" sz="2000" dirty="0">
                <a:solidFill>
                  <a:schemeClr val="accent2">
                    <a:lumMod val="75000"/>
                    <a:lumOff val="25000"/>
                  </a:schemeClr>
                </a:solidFill>
              </a:rPr>
              <a:t> </a:t>
            </a:r>
            <a:r>
              <a:rPr lang="de-DE" sz="2000" dirty="0" err="1">
                <a:solidFill>
                  <a:schemeClr val="accent2">
                    <a:lumMod val="75000"/>
                    <a:lumOff val="25000"/>
                  </a:schemeClr>
                </a:solidFill>
              </a:rPr>
              <a:t>data</a:t>
            </a:r>
            <a:r>
              <a:rPr lang="de-DE" sz="2000" dirty="0" smtClean="0">
                <a:solidFill>
                  <a:schemeClr val="accent2">
                    <a:lumMod val="75000"/>
                    <a:lumOff val="25000"/>
                  </a:schemeClr>
                </a:solidFill>
              </a:rPr>
              <a:t>?</a:t>
            </a:r>
            <a:endParaRPr lang="de-DE" sz="2000" dirty="0">
              <a:solidFill>
                <a:schemeClr val="accent2">
                  <a:lumMod val="75000"/>
                  <a:lumOff val="25000"/>
                </a:schemeClr>
              </a:solidFill>
            </a:endParaRPr>
          </a:p>
        </p:txBody>
      </p:sp>
    </p:spTree>
    <p:extLst>
      <p:ext uri="{BB962C8B-B14F-4D97-AF65-F5344CB8AC3E}">
        <p14:creationId xmlns:p14="http://schemas.microsoft.com/office/powerpoint/2010/main" val="2314796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T_master_ppt2007_en">
  <a:themeElements>
    <a:clrScheme name="Cronus">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Designvorlage neu</Template>
  <TotalTime>1198</TotalTime>
  <Words>3492</Words>
  <Application>Microsoft Macintosh PowerPoint</Application>
  <PresentationFormat>On-screen Show (4:3)</PresentationFormat>
  <Paragraphs>705</Paragraphs>
  <Slides>58</Slides>
  <Notes>18</Notes>
  <HiddenSlides>0</HiddenSlides>
  <MMClips>9</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58</vt:i4>
      </vt:variant>
    </vt:vector>
  </HeadingPairs>
  <TitlesOfParts>
    <vt:vector size="73" baseType="lpstr">
      <vt:lpstr>Apple Chancery</vt:lpstr>
      <vt:lpstr>Arial Black</vt:lpstr>
      <vt:lpstr>Calibri</vt:lpstr>
      <vt:lpstr>cmss8</vt:lpstr>
      <vt:lpstr>Courier</vt:lpstr>
      <vt:lpstr>Gill Sans</vt:lpstr>
      <vt:lpstr>ＭＳ Ｐゴシック</vt:lpstr>
      <vt:lpstr>Siemens Sans</vt:lpstr>
      <vt:lpstr>Times New Roman</vt:lpstr>
      <vt:lpstr>Verdana</vt:lpstr>
      <vt:lpstr>Wingdings</vt:lpstr>
      <vt:lpstr>Arial</vt:lpstr>
      <vt:lpstr>WU Designvorlage neu</vt:lpstr>
      <vt:lpstr>KIT_master_ppt2007_en</vt:lpstr>
      <vt:lpstr>1_WU Designvorlage neu</vt:lpstr>
      <vt:lpstr> Integrating Open Data: (How) Can Description Logics Help me?    </vt:lpstr>
      <vt:lpstr>Disclaimer</vt:lpstr>
      <vt:lpstr> Integrating Open Data: (How) Can Description Logics Help me?    </vt:lpstr>
      <vt:lpstr>What is Open Data?</vt:lpstr>
      <vt:lpstr>Open Data  is a global trend:</vt:lpstr>
      <vt:lpstr>Buzzword Bingo 1/3: Open Data vs. Big Data</vt:lpstr>
      <vt:lpstr>Buzzword Bingo 2/3: Open Data vs. Big Data</vt:lpstr>
      <vt:lpstr>Buzzword Bingo 3/3: Open Data vs. Linked Data</vt:lpstr>
      <vt:lpstr>Now: Can ontological reasoning help me to integrate Open Data?</vt:lpstr>
      <vt:lpstr>Is Open Data useful at all? Beyond "single dataset Apps"...</vt:lpstr>
      <vt:lpstr>Is Open Data useful at all? A concrete use case:</vt:lpstr>
      <vt:lpstr>A concrete use case: The "City Data Pipeline"</vt:lpstr>
      <vt:lpstr>A concrete use case: The "City Data Pipeline"</vt:lpstr>
      <vt:lpstr>A concrete use case: The "City Data Pipeline"</vt:lpstr>
      <vt:lpstr>A concrete use case: The "City Data Pipeline"</vt:lpstr>
      <vt:lpstr>A concrete use case: The "City Data Pipeline"</vt:lpstr>
      <vt:lpstr>Can equational knowledge co-exist with RDFS/OWL?</vt:lpstr>
      <vt:lpstr>Can equational knowledge co-exist with RDFS/OWL?</vt:lpstr>
      <vt:lpstr>Can equational knowledge co-exist with RDFS/OWL?</vt:lpstr>
      <vt:lpstr>Can equational knowledge co-exist with RDFS/OWL?</vt:lpstr>
      <vt:lpstr>Can materialization and/or query rewriting be used?</vt:lpstr>
      <vt:lpstr>Can materialization and/or query rewriting be used?</vt:lpstr>
      <vt:lpstr>Algorithm:</vt:lpstr>
      <vt:lpstr>Can materialization and/or query rewriting be used?</vt:lpstr>
      <vt:lpstr>A concrete use case: The "City Data Pipeline"</vt:lpstr>
      <vt:lpstr>Equational knowledge:</vt:lpstr>
      <vt:lpstr>Equational knowledge: Unit conversion</vt:lpstr>
      <vt:lpstr>A concrete use case: The "City Data Pipeline"</vt:lpstr>
      <vt:lpstr>A concrete use case: The "City Data Pipeline"</vt:lpstr>
      <vt:lpstr>PowerPoint Presentation</vt:lpstr>
      <vt:lpstr>Integrated Open Data is very sparse</vt:lpstr>
      <vt:lpstr>PowerPoint Presentation</vt:lpstr>
      <vt:lpstr>Approach 1: Complete subsets</vt:lpstr>
      <vt:lpstr>Approach 1: How many predictors needed? </vt:lpstr>
      <vt:lpstr>Approach 2:  Principal components</vt:lpstr>
      <vt:lpstr>Approach 2: How many predictors needed? </vt:lpstr>
      <vt:lpstr>Cross-dataset prediction 1/2: (How) can this be used for cross-dataset prediction?</vt:lpstr>
      <vt:lpstr>Cross-dataset prediction 2/2: (How) useful is this all for cross-dataset prediction?</vt:lpstr>
      <vt:lpstr>City Data Pipeline</vt:lpstr>
      <vt:lpstr>More Details:</vt:lpstr>
      <vt:lpstr>Lesson(s) learnt?</vt:lpstr>
      <vt:lpstr>Time series analysis is necessary</vt:lpstr>
      <vt:lpstr>Open Data is incomparable</vt:lpstr>
      <vt:lpstr>Open Data is incomparable</vt:lpstr>
      <vt:lpstr>Worthwhile related work to look at... Paulheim, 2012 (ESWC), Nickel et al. 2012 (WWW)</vt:lpstr>
      <vt:lpstr>Lesson(s) learnt?</vt:lpstr>
      <vt:lpstr>Data Quality issues:</vt:lpstr>
      <vt:lpstr>Open Data Portals</vt:lpstr>
      <vt:lpstr>OPEN DATA PORTAL WATCH  … a first step.</vt:lpstr>
      <vt:lpstr>Open Data Portal list</vt:lpstr>
      <vt:lpstr>QUALITY DIMENSIONS</vt:lpstr>
      <vt:lpstr>ODP Evolution</vt:lpstr>
      <vt:lpstr>ODP CHANGES</vt:lpstr>
      <vt:lpstr>Data Dumps</vt:lpstr>
      <vt:lpstr>Open Data Portal Watch</vt:lpstr>
      <vt:lpstr>Open Data Portal search is a big problem... Why?</vt:lpstr>
      <vt:lpstr>Open Data integration as Search?</vt:lpstr>
      <vt:lpstr>Integrating Open Data: (How) Can Description Logics Help me?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BIS2</dc:title>
  <dc:creator>Niki</dc:creator>
  <cp:lastModifiedBy>Microsoft Office User</cp:lastModifiedBy>
  <cp:revision>794</cp:revision>
  <cp:lastPrinted>2015-06-09T06:00:47Z</cp:lastPrinted>
  <dcterms:created xsi:type="dcterms:W3CDTF">2010-04-12T15:33:34Z</dcterms:created>
  <dcterms:modified xsi:type="dcterms:W3CDTF">2016-01-14T18:46:27Z</dcterms:modified>
</cp:coreProperties>
</file>