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2"/>
  </p:sldMasterIdLst>
  <p:notesMasterIdLst>
    <p:notesMasterId r:id="rId61"/>
  </p:notesMasterIdLst>
  <p:handoutMasterIdLst>
    <p:handoutMasterId r:id="rId62"/>
  </p:handoutMasterIdLst>
  <p:sldIdLst>
    <p:sldId id="256" r:id="rId3"/>
    <p:sldId id="353" r:id="rId4"/>
    <p:sldId id="282" r:id="rId5"/>
    <p:sldId id="284" r:id="rId6"/>
    <p:sldId id="285" r:id="rId7"/>
    <p:sldId id="321" r:id="rId8"/>
    <p:sldId id="325" r:id="rId9"/>
    <p:sldId id="322" r:id="rId10"/>
    <p:sldId id="278" r:id="rId11"/>
    <p:sldId id="326" r:id="rId12"/>
    <p:sldId id="327" r:id="rId13"/>
    <p:sldId id="328" r:id="rId14"/>
    <p:sldId id="283" r:id="rId15"/>
    <p:sldId id="296" r:id="rId16"/>
    <p:sldId id="297" r:id="rId17"/>
    <p:sldId id="341" r:id="rId18"/>
    <p:sldId id="298" r:id="rId19"/>
    <p:sldId id="299" r:id="rId20"/>
    <p:sldId id="300" r:id="rId21"/>
    <p:sldId id="301" r:id="rId22"/>
    <p:sldId id="302" r:id="rId23"/>
    <p:sldId id="354" r:id="rId24"/>
    <p:sldId id="323" r:id="rId25"/>
    <p:sldId id="324" r:id="rId26"/>
    <p:sldId id="338" r:id="rId27"/>
    <p:sldId id="342" r:id="rId28"/>
    <p:sldId id="303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340" r:id="rId40"/>
    <p:sldId id="339" r:id="rId41"/>
    <p:sldId id="351" r:id="rId42"/>
    <p:sldId id="304" r:id="rId43"/>
    <p:sldId id="329" r:id="rId44"/>
    <p:sldId id="330" r:id="rId45"/>
    <p:sldId id="331" r:id="rId46"/>
    <p:sldId id="332" r:id="rId47"/>
    <p:sldId id="333" r:id="rId48"/>
    <p:sldId id="334" r:id="rId49"/>
    <p:sldId id="350" r:id="rId50"/>
    <p:sldId id="335" r:id="rId51"/>
    <p:sldId id="336" r:id="rId52"/>
    <p:sldId id="337" r:id="rId53"/>
    <p:sldId id="280" r:id="rId54"/>
    <p:sldId id="259" r:id="rId55"/>
    <p:sldId id="344" r:id="rId56"/>
    <p:sldId id="345" r:id="rId57"/>
    <p:sldId id="346" r:id="rId58"/>
    <p:sldId id="347" r:id="rId59"/>
    <p:sldId id="348" r:id="rId60"/>
  </p:sldIdLst>
  <p:sldSz cx="9144000" cy="5715000" type="screen16x10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orient="horz" pos="3281">
          <p15:clr>
            <a:srgbClr val="A4A3A4"/>
          </p15:clr>
        </p15:guide>
        <p15:guide id="3" orient="horz" pos="982">
          <p15:clr>
            <a:srgbClr val="A4A3A4"/>
          </p15:clr>
        </p15:guide>
        <p15:guide id="4" pos="2880">
          <p15:clr>
            <a:srgbClr val="A4A3A4"/>
          </p15:clr>
        </p15:guide>
        <p15:guide id="5" pos="5006">
          <p15:clr>
            <a:srgbClr val="A4A3A4"/>
          </p15:clr>
        </p15:guide>
        <p15:guide id="6" pos="5202">
          <p15:clr>
            <a:srgbClr val="A4A3A4"/>
          </p15:clr>
        </p15:guide>
        <p15:guide id="7" pos="29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60" autoAdjust="0"/>
    <p:restoredTop sz="92370" autoAdjust="0"/>
  </p:normalViewPr>
  <p:slideViewPr>
    <p:cSldViewPr>
      <p:cViewPr>
        <p:scale>
          <a:sx n="135" d="100"/>
          <a:sy n="135" d="100"/>
        </p:scale>
        <p:origin x="-184" y="-880"/>
      </p:cViewPr>
      <p:guideLst>
        <p:guide orient="horz" pos="1800"/>
        <p:guide orient="horz" pos="3281"/>
        <p:guide orient="horz" pos="982"/>
        <p:guide pos="2880"/>
        <p:guide pos="5006"/>
        <p:guide pos="5202"/>
        <p:guide pos="29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-322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08B146CD-2396-4146-A1F1-A99CB84BCF40}" type="datetimeFigureOut">
              <a:rPr lang="de-AT"/>
              <a:pPr>
                <a:defRPr/>
              </a:pPr>
              <a:t>30.05.16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54742D3D-6114-1B4B-9994-4B175224E2D9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14279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59D7C868-E27A-DF42-A4EA-6E79C09AAA10}" type="datetimeFigureOut">
              <a:rPr lang="de-AT"/>
              <a:pPr>
                <a:defRPr/>
              </a:pPr>
              <a:t>30.05.16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AT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AT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0A3993CE-FD5C-9C4F-9FC3-D82F80CDEBDC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14053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Verdana" pitchFamily="34" charset="0"/>
        <a:cs typeface="Verdana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Verdana" panose="020B0604030504040204" pitchFamily="34" charset="0"/>
        <a:cs typeface="Verdana" panose="020B060403050404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Verdana" panose="020B0604030504040204" pitchFamily="34" charset="0"/>
        <a:cs typeface="Verdana" panose="020B060403050404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Verdana" panose="020B0604030504040204" pitchFamily="34" charset="0"/>
        <a:cs typeface="Verdana" panose="020B060403050404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Verdana" panose="020B0604030504040204" pitchFamily="34" charset="0"/>
        <a:cs typeface="Verdana" panose="020B060403050404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Relationship Id="rId3" Type="http://schemas.openxmlformats.org/officeDocument/2006/relationships/hyperlink" Target="http://www.climatechangenews.com/2016/05/10/can-a-gif-change-the-way-we-think-about-global-warming/" TargetMode="Externa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n-US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74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728521-F518-6845-9B89-F7D2D7A6AD7C}" type="slidenum">
              <a:rPr lang="de-AT" altLang="en-US">
                <a:ea typeface="Verdana" charset="0"/>
                <a:cs typeface="Verdan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de-AT" altLang="en-US"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672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s-E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67D3AD-9D60-964B-93DC-8E881513CA1E}" type="slidenum">
              <a:rPr lang="es-ES" altLang="en-US">
                <a:ea typeface="Verdana" charset="0"/>
                <a:cs typeface="Verdan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s-ES" altLang="en-US"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80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 altLang="en-US">
                <a:latin typeface="Verdana" charset="0"/>
                <a:ea typeface="Verdana" charset="0"/>
                <a:cs typeface="Verdana" charset="0"/>
              </a:rPr>
              <a:t>In the previous challenge, we have "solved" this by pretty much manually integrating a carefully chosen set of data sources, but not used Open Data portals to automatically find the right data sources...</a:t>
            </a:r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ED2E49-B2E4-D640-915D-CA8115FA5D88}" type="slidenum">
              <a:rPr lang="de-AT" altLang="en-US">
                <a:ea typeface="Verdana" charset="0"/>
                <a:cs typeface="Verdan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de-AT" altLang="en-US"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470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s-E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4F7821-D7D1-CE4F-BC6A-FF928FABD112}" type="slidenum">
              <a:rPr lang="es-ES" altLang="en-US">
                <a:ea typeface="Verdana" charset="0"/>
                <a:cs typeface="Verdan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s-ES" altLang="en-US"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094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s-E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665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11A13E-A461-3C47-B956-5AA302867351}" type="slidenum">
              <a:rPr lang="es-ES" altLang="en-US">
                <a:ea typeface="Verdana" charset="0"/>
                <a:cs typeface="Verdan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s-ES" altLang="en-US"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965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s-E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686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2DB9842-C462-1049-A96A-9910412CB0C2}" type="slidenum">
              <a:rPr lang="es-ES" altLang="en-US">
                <a:ea typeface="Verdana" charset="0"/>
                <a:cs typeface="Verdan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s-ES" altLang="en-US"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65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s-E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706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BC4515-8E2D-EE41-B65D-6B95B6B4B311}" type="slidenum">
              <a:rPr lang="es-ES" altLang="en-US">
                <a:ea typeface="Verdana" charset="0"/>
                <a:cs typeface="Verdan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s-ES" altLang="en-US"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406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s-E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727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B40627-D386-D745-B58C-AC71FC6C5895}" type="slidenum">
              <a:rPr lang="es-ES" altLang="en-US">
                <a:ea typeface="Verdana" charset="0"/>
                <a:cs typeface="Verdan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s-ES" altLang="en-US"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30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s-E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7475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07A79F-BA75-B046-8DDF-C5CBA436A372}" type="slidenum">
              <a:rPr lang="es-ES" altLang="en-US">
                <a:ea typeface="Verdana" charset="0"/>
                <a:cs typeface="Verdan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s-ES" altLang="en-US"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772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s-E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768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92B469-E510-F44D-8EE9-645BF03AA99C}" type="slidenum">
              <a:rPr lang="es-ES" altLang="en-US">
                <a:ea typeface="Verdana" charset="0"/>
                <a:cs typeface="Verdan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s-ES" altLang="en-US"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0639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s-E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788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1FA91A-CB80-BA44-BB84-E0799BA6093A}" type="slidenum">
              <a:rPr lang="es-ES" altLang="en-US">
                <a:ea typeface="Verdana" charset="0"/>
                <a:cs typeface="Verdan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s-ES" altLang="en-US"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4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z="800" b="1">
                <a:latin typeface="Verdana" charset="0"/>
                <a:ea typeface="Verdana" charset="0"/>
                <a:cs typeface="Verdana" charset="0"/>
              </a:rPr>
              <a:t>Can a GIF change the way we think about global warming?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800">
                <a:latin typeface="Verdana" charset="0"/>
                <a:ea typeface="Verdana" charset="0"/>
                <a:cs typeface="Verdana" charset="0"/>
                <a:hlinkClick r:id="rId3"/>
              </a:rPr>
              <a:t>http://www.climatechangenews.com/2016/05/10/can-a-gif-change-the-way-we-think-about-global-warming/</a:t>
            </a:r>
            <a:r>
              <a:rPr lang="en-US" altLang="en-US" sz="800">
                <a:latin typeface="Verdana" charset="0"/>
                <a:ea typeface="Verdana" charset="0"/>
                <a:cs typeface="Verdana" charset="0"/>
              </a:rPr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sz="800">
              <a:latin typeface="Verdana" charset="0"/>
              <a:ea typeface="Verdana" charset="0"/>
              <a:cs typeface="Verdana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800">
                <a:latin typeface="Verdana" charset="0"/>
                <a:ea typeface="Verdana" charset="0"/>
                <a:cs typeface="Verdana" charset="0"/>
              </a:rPr>
              <a:t>Google Trends: https://www.google.com/trends/explore#q=RDF%2C%20SPARQL%2C%20open%20data%2C%20%2Fm%2F02r2kb1&amp;cmpt=q&amp;tz=Etc%2FGMT-2  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547EB6-D460-0348-8ED2-3429AAFCC07C}" type="slidenum">
              <a:rPr lang="de-AT" altLang="en-US">
                <a:ea typeface="Verdana" charset="0"/>
                <a:cs typeface="Verdan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de-AT" altLang="en-US"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65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n-US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0138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665FEB6-28DE-314E-A11A-FB0AA4A094BE}" type="slidenum">
              <a:rPr lang="de-AT" altLang="en-US">
                <a:ea typeface="Verdana" charset="0"/>
                <a:cs typeface="Verdan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de-AT" altLang="en-US"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903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z="80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B4A268-A1CC-CF4D-A836-532ED2B4A35A}" type="slidenum">
              <a:rPr lang="de-AT" altLang="en-US">
                <a:ea typeface="Verdana" charset="0"/>
                <a:cs typeface="Verdan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de-AT" altLang="en-US"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45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z="800"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GB" altLang="en-US" sz="800">
                <a:latin typeface="Verdana" charset="0"/>
                <a:ea typeface="Verdana" charset="0"/>
                <a:cs typeface="Verdana" charset="0"/>
              </a:rPr>
            </a:br>
            <a:r>
              <a:rPr lang="en-GB" altLang="en-US">
                <a:latin typeface="Verdana" charset="0"/>
                <a:ea typeface="Verdana" charset="0"/>
                <a:cs typeface="Verdana" charset="0"/>
              </a:rPr>
              <a:t>Monitoring the city data pipeline</a:t>
            </a:r>
            <a:endParaRPr lang="en-GB" altLang="en-US" sz="800">
              <a:latin typeface="Verdana" charset="0"/>
              <a:ea typeface="Verdana" charset="0"/>
              <a:cs typeface="Verdana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>
                <a:latin typeface="Verdana" charset="0"/>
                <a:ea typeface="Verdana" charset="0"/>
                <a:cs typeface="Verdana" charset="0"/>
              </a:rPr>
              <a:t>Has something improved over the years? Has an action had effects?</a:t>
            </a:r>
          </a:p>
          <a:p>
            <a:pPr eaLnBrk="1" hangingPunct="1">
              <a:spcBef>
                <a:spcPct val="0"/>
              </a:spcBef>
            </a:pPr>
            <a:endParaRPr lang="en-US" altLang="en-US" sz="80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4A7B5E-14E7-BF46-A886-0B662FBE2807}" type="slidenum">
              <a:rPr lang="de-AT" altLang="en-US">
                <a:ea typeface="Verdana" charset="0"/>
                <a:cs typeface="Verdan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de-AT" altLang="en-US"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694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s-E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256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0F4043-EA85-8944-82D9-8EBC3E1E5440}" type="slidenum">
              <a:rPr lang="es-ES" altLang="en-US">
                <a:ea typeface="Verdana" charset="0"/>
                <a:cs typeface="Verdan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s-ES" altLang="en-US"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12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s-E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276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0FED6B-8BCF-B342-A5F5-828110B5A055}" type="slidenum">
              <a:rPr lang="es-ES" altLang="en-US">
                <a:ea typeface="Verdana" charset="0"/>
                <a:cs typeface="Verdan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s-ES" altLang="en-US"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295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s-E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140656-FDA9-A34D-8FA8-078C78E1DDAE}" type="slidenum">
              <a:rPr lang="es-ES" altLang="en-US">
                <a:ea typeface="Verdana" charset="0"/>
                <a:cs typeface="Verdan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s-ES" altLang="en-US"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490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17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E81D9D-1531-D244-B79A-B6892DD49465}" type="slidenum">
              <a:rPr lang="es-ES_tradnl" altLang="en-US">
                <a:ea typeface="Verdana" charset="0"/>
                <a:cs typeface="Verdan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s-ES_tradnl" altLang="en-US"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865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Arial" charset="0"/>
                <a:ea typeface="+mn-ea"/>
                <a:cs typeface="+mn-cs"/>
              </a:rPr>
              <a:t>38% of 80K crawled Linked Data documents had changed in a seven-month window</a:t>
            </a:r>
          </a:p>
          <a:p>
            <a:pPr>
              <a:defRPr/>
            </a:pPr>
            <a:r>
              <a:rPr lang="en-GB" dirty="0" smtClean="0">
                <a:latin typeface="Arial" charset="0"/>
                <a:ea typeface="+mn-ea"/>
                <a:cs typeface="+mn-cs"/>
              </a:rPr>
              <a:t>(the monitoring period). In particular, 23% of the total documents suffered</a:t>
            </a:r>
          </a:p>
          <a:p>
            <a:pPr>
              <a:defRPr/>
            </a:pPr>
            <a:r>
              <a:rPr lang="en-GB" dirty="0" smtClean="0">
                <a:latin typeface="Arial" charset="0"/>
                <a:ea typeface="+mn-ea"/>
                <a:cs typeface="+mn-cs"/>
              </a:rPr>
              <a:t>from infrequent changes, and 8% were highly dynamic documents. Of the documents</a:t>
            </a:r>
          </a:p>
          <a:p>
            <a:pPr>
              <a:defRPr/>
            </a:pPr>
            <a:r>
              <a:rPr lang="en-GB" dirty="0" smtClean="0">
                <a:latin typeface="Arial" charset="0"/>
                <a:ea typeface="+mn-ea"/>
                <a:cs typeface="+mn-cs"/>
              </a:rPr>
              <a:t>that changed, most updates affect values for RDF terms (27%), keeping</a:t>
            </a:r>
          </a:p>
          <a:p>
            <a:pPr>
              <a:defRPr/>
            </a:pPr>
            <a:r>
              <a:rPr lang="en-GB" dirty="0" smtClean="0">
                <a:latin typeface="Arial" charset="0"/>
                <a:ea typeface="+mn-ea"/>
                <a:cs typeface="+mn-cs"/>
              </a:rPr>
              <a:t>the same number of triples, or just added triples (24%) which leads to monotonic</a:t>
            </a:r>
          </a:p>
          <a:p>
            <a:pPr>
              <a:defRPr/>
            </a:pPr>
            <a:r>
              <a:rPr lang="en-GB" dirty="0" smtClean="0">
                <a:latin typeface="Arial" charset="0"/>
                <a:ea typeface="+mn-ea"/>
                <a:cs typeface="+mn-cs"/>
              </a:rPr>
              <a:t>additions. Regarding the availability of resources, 5% of documents disappeared</a:t>
            </a:r>
          </a:p>
          <a:p>
            <a:pPr>
              <a:defRPr/>
            </a:pPr>
            <a:r>
              <a:rPr lang="en-GB" dirty="0" smtClean="0">
                <a:latin typeface="Arial" charset="0"/>
                <a:ea typeface="+mn-ea"/>
                <a:cs typeface="+mn-cs"/>
              </a:rPr>
              <a:t>permanently, whereas, on average, documents were unavailable 20% of the time.</a:t>
            </a:r>
            <a:endParaRPr lang="de-AT" dirty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D9FCC7-2228-824A-80BC-F229189C6CE9}" type="slidenum">
              <a:rPr lang="en-GB" altLang="en-US">
                <a:ea typeface="Verdana" charset="0"/>
                <a:cs typeface="Verdan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 altLang="en-US"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535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9"/>
          <p:cNvGrpSpPr>
            <a:grpSpLocks/>
          </p:cNvGrpSpPr>
          <p:nvPr userDrawn="1"/>
        </p:nvGrpSpPr>
        <p:grpSpPr bwMode="auto">
          <a:xfrm>
            <a:off x="0" y="149225"/>
            <a:ext cx="8993188" cy="5416550"/>
            <a:chOff x="0" y="149225"/>
            <a:chExt cx="8993188" cy="5416550"/>
          </a:xfrm>
        </p:grpSpPr>
        <p:grpSp>
          <p:nvGrpSpPr>
            <p:cNvPr id="5" name="Gruppieren 8"/>
            <p:cNvGrpSpPr>
              <a:grpSpLocks/>
            </p:cNvGrpSpPr>
            <p:nvPr/>
          </p:nvGrpSpPr>
          <p:grpSpPr bwMode="auto">
            <a:xfrm>
              <a:off x="0" y="149225"/>
              <a:ext cx="8993188" cy="5416550"/>
              <a:chOff x="0" y="149225"/>
              <a:chExt cx="8993188" cy="5416550"/>
            </a:xfrm>
          </p:grpSpPr>
          <p:sp>
            <p:nvSpPr>
              <p:cNvPr id="7" name="Rechteck 3"/>
              <p:cNvSpPr/>
              <p:nvPr userDrawn="1"/>
            </p:nvSpPr>
            <p:spPr>
              <a:xfrm>
                <a:off x="0" y="149225"/>
                <a:ext cx="8993188" cy="260985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AT"/>
              </a:p>
            </p:txBody>
          </p:sp>
          <p:sp>
            <p:nvSpPr>
              <p:cNvPr id="8" name="Rechteck 6"/>
              <p:cNvSpPr/>
              <p:nvPr userDrawn="1"/>
            </p:nvSpPr>
            <p:spPr>
              <a:xfrm>
                <a:off x="0" y="2952750"/>
                <a:ext cx="8993188" cy="261302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AT"/>
              </a:p>
            </p:txBody>
          </p:sp>
          <p:sp>
            <p:nvSpPr>
              <p:cNvPr id="9" name="Grafik 4"/>
              <p:cNvSpPr>
                <a:spLocks noChangeAspect="1"/>
              </p:cNvSpPr>
              <p:nvPr userDrawn="1"/>
            </p:nvSpPr>
            <p:spPr bwMode="auto">
              <a:xfrm>
                <a:off x="6362700" y="381000"/>
                <a:ext cx="2311400" cy="1222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</p:grpSp>
        <p:sp>
          <p:nvSpPr>
            <p:cNvPr id="6" name="Grafik 5"/>
            <p:cNvSpPr>
              <a:spLocks noChangeAspect="1"/>
            </p:cNvSpPr>
            <p:nvPr userDrawn="1"/>
          </p:nvSpPr>
          <p:spPr bwMode="auto">
            <a:xfrm>
              <a:off x="7773988" y="2182813"/>
              <a:ext cx="652462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</p:grpSp>
      <p:pic>
        <p:nvPicPr>
          <p:cNvPr id="10" name="Grafi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457200"/>
            <a:ext cx="206375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88" y="2163763"/>
            <a:ext cx="65246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 bwMode="white">
          <a:xfrm>
            <a:off x="462407" y="3045041"/>
            <a:ext cx="7484617" cy="1036595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white">
          <a:xfrm>
            <a:off x="462407" y="4081636"/>
            <a:ext cx="7484617" cy="95100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4960589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4"/>
          <p:cNvSpPr>
            <a:spLocks noChangeArrowheads="1"/>
          </p:cNvSpPr>
          <p:nvPr/>
        </p:nvSpPr>
        <p:spPr bwMode="auto">
          <a:xfrm>
            <a:off x="468313" y="1963738"/>
            <a:ext cx="4319587" cy="2717800"/>
          </a:xfrm>
          <a:prstGeom prst="rect">
            <a:avLst/>
          </a:prstGeom>
          <a:solidFill>
            <a:schemeClr val="bg1"/>
          </a:solidFill>
          <a:ln w="12700">
            <a:solidFill>
              <a:srgbClr val="7F7F7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lIns="91431" tIns="45715" rIns="91431" bIns="45715" anchor="ctr"/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algn="ctr" eaLnBrk="1" hangingPunct="1"/>
            <a:endParaRPr lang="de-AT" altLang="en-US">
              <a:solidFill>
                <a:srgbClr val="000000"/>
              </a:solidFill>
            </a:endParaRPr>
          </a:p>
        </p:txBody>
      </p:sp>
      <p:sp>
        <p:nvSpPr>
          <p:cNvPr id="5" name="Grafik 6" descr="Logo-für-VK.png"/>
          <p:cNvSpPr>
            <a:spLocks noChangeAspect="1"/>
          </p:cNvSpPr>
          <p:nvPr/>
        </p:nvSpPr>
        <p:spPr bwMode="auto">
          <a:xfrm>
            <a:off x="611188" y="2127250"/>
            <a:ext cx="492125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pic>
        <p:nvPicPr>
          <p:cNvPr id="7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57200"/>
            <a:ext cx="13557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1187624" y="2559843"/>
            <a:ext cx="3260322" cy="1811291"/>
          </a:xfrm>
        </p:spPr>
        <p:txBody>
          <a:bodyPr>
            <a:normAutofit/>
          </a:bodyPr>
          <a:lstStyle>
            <a:lvl1pPr marL="0" marR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 sz="1100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62411" y="265212"/>
            <a:ext cx="6281339" cy="952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s-ES" smtClean="0"/>
              <a:t>Haga clic para modificar el estilo de título del patrón</a:t>
            </a:r>
            <a:endParaRPr lang="de-AT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DD916-0EDE-A849-9942-9894EADCD7D2}" type="datetime1">
              <a:rPr lang="de-AT"/>
              <a:pPr>
                <a:defRPr/>
              </a:pPr>
              <a:t>30.05.16</a:t>
            </a:fld>
            <a:endParaRPr lang="de-AT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65688-CA77-304B-AC1E-85AADB7FBBF9}" type="slidenum">
              <a:rPr lang="de-AT"/>
              <a:pPr>
                <a:defRPr/>
              </a:pPr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7970221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57200"/>
            <a:ext cx="13557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15636"/>
            <a:ext cx="6140450" cy="6746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1325562"/>
            <a:ext cx="4027488" cy="3901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9" y="1325562"/>
            <a:ext cx="4029075" cy="3901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6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495F085C-09AC-334D-B7D4-48991B1ABD9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4866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1"/>
          <p:cNvGrpSpPr>
            <a:grpSpLocks/>
          </p:cNvGrpSpPr>
          <p:nvPr userDrawn="1"/>
        </p:nvGrpSpPr>
        <p:grpSpPr bwMode="auto">
          <a:xfrm>
            <a:off x="0" y="149225"/>
            <a:ext cx="8993188" cy="5432425"/>
            <a:chOff x="0" y="149225"/>
            <a:chExt cx="8993188" cy="5432159"/>
          </a:xfrm>
        </p:grpSpPr>
        <p:grpSp>
          <p:nvGrpSpPr>
            <p:cNvPr id="5" name="Gruppieren 10"/>
            <p:cNvGrpSpPr>
              <a:grpSpLocks/>
            </p:cNvGrpSpPr>
            <p:nvPr/>
          </p:nvGrpSpPr>
          <p:grpSpPr bwMode="auto">
            <a:xfrm>
              <a:off x="0" y="149225"/>
              <a:ext cx="8993188" cy="5432159"/>
              <a:chOff x="0" y="149225"/>
              <a:chExt cx="8993188" cy="5432159"/>
            </a:xfrm>
          </p:grpSpPr>
          <p:sp>
            <p:nvSpPr>
              <p:cNvPr id="9" name="Rechteck 11"/>
              <p:cNvSpPr/>
              <p:nvPr userDrawn="1"/>
            </p:nvSpPr>
            <p:spPr>
              <a:xfrm>
                <a:off x="0" y="149225"/>
                <a:ext cx="8993188" cy="260972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AT"/>
              </a:p>
            </p:txBody>
          </p:sp>
          <p:sp>
            <p:nvSpPr>
              <p:cNvPr id="10" name="Rechteck 15"/>
              <p:cNvSpPr/>
              <p:nvPr userDrawn="1"/>
            </p:nvSpPr>
            <p:spPr>
              <a:xfrm>
                <a:off x="0" y="2952613"/>
                <a:ext cx="8993188" cy="262877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AT"/>
              </a:p>
            </p:txBody>
          </p:sp>
          <p:sp>
            <p:nvSpPr>
              <p:cNvPr id="11" name="Grafik 16"/>
              <p:cNvSpPr>
                <a:spLocks noChangeAspect="1"/>
              </p:cNvSpPr>
              <p:nvPr userDrawn="1"/>
            </p:nvSpPr>
            <p:spPr bwMode="auto">
              <a:xfrm>
                <a:off x="6362700" y="380989"/>
                <a:ext cx="2311400" cy="1222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</p:grpSp>
        <p:sp>
          <p:nvSpPr>
            <p:cNvPr id="6" name="Grafik 8"/>
            <p:cNvSpPr>
              <a:spLocks noChangeAspect="1"/>
            </p:cNvSpPr>
            <p:nvPr userDrawn="1"/>
          </p:nvSpPr>
          <p:spPr bwMode="auto">
            <a:xfrm>
              <a:off x="7773988" y="2182713"/>
              <a:ext cx="652462" cy="469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</p:grpSp>
      <p:pic>
        <p:nvPicPr>
          <p:cNvPr id="12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57200"/>
            <a:ext cx="13557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 bwMode="white">
          <a:xfrm>
            <a:off x="465550" y="3044945"/>
            <a:ext cx="8210141" cy="690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 bwMode="white">
          <a:xfrm>
            <a:off x="465550" y="3744450"/>
            <a:ext cx="8210141" cy="69000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9566803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57200"/>
            <a:ext cx="13557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022" y="320824"/>
            <a:ext cx="6282000" cy="9525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2019" y="1548483"/>
            <a:ext cx="7776048" cy="36566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2CC68-D752-0A48-B8E3-0F0B7914A2A7}" type="datetime1">
              <a:rPr lang="de-AT"/>
              <a:pPr>
                <a:defRPr/>
              </a:pPr>
              <a:t>30.05.16</a:t>
            </a:fld>
            <a:endParaRPr lang="de-AT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461963" y="5365750"/>
            <a:ext cx="3217862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96838" y="5365750"/>
            <a:ext cx="365125" cy="30480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901302C-5B1F-8142-A42C-A0D7268ADF1D}" type="slidenum">
              <a:rPr lang="de-AT"/>
              <a:pPr>
                <a:defRPr/>
              </a:pPr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0848366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2"/>
          <p:cNvGrpSpPr>
            <a:grpSpLocks/>
          </p:cNvGrpSpPr>
          <p:nvPr/>
        </p:nvGrpSpPr>
        <p:grpSpPr bwMode="auto">
          <a:xfrm>
            <a:off x="0" y="149225"/>
            <a:ext cx="8993188" cy="1252538"/>
            <a:chOff x="0" y="149225"/>
            <a:chExt cx="8993188" cy="1252538"/>
          </a:xfrm>
        </p:grpSpPr>
        <p:sp>
          <p:nvSpPr>
            <p:cNvPr id="5" name="Rechteck 5"/>
            <p:cNvSpPr/>
            <p:nvPr userDrawn="1"/>
          </p:nvSpPr>
          <p:spPr>
            <a:xfrm>
              <a:off x="0" y="149225"/>
              <a:ext cx="8993188" cy="125253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AT"/>
            </a:p>
          </p:txBody>
        </p:sp>
        <p:sp>
          <p:nvSpPr>
            <p:cNvPr id="6" name="Grafik 7"/>
            <p:cNvSpPr>
              <a:spLocks noChangeAspect="1"/>
            </p:cNvSpPr>
            <p:nvPr userDrawn="1"/>
          </p:nvSpPr>
          <p:spPr bwMode="auto">
            <a:xfrm>
              <a:off x="7308850" y="384175"/>
              <a:ext cx="1363663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</p:grpSp>
      <p:pic>
        <p:nvPicPr>
          <p:cNvPr id="8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57200"/>
            <a:ext cx="13557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76" y="320824"/>
            <a:ext cx="6280165" cy="9525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de-AT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468316" y="1547816"/>
            <a:ext cx="8485187" cy="3997854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592308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el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4"/>
          <p:cNvGrpSpPr>
            <a:grpSpLocks/>
          </p:cNvGrpSpPr>
          <p:nvPr userDrawn="1"/>
        </p:nvGrpSpPr>
        <p:grpSpPr bwMode="auto">
          <a:xfrm>
            <a:off x="0" y="149225"/>
            <a:ext cx="8993188" cy="5416550"/>
            <a:chOff x="0" y="149225"/>
            <a:chExt cx="8993188" cy="5416550"/>
          </a:xfrm>
        </p:grpSpPr>
        <p:grpSp>
          <p:nvGrpSpPr>
            <p:cNvPr id="5" name="Gruppieren 11"/>
            <p:cNvGrpSpPr>
              <a:grpSpLocks/>
            </p:cNvGrpSpPr>
            <p:nvPr userDrawn="1"/>
          </p:nvGrpSpPr>
          <p:grpSpPr bwMode="auto">
            <a:xfrm>
              <a:off x="0" y="149225"/>
              <a:ext cx="8993188" cy="5416550"/>
              <a:chOff x="0" y="149225"/>
              <a:chExt cx="8993188" cy="5416550"/>
            </a:xfrm>
          </p:grpSpPr>
          <p:grpSp>
            <p:nvGrpSpPr>
              <p:cNvPr id="7" name="Gruppieren 9"/>
              <p:cNvGrpSpPr>
                <a:grpSpLocks/>
              </p:cNvGrpSpPr>
              <p:nvPr userDrawn="1"/>
            </p:nvGrpSpPr>
            <p:grpSpPr bwMode="auto">
              <a:xfrm>
                <a:off x="0" y="149225"/>
                <a:ext cx="8993188" cy="1245235"/>
                <a:chOff x="0" y="149225"/>
                <a:chExt cx="8993188" cy="1245235"/>
              </a:xfrm>
            </p:grpSpPr>
            <p:sp>
              <p:nvSpPr>
                <p:cNvPr id="9" name="Rechteck 6"/>
                <p:cNvSpPr/>
                <p:nvPr userDrawn="1"/>
              </p:nvSpPr>
              <p:spPr>
                <a:xfrm>
                  <a:off x="0" y="149225"/>
                  <a:ext cx="8993188" cy="12446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AT"/>
                </a:p>
              </p:txBody>
            </p:sp>
            <p:sp>
              <p:nvSpPr>
                <p:cNvPr id="10" name="Grafik 3"/>
                <p:cNvSpPr>
                  <a:spLocks noChangeAspect="1"/>
                </p:cNvSpPr>
                <p:nvPr userDrawn="1"/>
              </p:nvSpPr>
              <p:spPr bwMode="auto">
                <a:xfrm>
                  <a:off x="7308850" y="381000"/>
                  <a:ext cx="1355725" cy="714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>
                    <a:defRPr/>
                  </a:pPr>
                  <a:endParaRPr lang="en-US" altLang="en-US" smtClean="0"/>
                </a:p>
              </p:txBody>
            </p:sp>
          </p:grpSp>
          <p:sp>
            <p:nvSpPr>
              <p:cNvPr id="8" name="Rechteck 5"/>
              <p:cNvSpPr/>
              <p:nvPr userDrawn="1"/>
            </p:nvSpPr>
            <p:spPr>
              <a:xfrm>
                <a:off x="0" y="1546225"/>
                <a:ext cx="8993188" cy="401955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AT"/>
              </a:p>
            </p:txBody>
          </p:sp>
        </p:grpSp>
        <p:sp>
          <p:nvSpPr>
            <p:cNvPr id="6" name="Grafik 13"/>
            <p:cNvSpPr>
              <a:spLocks noChangeAspect="1"/>
            </p:cNvSpPr>
            <p:nvPr userDrawn="1"/>
          </p:nvSpPr>
          <p:spPr bwMode="auto">
            <a:xfrm>
              <a:off x="8118475" y="5157788"/>
              <a:ext cx="436563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</p:grpSp>
      <p:pic>
        <p:nvPicPr>
          <p:cNvPr id="11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57200"/>
            <a:ext cx="13557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408" y="1674489"/>
            <a:ext cx="7778305" cy="103899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32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white">
          <a:xfrm>
            <a:off x="462408" y="2713484"/>
            <a:ext cx="7778305" cy="1200133"/>
          </a:xfrm>
        </p:spPr>
        <p:txBody>
          <a:bodyPr tIns="0" bIns="0">
            <a:noAutofit/>
          </a:bodyPr>
          <a:lstStyle>
            <a:lvl1pPr marL="0" indent="0">
              <a:lnSpc>
                <a:spcPct val="110000"/>
              </a:lnSpc>
              <a:buNone/>
              <a:defRPr sz="2400" baseline="0">
                <a:solidFill>
                  <a:schemeClr val="bg1"/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44759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elüberschrift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>
            <a:grpSpLocks/>
          </p:cNvGrpSpPr>
          <p:nvPr userDrawn="1"/>
        </p:nvGrpSpPr>
        <p:grpSpPr bwMode="auto">
          <a:xfrm>
            <a:off x="0" y="149225"/>
            <a:ext cx="8993188" cy="5416550"/>
            <a:chOff x="0" y="149225"/>
            <a:chExt cx="8993188" cy="5416550"/>
          </a:xfrm>
        </p:grpSpPr>
        <p:grpSp>
          <p:nvGrpSpPr>
            <p:cNvPr id="5" name="Gruppieren 11"/>
            <p:cNvGrpSpPr>
              <a:grpSpLocks/>
            </p:cNvGrpSpPr>
            <p:nvPr userDrawn="1"/>
          </p:nvGrpSpPr>
          <p:grpSpPr bwMode="auto">
            <a:xfrm>
              <a:off x="0" y="149225"/>
              <a:ext cx="8993188" cy="5416550"/>
              <a:chOff x="0" y="149225"/>
              <a:chExt cx="8993188" cy="5416550"/>
            </a:xfrm>
          </p:grpSpPr>
          <p:grpSp>
            <p:nvGrpSpPr>
              <p:cNvPr id="7" name="Gruppieren 13"/>
              <p:cNvGrpSpPr>
                <a:grpSpLocks/>
              </p:cNvGrpSpPr>
              <p:nvPr userDrawn="1"/>
            </p:nvGrpSpPr>
            <p:grpSpPr bwMode="auto">
              <a:xfrm>
                <a:off x="0" y="149225"/>
                <a:ext cx="8993188" cy="1245235"/>
                <a:chOff x="0" y="149225"/>
                <a:chExt cx="8993188" cy="1245235"/>
              </a:xfrm>
            </p:grpSpPr>
            <p:sp>
              <p:nvSpPr>
                <p:cNvPr id="9" name="Rechteck 15"/>
                <p:cNvSpPr/>
                <p:nvPr userDrawn="1"/>
              </p:nvSpPr>
              <p:spPr>
                <a:xfrm>
                  <a:off x="0" y="149225"/>
                  <a:ext cx="8993188" cy="12446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AT"/>
                </a:p>
              </p:txBody>
            </p:sp>
            <p:sp>
              <p:nvSpPr>
                <p:cNvPr id="10" name="Grafik 16"/>
                <p:cNvSpPr>
                  <a:spLocks noChangeAspect="1"/>
                </p:cNvSpPr>
                <p:nvPr userDrawn="1"/>
              </p:nvSpPr>
              <p:spPr bwMode="auto">
                <a:xfrm>
                  <a:off x="7308850" y="381000"/>
                  <a:ext cx="1355725" cy="714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>
                    <a:defRPr/>
                  </a:pPr>
                  <a:endParaRPr lang="en-US" altLang="en-US" smtClean="0"/>
                </a:p>
              </p:txBody>
            </p:sp>
          </p:grpSp>
          <p:sp>
            <p:nvSpPr>
              <p:cNvPr id="8" name="Rechteck 14"/>
              <p:cNvSpPr/>
              <p:nvPr userDrawn="1"/>
            </p:nvSpPr>
            <p:spPr>
              <a:xfrm>
                <a:off x="0" y="1546225"/>
                <a:ext cx="8993188" cy="401955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AT"/>
              </a:p>
            </p:txBody>
          </p:sp>
        </p:grpSp>
        <p:sp>
          <p:nvSpPr>
            <p:cNvPr id="6" name="Grafik 17"/>
            <p:cNvSpPr>
              <a:spLocks noChangeAspect="1"/>
            </p:cNvSpPr>
            <p:nvPr userDrawn="1"/>
          </p:nvSpPr>
          <p:spPr bwMode="auto">
            <a:xfrm>
              <a:off x="8118475" y="5157788"/>
              <a:ext cx="436563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</p:grpSp>
      <p:pic>
        <p:nvPicPr>
          <p:cNvPr id="11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57200"/>
            <a:ext cx="13557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407" y="1684980"/>
            <a:ext cx="8213282" cy="684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10000"/>
              </a:lnSpc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white">
          <a:xfrm>
            <a:off x="462407" y="2374380"/>
            <a:ext cx="8213282" cy="690000"/>
          </a:xfrm>
        </p:spPr>
        <p:txBody>
          <a:bodyPr tIns="0" bIns="0">
            <a:noAutofit/>
          </a:bodyPr>
          <a:lstStyle>
            <a:lvl1pPr marL="0" indent="0">
              <a:lnSpc>
                <a:spcPct val="110000"/>
              </a:lnSpc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29722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57200"/>
            <a:ext cx="13557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411" y="320824"/>
            <a:ext cx="6281339" cy="952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2405" y="1538551"/>
            <a:ext cx="3960000" cy="35511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5688" y="1538551"/>
            <a:ext cx="3960000" cy="35511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de-AT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6536E-51CF-CA42-A531-E16147E79C36}" type="slidenum">
              <a:rPr lang="de-AT"/>
              <a:pPr>
                <a:defRPr/>
              </a:pPr>
              <a:t>‹#›</a:t>
            </a:fld>
            <a:endParaRPr lang="de-AT" dirty="0"/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490DA-4368-E941-8B01-735B3E48996A}" type="datetime1">
              <a:rPr lang="de-AT"/>
              <a:pPr>
                <a:defRPr/>
              </a:pPr>
              <a:t>30.05.16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1040263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57200"/>
            <a:ext cx="13557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411" y="320824"/>
            <a:ext cx="6281339" cy="952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2405" y="2143123"/>
            <a:ext cx="3960000" cy="29466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5688" y="2143123"/>
            <a:ext cx="3960000" cy="29466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de-AT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3"/>
          </p:nvPr>
        </p:nvSpPr>
        <p:spPr>
          <a:xfrm>
            <a:off x="468314" y="1537231"/>
            <a:ext cx="3960811" cy="533136"/>
          </a:xfr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>
            <a:noAutofit/>
          </a:bodyPr>
          <a:lstStyle>
            <a:lvl1pPr marL="92066" indent="0">
              <a:buNone/>
              <a:tabLst/>
              <a:defRPr sz="2000" b="1" baseline="0">
                <a:solidFill>
                  <a:schemeClr val="bg1"/>
                </a:solidFill>
                <a:latin typeface="+mj-lt"/>
              </a:defRPr>
            </a:lvl1pPr>
            <a:lvl2pPr marL="457153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3" indent="0">
              <a:buNone/>
              <a:defRPr sz="1600" b="1"/>
            </a:lvl8pPr>
            <a:lvl9pPr marL="36572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712284" y="1537231"/>
            <a:ext cx="3960000" cy="533136"/>
          </a:xfr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>
            <a:noAutofit/>
          </a:bodyPr>
          <a:lstStyle>
            <a:lvl1pPr marL="92066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153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3" indent="0">
              <a:buNone/>
              <a:defRPr sz="1600" b="1"/>
            </a:lvl8pPr>
            <a:lvl9pPr marL="36572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C454B-F51A-5540-B37B-D3B020B5C37B}" type="slidenum">
              <a:rPr lang="de-AT"/>
              <a:pPr>
                <a:defRPr/>
              </a:pPr>
              <a:t>‹#›</a:t>
            </a:fld>
            <a:endParaRPr lang="de-AT" dirty="0"/>
          </a:p>
        </p:txBody>
      </p:sp>
      <p:sp>
        <p:nvSpPr>
          <p:cNvPr id="12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D7D69-54D8-CD48-887B-4AC32FCF592A}" type="datetime1">
              <a:rPr lang="de-AT"/>
              <a:pPr>
                <a:defRPr/>
              </a:pPr>
              <a:t>30.05.16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9232007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er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97040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uppieren 13"/>
          <p:cNvGrpSpPr>
            <a:grpSpLocks/>
          </p:cNvGrpSpPr>
          <p:nvPr userDrawn="1"/>
        </p:nvGrpSpPr>
        <p:grpSpPr bwMode="auto">
          <a:xfrm>
            <a:off x="0" y="149225"/>
            <a:ext cx="8990013" cy="5411788"/>
            <a:chOff x="-1" y="149225"/>
            <a:chExt cx="8990013" cy="5412510"/>
          </a:xfrm>
        </p:grpSpPr>
        <p:grpSp>
          <p:nvGrpSpPr>
            <p:cNvPr id="1032" name="Gruppieren 10"/>
            <p:cNvGrpSpPr>
              <a:grpSpLocks/>
            </p:cNvGrpSpPr>
            <p:nvPr userDrawn="1"/>
          </p:nvGrpSpPr>
          <p:grpSpPr bwMode="auto">
            <a:xfrm>
              <a:off x="-1" y="149225"/>
              <a:ext cx="8990013" cy="1252538"/>
              <a:chOff x="-1" y="149225"/>
              <a:chExt cx="8990013" cy="1252538"/>
            </a:xfrm>
          </p:grpSpPr>
          <p:sp>
            <p:nvSpPr>
              <p:cNvPr id="2" name="Rechteck 1"/>
              <p:cNvSpPr/>
              <p:nvPr userDrawn="1"/>
            </p:nvSpPr>
            <p:spPr>
              <a:xfrm>
                <a:off x="-1" y="149225"/>
                <a:ext cx="8990013" cy="125270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AT"/>
              </a:p>
            </p:txBody>
          </p:sp>
          <p:sp>
            <p:nvSpPr>
              <p:cNvPr id="1035" name="Grafik 8"/>
              <p:cNvSpPr>
                <a:spLocks noChangeAspect="1"/>
              </p:cNvSpPr>
              <p:nvPr userDrawn="1"/>
            </p:nvSpPr>
            <p:spPr bwMode="auto">
              <a:xfrm>
                <a:off x="7308849" y="384206"/>
                <a:ext cx="1363663" cy="7208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</p:grpSp>
        <p:sp>
          <p:nvSpPr>
            <p:cNvPr id="1033" name="Grafik 9"/>
            <p:cNvSpPr>
              <a:spLocks noChangeAspect="1"/>
            </p:cNvSpPr>
            <p:nvPr userDrawn="1"/>
          </p:nvSpPr>
          <p:spPr bwMode="auto">
            <a:xfrm>
              <a:off x="8381999" y="5210850"/>
              <a:ext cx="488950" cy="350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</p:grp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61963" y="1547813"/>
            <a:ext cx="7767637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45715" rIns="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Textmasterformate durch Klicken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  <a:endParaRPr lang="de-AT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27088" y="5365750"/>
            <a:ext cx="3217862" cy="3048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61963" y="5365750"/>
            <a:ext cx="365125" cy="304800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23B66F-7086-C04C-8C50-31DE963B9B13}" type="slidenum">
              <a:rPr lang="de-AT"/>
              <a:pPr>
                <a:defRPr/>
              </a:pPr>
              <a:t>‹#›</a:t>
            </a:fld>
            <a:endParaRPr lang="de-AT" dirty="0"/>
          </a:p>
        </p:txBody>
      </p:sp>
      <p:sp>
        <p:nvSpPr>
          <p:cNvPr id="1030" name="Titelplatzhalter 14"/>
          <p:cNvSpPr>
            <a:spLocks noGrp="1"/>
          </p:cNvSpPr>
          <p:nvPr>
            <p:ph type="title"/>
          </p:nvPr>
        </p:nvSpPr>
        <p:spPr bwMode="gray">
          <a:xfrm>
            <a:off x="461963" y="320675"/>
            <a:ext cx="62801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Titelmasterformat durch Klicken bearbeiten</a:t>
            </a:r>
            <a:endParaRPr lang="de-AT" alt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7240588" y="5365750"/>
            <a:ext cx="987425" cy="304800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de-DE" sz="9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B1DCC07-562C-2B44-8F24-1D32EEA48458}" type="datetime1">
              <a:rPr lang="de-AT"/>
              <a:pPr>
                <a:defRPr/>
              </a:pPr>
              <a:t>30.05.16</a:t>
            </a:fld>
            <a:endParaRPr lang="de-A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912813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anose="020B0604030504040204" pitchFamily="34" charset="0"/>
        </a:defRPr>
      </a:lvl2pPr>
      <a:lvl3pPr algn="l" defTabSz="9128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anose="020B0604030504040204" pitchFamily="34" charset="0"/>
        </a:defRPr>
      </a:lvl3pPr>
      <a:lvl4pPr algn="l" defTabSz="9128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anose="020B0604030504040204" pitchFamily="34" charset="0"/>
        </a:defRPr>
      </a:lvl4pPr>
      <a:lvl5pPr algn="l" defTabSz="9128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anose="020B0604030504040204" pitchFamily="34" charset="0"/>
        </a:defRPr>
      </a:lvl5pPr>
      <a:lvl6pPr marL="457200" algn="l" defTabSz="912813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anose="020B0604030504040204" pitchFamily="34" charset="0"/>
        </a:defRPr>
      </a:lvl6pPr>
      <a:lvl7pPr marL="914400" algn="l" defTabSz="912813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anose="020B0604030504040204" pitchFamily="34" charset="0"/>
        </a:defRPr>
      </a:lvl7pPr>
      <a:lvl8pPr marL="1371600" algn="l" defTabSz="912813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anose="020B0604030504040204" pitchFamily="34" charset="0"/>
        </a:defRPr>
      </a:lvl8pPr>
      <a:lvl9pPr marL="1828800" algn="l" defTabSz="912813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263525" indent="-263525" algn="l" defTabSz="912813" rtl="0" eaLnBrk="0" fontAlgn="base" hangingPunct="0">
        <a:spcBef>
          <a:spcPct val="0"/>
        </a:spcBef>
        <a:spcAft>
          <a:spcPts val="600"/>
        </a:spcAft>
        <a:buClr>
          <a:srgbClr val="83B43A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84163" algn="l" defTabSz="912813" rtl="0" eaLnBrk="0" fontAlgn="base" hangingPunct="0">
        <a:spcBef>
          <a:spcPct val="0"/>
        </a:spcBef>
        <a:spcAft>
          <a:spcPts val="600"/>
        </a:spcAft>
        <a:buClr>
          <a:schemeClr val="tx2"/>
        </a:buClr>
        <a:buSzPct val="100000"/>
        <a:buFont typeface="Wingdings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73050" algn="l" defTabSz="912813" rtl="0" eaLnBrk="0" fontAlgn="base" hangingPunct="0">
        <a:spcBef>
          <a:spcPct val="0"/>
        </a:spcBef>
        <a:spcAft>
          <a:spcPts val="600"/>
        </a:spcAft>
        <a:buClr>
          <a:srgbClr val="005F3B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273050" algn="l" defTabSz="912813" rtl="0" eaLnBrk="0" fontAlgn="base" hangingPunct="0">
        <a:spcBef>
          <a:spcPct val="0"/>
        </a:spcBef>
        <a:spcAft>
          <a:spcPts val="600"/>
        </a:spcAft>
        <a:buClr>
          <a:srgbClr val="406288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3525" algn="l" defTabSz="912813" rtl="0" eaLnBrk="0" fontAlgn="base" hangingPunct="0">
        <a:spcBef>
          <a:spcPct val="0"/>
        </a:spcBef>
        <a:spcAft>
          <a:spcPts val="600"/>
        </a:spcAft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3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3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7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2.emf"/><Relationship Id="rId5" Type="http://schemas.openxmlformats.org/officeDocument/2006/relationships/image" Target="../media/image33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2.png"/><Relationship Id="rId7" Type="http://schemas.openxmlformats.org/officeDocument/2006/relationships/image" Target="../media/image22.emf"/><Relationship Id="rId8" Type="http://schemas.openxmlformats.org/officeDocument/2006/relationships/image" Target="../media/image33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data.wu.ac.at/wayback/" TargetMode="External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datahub.io/" TargetMode="External"/><Relationship Id="rId4" Type="http://schemas.openxmlformats.org/officeDocument/2006/relationships/hyperlink" Target="http://data.gv.at/" TargetMode="External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ckan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Relationship Id="rId3" Type="http://schemas.openxmlformats.org/officeDocument/2006/relationships/hyperlink" Target="http://data.wu.ac.at/portalwatch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data.wu.ac.at/portalwatch/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itydata.wu.ac.at/" TargetMode="Externa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github.com/webdata/BEAR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mailto:axel.polleres@wu.ac.at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emf"/><Relationship Id="rId12" Type="http://schemas.openxmlformats.org/officeDocument/2006/relationships/image" Target="../media/image27.emf"/><Relationship Id="rId13" Type="http://schemas.openxmlformats.org/officeDocument/2006/relationships/image" Target="../media/image28.emf"/><Relationship Id="rId14" Type="http://schemas.openxmlformats.org/officeDocument/2006/relationships/image" Target="../media/image29.emf"/><Relationship Id="rId15" Type="http://schemas.openxmlformats.org/officeDocument/2006/relationships/image" Target="../media/image30.emf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emf"/><Relationship Id="rId8" Type="http://schemas.openxmlformats.org/officeDocument/2006/relationships/image" Target="../media/image23.emf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5"/>
          <p:cNvSpPr>
            <a:spLocks noGrp="1"/>
          </p:cNvSpPr>
          <p:nvPr>
            <p:ph type="ctrTitle"/>
          </p:nvPr>
        </p:nvSpPr>
        <p:spPr>
          <a:xfrm>
            <a:off x="179512" y="2987426"/>
            <a:ext cx="8430517" cy="1036638"/>
          </a:xfrm>
        </p:spPr>
        <p:txBody>
          <a:bodyPr/>
          <a:lstStyle/>
          <a:p>
            <a:pPr eaLnBrk="1" hangingPunct="1"/>
            <a:r>
              <a:rPr lang="de-AT" altLang="en-US" smtClean="0"/>
              <a:t>On </a:t>
            </a:r>
            <a:r>
              <a:rPr lang="de-AT" altLang="en-US" dirty="0" err="1" smtClean="0"/>
              <a:t>Archiving</a:t>
            </a:r>
            <a:r>
              <a:rPr lang="de-AT" altLang="en-US" dirty="0" smtClean="0"/>
              <a:t> </a:t>
            </a:r>
            <a:r>
              <a:rPr lang="de-AT" altLang="en-US" dirty="0" err="1"/>
              <a:t>Linked</a:t>
            </a:r>
            <a:r>
              <a:rPr lang="de-AT" altLang="en-US" dirty="0"/>
              <a:t> </a:t>
            </a:r>
            <a:r>
              <a:rPr lang="de-AT" altLang="en-US" dirty="0" err="1"/>
              <a:t>and</a:t>
            </a:r>
            <a:r>
              <a:rPr lang="de-AT" altLang="en-US" dirty="0"/>
              <a:t> Open Data</a:t>
            </a:r>
          </a:p>
        </p:txBody>
      </p:sp>
      <p:sp>
        <p:nvSpPr>
          <p:cNvPr id="16387" name="Untertitel 6"/>
          <p:cNvSpPr>
            <a:spLocks noGrp="1"/>
          </p:cNvSpPr>
          <p:nvPr>
            <p:ph type="subTitle" idx="1"/>
          </p:nvPr>
        </p:nvSpPr>
        <p:spPr>
          <a:xfrm>
            <a:off x="179512" y="3793604"/>
            <a:ext cx="8712967" cy="950912"/>
          </a:xfrm>
        </p:spPr>
        <p:txBody>
          <a:bodyPr/>
          <a:lstStyle/>
          <a:p>
            <a:pPr eaLnBrk="1" hangingPunct="1"/>
            <a:r>
              <a:rPr lang="de-AT" altLang="en-US" sz="2000" dirty="0"/>
              <a:t>Axel </a:t>
            </a:r>
            <a:r>
              <a:rPr lang="de-AT" altLang="en-US" sz="2000" dirty="0" smtClean="0"/>
              <a:t>Polleres  </a:t>
            </a:r>
          </a:p>
          <a:p>
            <a:pPr eaLnBrk="1" hangingPunct="1"/>
            <a:r>
              <a:rPr lang="de-AT" altLang="en-US" sz="2000" dirty="0" smtClean="0"/>
              <a:t>(</a:t>
            </a:r>
            <a:r>
              <a:rPr lang="de-AT" altLang="en-US" sz="2000" dirty="0" err="1" smtClean="0"/>
              <a:t>with</a:t>
            </a:r>
            <a:r>
              <a:rPr lang="de-AT" altLang="en-US" sz="2000" dirty="0" smtClean="0"/>
              <a:t> </a:t>
            </a:r>
            <a:r>
              <a:rPr lang="de-AT" altLang="en-US" sz="2000" b="1" dirty="0" smtClean="0"/>
              <a:t>a </a:t>
            </a:r>
            <a:r>
              <a:rPr lang="de-AT" altLang="en-US" sz="2000" b="1" dirty="0" err="1" smtClean="0"/>
              <a:t>lot</a:t>
            </a:r>
            <a:r>
              <a:rPr lang="de-AT" altLang="en-US" sz="2000" b="1" dirty="0" smtClean="0"/>
              <a:t> </a:t>
            </a:r>
            <a:r>
              <a:rPr lang="de-AT" altLang="en-US" sz="2000" dirty="0" err="1" smtClean="0"/>
              <a:t>of</a:t>
            </a:r>
            <a:r>
              <a:rPr lang="de-AT" altLang="en-US" sz="2000" dirty="0" smtClean="0"/>
              <a:t> </a:t>
            </a:r>
            <a:r>
              <a:rPr lang="de-AT" altLang="en-US" sz="2000" dirty="0" err="1" smtClean="0"/>
              <a:t>input</a:t>
            </a:r>
            <a:r>
              <a:rPr lang="de-AT" altLang="en-US" sz="2000" dirty="0" smtClean="0"/>
              <a:t> </a:t>
            </a:r>
            <a:r>
              <a:rPr lang="de-AT" altLang="en-US" sz="2000" dirty="0" err="1" smtClean="0"/>
              <a:t>by</a:t>
            </a:r>
            <a:r>
              <a:rPr lang="de-AT" altLang="en-US" sz="2000" dirty="0" smtClean="0"/>
              <a:t> </a:t>
            </a:r>
            <a:r>
              <a:rPr lang="de-AT" altLang="en-US" sz="2000" b="1" dirty="0" smtClean="0"/>
              <a:t>Javier Fernandez</a:t>
            </a:r>
            <a:r>
              <a:rPr lang="de-AT" altLang="en-US" sz="2000" dirty="0" smtClean="0"/>
              <a:t> &amp; </a:t>
            </a:r>
            <a:r>
              <a:rPr lang="de-AT" altLang="en-US" sz="2000" b="1" dirty="0" smtClean="0"/>
              <a:t>J</a:t>
            </a:r>
            <a:r>
              <a:rPr lang="en-US" altLang="en-US" sz="2000" b="1" dirty="0" err="1" smtClean="0"/>
              <a:t>ürgen</a:t>
            </a:r>
            <a:r>
              <a:rPr lang="en-US" altLang="en-US" sz="2000" b="1" dirty="0" smtClean="0"/>
              <a:t> </a:t>
            </a:r>
            <a:r>
              <a:rPr lang="en-US" altLang="en-US" sz="2000" b="1" dirty="0" err="1" smtClean="0"/>
              <a:t>Umbrich</a:t>
            </a:r>
            <a:r>
              <a:rPr lang="en-US" altLang="en-US" sz="2000" dirty="0" smtClean="0"/>
              <a:t> ;-) )</a:t>
            </a:r>
            <a:endParaRPr lang="de-AT" altLang="en-US" sz="2000" dirty="0"/>
          </a:p>
          <a:p>
            <a:pPr eaLnBrk="1" hangingPunct="1"/>
            <a:endParaRPr lang="de-AT" altLang="en-US" sz="2000" dirty="0"/>
          </a:p>
          <a:p>
            <a:pPr eaLnBrk="1" hangingPunct="1"/>
            <a:endParaRPr lang="de-AT" alt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395288" y="5032375"/>
            <a:ext cx="896620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30.05.2016 - </a:t>
            </a:r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2nd </a:t>
            </a:r>
            <a:r>
              <a:rPr lang="en-GB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Workshop</a:t>
            </a:r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on Managing the Evolution and Preservation of the Data Web, MEPDaW@ESWC16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r>
              <a:rPr lang="en-GB" altLang="en-US"/>
              <a:t>RDF Archiving. Example</a:t>
            </a:r>
            <a:endParaRPr lang="de-AT" altLang="en-US"/>
          </a:p>
        </p:txBody>
      </p:sp>
      <p:grpSp>
        <p:nvGrpSpPr>
          <p:cNvPr id="32771" name="Group 122"/>
          <p:cNvGrpSpPr>
            <a:grpSpLocks/>
          </p:cNvGrpSpPr>
          <p:nvPr/>
        </p:nvGrpSpPr>
        <p:grpSpPr bwMode="auto">
          <a:xfrm>
            <a:off x="962025" y="1676400"/>
            <a:ext cx="7234238" cy="2362200"/>
            <a:chOff x="2690450" y="1423462"/>
            <a:chExt cx="7211823" cy="2356058"/>
          </a:xfrm>
        </p:grpSpPr>
        <p:sp>
          <p:nvSpPr>
            <p:cNvPr id="124" name="4 CuadroTexto"/>
            <p:cNvSpPr txBox="1"/>
            <p:nvPr/>
          </p:nvSpPr>
          <p:spPr>
            <a:xfrm>
              <a:off x="2690450" y="1423462"/>
              <a:ext cx="2019374" cy="7125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spcAft>
                  <a:spcPts val="500"/>
                </a:spcAft>
                <a:defRPr/>
              </a:pPr>
              <a:r>
                <a:rPr lang="es-ES" sz="1000" dirty="0">
                  <a:latin typeface="Verdana" panose="020B0604030504040204" pitchFamily="34" charset="0"/>
                </a:rPr>
                <a:t>RDF </a:t>
              </a:r>
              <a:r>
                <a:rPr lang="es-ES" sz="1000" dirty="0" err="1">
                  <a:latin typeface="Verdana" panose="020B0604030504040204" pitchFamily="34" charset="0"/>
                </a:rPr>
                <a:t>Graph</a:t>
              </a:r>
              <a:r>
                <a:rPr lang="es-ES" sz="1000" dirty="0">
                  <a:latin typeface="Verdana" panose="020B0604030504040204" pitchFamily="34" charset="0"/>
                </a:rPr>
                <a:t> V</a:t>
              </a:r>
              <a:r>
                <a:rPr lang="es-ES" sz="1000" baseline="-25000" dirty="0">
                  <a:latin typeface="Verdana" panose="020B0604030504040204" pitchFamily="34" charset="0"/>
                </a:rPr>
                <a:t>1</a:t>
              </a:r>
            </a:p>
            <a:p>
              <a:pPr>
                <a:defRPr/>
              </a:pPr>
              <a:r>
                <a:rPr lang="pt-BR" sz="875" dirty="0">
                  <a:latin typeface="Verdana" panose="020B0604030504040204" pitchFamily="34" charset="0"/>
                </a:rPr>
                <a:t>   ex:C1 </a:t>
              </a:r>
              <a:r>
                <a:rPr lang="pt-BR" sz="875" dirty="0" err="1">
                  <a:latin typeface="Verdana" panose="020B0604030504040204" pitchFamily="34" charset="0"/>
                </a:rPr>
                <a:t>ex:hasProfessor</a:t>
              </a:r>
              <a:r>
                <a:rPr lang="pt-BR" sz="875" dirty="0">
                  <a:latin typeface="Verdana" panose="020B0604030504040204" pitchFamily="34" charset="0"/>
                </a:rPr>
                <a:t> ex:P1 .</a:t>
              </a:r>
            </a:p>
            <a:p>
              <a:pPr>
                <a:defRPr/>
              </a:pPr>
              <a:r>
                <a:rPr lang="pt-BR" sz="875" dirty="0">
                  <a:latin typeface="Verdana" panose="020B0604030504040204" pitchFamily="34" charset="0"/>
                </a:rPr>
                <a:t>   ex:S1 </a:t>
              </a:r>
              <a:r>
                <a:rPr lang="es-ES_tradnl" sz="875" dirty="0" err="1">
                  <a:latin typeface="Verdana" panose="020B0604030504040204" pitchFamily="34" charset="0"/>
                </a:rPr>
                <a:t>ex:study</a:t>
              </a:r>
              <a:r>
                <a:rPr lang="es-ES_tradnl" sz="875" dirty="0">
                  <a:latin typeface="Verdana" panose="020B0604030504040204" pitchFamily="34" charset="0"/>
                </a:rPr>
                <a:t> ex:C1 .</a:t>
              </a:r>
            </a:p>
            <a:p>
              <a:pPr>
                <a:defRPr/>
              </a:pPr>
              <a:r>
                <a:rPr lang="pt-BR" sz="875" dirty="0">
                  <a:latin typeface="Verdana" panose="020B0604030504040204" pitchFamily="34" charset="0"/>
                </a:rPr>
                <a:t>   ex:S2 </a:t>
              </a:r>
              <a:r>
                <a:rPr lang="es-ES_tradnl" sz="875" dirty="0" err="1">
                  <a:latin typeface="Verdana" panose="020B0604030504040204" pitchFamily="34" charset="0"/>
                </a:rPr>
                <a:t>ex:study</a:t>
              </a:r>
              <a:r>
                <a:rPr lang="es-ES_tradnl" sz="875" dirty="0">
                  <a:latin typeface="Verdana" panose="020B0604030504040204" pitchFamily="34" charset="0"/>
                </a:rPr>
                <a:t> ex:C1 .</a:t>
              </a:r>
            </a:p>
          </p:txBody>
        </p:sp>
        <p:sp>
          <p:nvSpPr>
            <p:cNvPr id="125" name="4 CuadroTexto"/>
            <p:cNvSpPr txBox="1"/>
            <p:nvPr/>
          </p:nvSpPr>
          <p:spPr>
            <a:xfrm>
              <a:off x="7148273" y="1423462"/>
              <a:ext cx="2184788" cy="9805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spcAft>
                  <a:spcPts val="500"/>
                </a:spcAft>
                <a:defRPr/>
              </a:pPr>
              <a:r>
                <a:rPr lang="es-ES" sz="1000" dirty="0">
                  <a:latin typeface="Verdana" panose="020B0604030504040204" pitchFamily="34" charset="0"/>
                </a:rPr>
                <a:t>RDF </a:t>
              </a:r>
              <a:r>
                <a:rPr lang="es-ES" sz="1000" dirty="0" err="1">
                  <a:latin typeface="Verdana" panose="020B0604030504040204" pitchFamily="34" charset="0"/>
                </a:rPr>
                <a:t>Graph</a:t>
              </a:r>
              <a:r>
                <a:rPr lang="es-ES" sz="1000" dirty="0">
                  <a:latin typeface="Verdana" panose="020B0604030504040204" pitchFamily="34" charset="0"/>
                </a:rPr>
                <a:t> V</a:t>
              </a:r>
              <a:r>
                <a:rPr lang="es-ES" sz="1000" baseline="-25000" dirty="0">
                  <a:latin typeface="Verdana" panose="020B0604030504040204" pitchFamily="34" charset="0"/>
                </a:rPr>
                <a:t>3</a:t>
              </a:r>
            </a:p>
            <a:p>
              <a:pPr>
                <a:defRPr/>
              </a:pPr>
              <a:r>
                <a:rPr lang="pt-BR" sz="875" dirty="0">
                  <a:latin typeface="Verdana" panose="020B0604030504040204" pitchFamily="34" charset="0"/>
                </a:rPr>
                <a:t>   </a:t>
              </a:r>
              <a:r>
                <a:rPr lang="pt-BR" sz="875" strike="sngStrike" dirty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</a:rPr>
                <a:t>ex:C1 </a:t>
              </a:r>
              <a:r>
                <a:rPr lang="pt-BR" sz="875" strike="sngStrike" dirty="0" err="1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</a:rPr>
                <a:t>ex:hasProfessor</a:t>
              </a:r>
              <a:r>
                <a:rPr lang="pt-BR" sz="875" strike="sngStrike" dirty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</a:rPr>
                <a:t> ex:P1 .</a:t>
              </a:r>
              <a:endParaRPr lang="pt-BR" sz="875" b="1" dirty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</a:endParaRPr>
            </a:p>
            <a:p>
              <a:pPr>
                <a:defRPr/>
              </a:pPr>
              <a:r>
                <a:rPr lang="pt-BR" sz="875" b="1" dirty="0">
                  <a:latin typeface="Verdana" panose="020B0604030504040204" pitchFamily="34" charset="0"/>
                </a:rPr>
                <a:t>   ex:C1 </a:t>
              </a:r>
              <a:r>
                <a:rPr lang="pt-BR" sz="875" b="1" dirty="0" err="1">
                  <a:latin typeface="Verdana" panose="020B0604030504040204" pitchFamily="34" charset="0"/>
                </a:rPr>
                <a:t>ex:hasProfessor</a:t>
              </a:r>
              <a:r>
                <a:rPr lang="pt-BR" sz="875" b="1" dirty="0">
                  <a:latin typeface="Verdana" panose="020B0604030504040204" pitchFamily="34" charset="0"/>
                </a:rPr>
                <a:t> ex:P2 .</a:t>
              </a:r>
            </a:p>
            <a:p>
              <a:pPr>
                <a:defRPr/>
              </a:pPr>
              <a:r>
                <a:rPr lang="pt-BR" sz="875" dirty="0">
                  <a:latin typeface="Verdana" panose="020B0604030504040204" pitchFamily="34" charset="0"/>
                </a:rPr>
                <a:t>   </a:t>
              </a:r>
              <a:r>
                <a:rPr lang="pt-BR" sz="875" b="1" dirty="0">
                  <a:latin typeface="Verdana" panose="020B0604030504040204" pitchFamily="34" charset="0"/>
                </a:rPr>
                <a:t>ex:C1 </a:t>
              </a:r>
              <a:r>
                <a:rPr lang="pt-BR" sz="875" b="1" dirty="0" err="1">
                  <a:latin typeface="Verdana" panose="020B0604030504040204" pitchFamily="34" charset="0"/>
                </a:rPr>
                <a:t>ex:hasProfessor</a:t>
              </a:r>
              <a:r>
                <a:rPr lang="pt-BR" sz="875" b="1" dirty="0">
                  <a:latin typeface="Verdana" panose="020B0604030504040204" pitchFamily="34" charset="0"/>
                </a:rPr>
                <a:t> ex:S2 </a:t>
              </a:r>
              <a:r>
                <a:rPr lang="pt-BR" sz="875" dirty="0">
                  <a:latin typeface="Verdana" panose="020B0604030504040204" pitchFamily="34" charset="0"/>
                </a:rPr>
                <a:t>.</a:t>
              </a:r>
            </a:p>
            <a:p>
              <a:pPr>
                <a:defRPr/>
              </a:pPr>
              <a:r>
                <a:rPr lang="pt-BR" sz="875" dirty="0">
                  <a:latin typeface="Verdana" panose="020B0604030504040204" pitchFamily="34" charset="0"/>
                </a:rPr>
                <a:t>   ex:S1 </a:t>
              </a:r>
              <a:r>
                <a:rPr lang="es-ES_tradnl" sz="875" dirty="0" err="1">
                  <a:latin typeface="Verdana" panose="020B0604030504040204" pitchFamily="34" charset="0"/>
                </a:rPr>
                <a:t>ex:study</a:t>
              </a:r>
              <a:r>
                <a:rPr lang="es-ES_tradnl" sz="875" dirty="0">
                  <a:latin typeface="Verdana" panose="020B0604030504040204" pitchFamily="34" charset="0"/>
                </a:rPr>
                <a:t> ex:C1 .</a:t>
              </a:r>
            </a:p>
            <a:p>
              <a:pPr>
                <a:defRPr/>
              </a:pPr>
              <a:r>
                <a:rPr lang="pt-BR" sz="875" dirty="0">
                  <a:latin typeface="Verdana" panose="020B0604030504040204" pitchFamily="34" charset="0"/>
                </a:rPr>
                <a:t>   ex:S3 </a:t>
              </a:r>
              <a:r>
                <a:rPr lang="es-ES_tradnl" sz="875" dirty="0" err="1">
                  <a:latin typeface="Verdana" panose="020B0604030504040204" pitchFamily="34" charset="0"/>
                </a:rPr>
                <a:t>ex:study</a:t>
              </a:r>
              <a:r>
                <a:rPr lang="es-ES_tradnl" sz="875" dirty="0">
                  <a:latin typeface="Verdana" panose="020B0604030504040204" pitchFamily="34" charset="0"/>
                </a:rPr>
                <a:t> ex:C1 .</a:t>
              </a:r>
            </a:p>
          </p:txBody>
        </p:sp>
        <p:sp>
          <p:nvSpPr>
            <p:cNvPr id="126" name="4 CuadroTexto"/>
            <p:cNvSpPr txBox="1"/>
            <p:nvPr/>
          </p:nvSpPr>
          <p:spPr>
            <a:xfrm>
              <a:off x="4788728" y="1423462"/>
              <a:ext cx="2018595" cy="8463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spcAft>
                  <a:spcPts val="500"/>
                </a:spcAft>
                <a:defRPr/>
              </a:pPr>
              <a:r>
                <a:rPr lang="es-ES" sz="1000" dirty="0">
                  <a:latin typeface="Verdana" panose="020B0604030504040204" pitchFamily="34" charset="0"/>
                </a:rPr>
                <a:t>RDF </a:t>
              </a:r>
              <a:r>
                <a:rPr lang="es-ES" sz="1000" dirty="0" err="1">
                  <a:latin typeface="Verdana" panose="020B0604030504040204" pitchFamily="34" charset="0"/>
                </a:rPr>
                <a:t>Graph</a:t>
              </a:r>
              <a:r>
                <a:rPr lang="es-ES" sz="1000" dirty="0">
                  <a:latin typeface="Verdana" panose="020B0604030504040204" pitchFamily="34" charset="0"/>
                </a:rPr>
                <a:t> V</a:t>
              </a:r>
              <a:r>
                <a:rPr lang="es-ES" sz="1000" baseline="-25000" dirty="0">
                  <a:latin typeface="Verdana" panose="020B0604030504040204" pitchFamily="34" charset="0"/>
                </a:rPr>
                <a:t>2</a:t>
              </a:r>
            </a:p>
            <a:p>
              <a:pPr>
                <a:defRPr/>
              </a:pPr>
              <a:r>
                <a:rPr lang="pt-BR" sz="875" dirty="0">
                  <a:latin typeface="Verdana" panose="020B0604030504040204" pitchFamily="34" charset="0"/>
                </a:rPr>
                <a:t>   ex:C1 </a:t>
              </a:r>
              <a:r>
                <a:rPr lang="pt-BR" sz="875" dirty="0" err="1">
                  <a:latin typeface="Verdana" panose="020B0604030504040204" pitchFamily="34" charset="0"/>
                </a:rPr>
                <a:t>ex:hasProfessor</a:t>
              </a:r>
              <a:r>
                <a:rPr lang="pt-BR" sz="875" dirty="0">
                  <a:latin typeface="Verdana" panose="020B0604030504040204" pitchFamily="34" charset="0"/>
                </a:rPr>
                <a:t> ex:P1 .</a:t>
              </a:r>
            </a:p>
            <a:p>
              <a:pPr>
                <a:defRPr/>
              </a:pPr>
              <a:r>
                <a:rPr lang="pt-BR" sz="875" dirty="0">
                  <a:latin typeface="Verdana" panose="020B0604030504040204" pitchFamily="34" charset="0"/>
                </a:rPr>
                <a:t>   ex:S1 </a:t>
              </a:r>
              <a:r>
                <a:rPr lang="es-ES_tradnl" sz="875" dirty="0" err="1">
                  <a:latin typeface="Verdana" panose="020B0604030504040204" pitchFamily="34" charset="0"/>
                </a:rPr>
                <a:t>ex:study</a:t>
              </a:r>
              <a:r>
                <a:rPr lang="es-ES_tradnl" sz="875" dirty="0">
                  <a:latin typeface="Verdana" panose="020B0604030504040204" pitchFamily="34" charset="0"/>
                </a:rPr>
                <a:t> ex:C1 .</a:t>
              </a:r>
            </a:p>
            <a:p>
              <a:pPr>
                <a:defRPr/>
              </a:pPr>
              <a:r>
                <a:rPr lang="pt-BR" sz="875" strike="sngStrike" dirty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</a:rPr>
                <a:t>   ex:S2 </a:t>
              </a:r>
              <a:r>
                <a:rPr lang="es-ES_tradnl" sz="875" strike="sngStrike" dirty="0" err="1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</a:rPr>
                <a:t>ex:study</a:t>
              </a:r>
              <a:r>
                <a:rPr lang="es-ES_tradnl" sz="875" strike="sngStrike" dirty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</a:rPr>
                <a:t> ex:C1 .</a:t>
              </a:r>
            </a:p>
            <a:p>
              <a:pPr>
                <a:defRPr/>
              </a:pPr>
              <a:r>
                <a:rPr lang="pt-BR" sz="875" b="1" dirty="0">
                  <a:latin typeface="Verdana" panose="020B0604030504040204" pitchFamily="34" charset="0"/>
                </a:rPr>
                <a:t>   ex:S3 </a:t>
              </a:r>
              <a:r>
                <a:rPr lang="es-ES_tradnl" sz="875" b="1" dirty="0" err="1">
                  <a:latin typeface="Verdana" panose="020B0604030504040204" pitchFamily="34" charset="0"/>
                </a:rPr>
                <a:t>ex:study</a:t>
              </a:r>
              <a:r>
                <a:rPr lang="es-ES_tradnl" sz="875" b="1" dirty="0">
                  <a:latin typeface="Verdana" panose="020B0604030504040204" pitchFamily="34" charset="0"/>
                </a:rPr>
                <a:t> ex:C1 .</a:t>
              </a:r>
            </a:p>
          </p:txBody>
        </p:sp>
        <p:sp>
          <p:nvSpPr>
            <p:cNvPr id="127" name="3 Rectángulo"/>
            <p:cNvSpPr>
              <a:spLocks noChangeArrowheads="1"/>
            </p:cNvSpPr>
            <p:nvPr/>
          </p:nvSpPr>
          <p:spPr bwMode="auto">
            <a:xfrm>
              <a:off x="7283624" y="1697112"/>
              <a:ext cx="1948796" cy="859088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16200000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Verdan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9pPr>
            </a:lstStyle>
            <a:p>
              <a:pPr algn="ctr"/>
              <a:endParaRPr lang="es-ES_tradnl" altLang="en-US">
                <a:solidFill>
                  <a:srgbClr val="000000"/>
                </a:solidFill>
              </a:endParaRPr>
            </a:p>
          </p:txBody>
        </p:sp>
        <p:sp>
          <p:nvSpPr>
            <p:cNvPr id="128" name="3 Rectángulo"/>
            <p:cNvSpPr>
              <a:spLocks noChangeArrowheads="1"/>
            </p:cNvSpPr>
            <p:nvPr/>
          </p:nvSpPr>
          <p:spPr bwMode="auto">
            <a:xfrm>
              <a:off x="2872896" y="1697112"/>
              <a:ext cx="1689781" cy="565041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16200000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Verdan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9pPr>
            </a:lstStyle>
            <a:p>
              <a:pPr algn="ctr"/>
              <a:endParaRPr lang="es-ES_tradnl" altLang="en-US">
                <a:solidFill>
                  <a:srgbClr val="000000"/>
                </a:solidFill>
              </a:endParaRPr>
            </a:p>
          </p:txBody>
        </p:sp>
        <p:grpSp>
          <p:nvGrpSpPr>
            <p:cNvPr id="32787" name="2 Grupo"/>
            <p:cNvGrpSpPr>
              <a:grpSpLocks/>
            </p:cNvGrpSpPr>
            <p:nvPr/>
          </p:nvGrpSpPr>
          <p:grpSpPr bwMode="auto">
            <a:xfrm>
              <a:off x="2793188" y="2692096"/>
              <a:ext cx="1948287" cy="1060484"/>
              <a:chOff x="800096" y="2721421"/>
              <a:chExt cx="1948287" cy="1060484"/>
            </a:xfrm>
          </p:grpSpPr>
          <p:sp>
            <p:nvSpPr>
              <p:cNvPr id="172" name="24 CuadroTexto"/>
              <p:cNvSpPr txBox="1"/>
              <p:nvPr/>
            </p:nvSpPr>
            <p:spPr>
              <a:xfrm rot="1475380">
                <a:off x="1436424" y="2779653"/>
                <a:ext cx="560234" cy="19475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s-ES" sz="667" dirty="0" err="1">
                    <a:latin typeface="Verdana" panose="020B0604030504040204" pitchFamily="34" charset="0"/>
                  </a:rPr>
                  <a:t>ex:study</a:t>
                </a:r>
                <a:endParaRPr lang="es-ES_tradnl" sz="667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173" name="41 CuadroTexto"/>
              <p:cNvSpPr txBox="1"/>
              <p:nvPr/>
            </p:nvSpPr>
            <p:spPr>
              <a:xfrm rot="20377350">
                <a:off x="1325644" y="2991825"/>
                <a:ext cx="561816" cy="19475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s-ES" sz="667" dirty="0" err="1">
                    <a:latin typeface="Verdana" panose="020B0604030504040204" pitchFamily="34" charset="0"/>
                  </a:rPr>
                  <a:t>ex:study</a:t>
                </a:r>
                <a:endParaRPr lang="es-ES_tradnl" sz="667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174" name="12 Elipse"/>
              <p:cNvSpPr/>
              <p:nvPr/>
            </p:nvSpPr>
            <p:spPr>
              <a:xfrm>
                <a:off x="800227" y="2721069"/>
                <a:ext cx="599798" cy="216921"/>
              </a:xfrm>
              <a:prstGeom prst="ellipse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ES" sz="667" b="1" dirty="0"/>
                  <a:t>ex:S1</a:t>
                </a:r>
                <a:endParaRPr lang="es-ES_tradnl" sz="667" b="1" dirty="0"/>
              </a:p>
            </p:txBody>
          </p:sp>
          <p:cxnSp>
            <p:nvCxnSpPr>
              <p:cNvPr id="175" name="19 Conector recto de flecha"/>
              <p:cNvCxnSpPr>
                <a:stCxn id="174" idx="6"/>
                <a:endCxn id="180" idx="2"/>
              </p:cNvCxnSpPr>
              <p:nvPr/>
            </p:nvCxnSpPr>
            <p:spPr>
              <a:xfrm>
                <a:off x="1400025" y="2828738"/>
                <a:ext cx="504844" cy="218505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6" name="23 CuadroTexto"/>
              <p:cNvSpPr txBox="1"/>
              <p:nvPr/>
            </p:nvSpPr>
            <p:spPr>
              <a:xfrm>
                <a:off x="1844730" y="3278416"/>
                <a:ext cx="903654" cy="19317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s-ES" sz="667" dirty="0" err="1">
                    <a:latin typeface="Verdana" panose="020B0604030504040204" pitchFamily="34" charset="0"/>
                  </a:rPr>
                  <a:t>ex:has</a:t>
                </a:r>
                <a:r>
                  <a:rPr lang="es-ES" sz="667" dirty="0">
                    <a:latin typeface="Verdana" panose="020B0604030504040204" pitchFamily="34" charset="0"/>
                  </a:rPr>
                  <a:t> </a:t>
                </a:r>
                <a:r>
                  <a:rPr lang="es-ES" sz="667" dirty="0" err="1">
                    <a:latin typeface="Verdana" panose="020B0604030504040204" pitchFamily="34" charset="0"/>
                  </a:rPr>
                  <a:t>Professor</a:t>
                </a:r>
                <a:endParaRPr lang="es-ES_tradnl" sz="667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177" name="30 Elipse"/>
              <p:cNvSpPr/>
              <p:nvPr/>
            </p:nvSpPr>
            <p:spPr>
              <a:xfrm>
                <a:off x="800227" y="3137495"/>
                <a:ext cx="599798" cy="216922"/>
              </a:xfrm>
              <a:prstGeom prst="ellipse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ES" sz="667" b="1" dirty="0"/>
                  <a:t>ex:S2</a:t>
                </a:r>
                <a:endParaRPr lang="es-ES_tradnl" sz="667" b="1" dirty="0"/>
              </a:p>
            </p:txBody>
          </p:sp>
          <p:cxnSp>
            <p:nvCxnSpPr>
              <p:cNvPr id="178" name="38 Conector recto de flecha"/>
              <p:cNvCxnSpPr>
                <a:stCxn id="177" idx="6"/>
                <a:endCxn id="180" idx="2"/>
              </p:cNvCxnSpPr>
              <p:nvPr/>
            </p:nvCxnSpPr>
            <p:spPr>
              <a:xfrm flipV="1">
                <a:off x="1400025" y="3047243"/>
                <a:ext cx="504844" cy="199505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51 Conector recto de flecha"/>
              <p:cNvCxnSpPr>
                <a:stCxn id="180" idx="4"/>
                <a:endCxn id="181" idx="0"/>
              </p:cNvCxnSpPr>
              <p:nvPr/>
            </p:nvCxnSpPr>
            <p:spPr>
              <a:xfrm flipH="1">
                <a:off x="2213471" y="3154913"/>
                <a:ext cx="0" cy="410093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0" name="72 Elipse"/>
              <p:cNvSpPr/>
              <p:nvPr/>
            </p:nvSpPr>
            <p:spPr>
              <a:xfrm>
                <a:off x="1904869" y="2937990"/>
                <a:ext cx="618789" cy="216922"/>
              </a:xfrm>
              <a:prstGeom prst="ellipse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ES" sz="667" b="1" dirty="0"/>
                  <a:t>ex:C1</a:t>
                </a:r>
                <a:endParaRPr lang="es-ES_tradnl" sz="667" b="1" dirty="0"/>
              </a:p>
            </p:txBody>
          </p:sp>
          <p:sp>
            <p:nvSpPr>
              <p:cNvPr id="181" name="49 Elipse"/>
              <p:cNvSpPr/>
              <p:nvPr/>
            </p:nvSpPr>
            <p:spPr>
              <a:xfrm>
                <a:off x="1904869" y="3565006"/>
                <a:ext cx="618789" cy="216922"/>
              </a:xfrm>
              <a:prstGeom prst="ellipse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ES" sz="667" b="1" dirty="0"/>
                  <a:t>ex:P1</a:t>
                </a:r>
                <a:endParaRPr lang="es-ES_tradnl" sz="667" b="1" dirty="0"/>
              </a:p>
            </p:txBody>
          </p:sp>
        </p:grpSp>
        <p:sp>
          <p:nvSpPr>
            <p:cNvPr id="130" name="3 Rectángulo"/>
            <p:cNvSpPr>
              <a:spLocks noChangeArrowheads="1"/>
            </p:cNvSpPr>
            <p:nvPr/>
          </p:nvSpPr>
          <p:spPr bwMode="auto">
            <a:xfrm>
              <a:off x="4971174" y="1697112"/>
              <a:ext cx="1689781" cy="672557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16200000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Verdan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9pPr>
            </a:lstStyle>
            <a:p>
              <a:pPr algn="ctr"/>
              <a:endParaRPr lang="es-ES_tradnl" altLang="en-US">
                <a:solidFill>
                  <a:srgbClr val="000000"/>
                </a:solidFill>
              </a:endParaRPr>
            </a:p>
          </p:txBody>
        </p:sp>
        <p:grpSp>
          <p:nvGrpSpPr>
            <p:cNvPr id="32789" name="Grupo 27"/>
            <p:cNvGrpSpPr>
              <a:grpSpLocks/>
            </p:cNvGrpSpPr>
            <p:nvPr/>
          </p:nvGrpSpPr>
          <p:grpSpPr bwMode="auto">
            <a:xfrm>
              <a:off x="4935697" y="2692096"/>
              <a:ext cx="1938852" cy="1060484"/>
              <a:chOff x="4768727" y="2612809"/>
              <a:chExt cx="1938852" cy="1060484"/>
            </a:xfrm>
          </p:grpSpPr>
          <p:grpSp>
            <p:nvGrpSpPr>
              <p:cNvPr id="32815" name="Grupo 21"/>
              <p:cNvGrpSpPr>
                <a:grpSpLocks/>
              </p:cNvGrpSpPr>
              <p:nvPr/>
            </p:nvGrpSpPr>
            <p:grpSpPr bwMode="auto">
              <a:xfrm>
                <a:off x="4893679" y="2830284"/>
                <a:ext cx="1813900" cy="843009"/>
                <a:chOff x="4893679" y="2604732"/>
                <a:chExt cx="1813900" cy="843009"/>
              </a:xfrm>
            </p:grpSpPr>
            <p:grpSp>
              <p:nvGrpSpPr>
                <p:cNvPr id="32822" name="2 Grupo"/>
                <p:cNvGrpSpPr>
                  <a:grpSpLocks/>
                </p:cNvGrpSpPr>
                <p:nvPr/>
              </p:nvGrpSpPr>
              <p:grpSpPr bwMode="auto">
                <a:xfrm>
                  <a:off x="4893679" y="2604732"/>
                  <a:ext cx="1813900" cy="843009"/>
                  <a:chOff x="928112" y="2938896"/>
                  <a:chExt cx="1813900" cy="843009"/>
                </a:xfrm>
              </p:grpSpPr>
              <p:sp>
                <p:nvSpPr>
                  <p:cNvPr id="166" name="23 CuadroTexto"/>
                  <p:cNvSpPr txBox="1"/>
                  <p:nvPr/>
                </p:nvSpPr>
                <p:spPr>
                  <a:xfrm>
                    <a:off x="1838605" y="3286332"/>
                    <a:ext cx="903653" cy="194755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s-ES" sz="667" dirty="0" err="1">
                        <a:latin typeface="Verdana" panose="020B0604030504040204" pitchFamily="34" charset="0"/>
                      </a:rPr>
                      <a:t>ex:has</a:t>
                    </a:r>
                    <a:r>
                      <a:rPr lang="es-ES" sz="667" dirty="0">
                        <a:latin typeface="Verdana" panose="020B0604030504040204" pitchFamily="34" charset="0"/>
                      </a:rPr>
                      <a:t> </a:t>
                    </a:r>
                    <a:r>
                      <a:rPr lang="es-ES" sz="667" dirty="0" err="1">
                        <a:latin typeface="Verdana" panose="020B0604030504040204" pitchFamily="34" charset="0"/>
                      </a:rPr>
                      <a:t>Professor</a:t>
                    </a:r>
                    <a:endParaRPr lang="es-ES_tradnl" sz="667" dirty="0">
                      <a:latin typeface="Verdana" panose="020B0604030504040204" pitchFamily="34" charset="0"/>
                    </a:endParaRPr>
                  </a:p>
                </p:txBody>
              </p:sp>
              <p:cxnSp>
                <p:nvCxnSpPr>
                  <p:cNvPr id="167" name="51 Conector recto de flecha"/>
                  <p:cNvCxnSpPr>
                    <a:stCxn id="168" idx="4"/>
                    <a:endCxn id="169" idx="0"/>
                  </p:cNvCxnSpPr>
                  <p:nvPr/>
                </p:nvCxnSpPr>
                <p:spPr>
                  <a:xfrm flipH="1">
                    <a:off x="2215259" y="3154913"/>
                    <a:ext cx="0" cy="410093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8" name="72 Elipse"/>
                  <p:cNvSpPr/>
                  <p:nvPr/>
                </p:nvSpPr>
                <p:spPr>
                  <a:xfrm>
                    <a:off x="1905073" y="2937990"/>
                    <a:ext cx="618789" cy="216922"/>
                  </a:xfrm>
                  <a:prstGeom prst="ellipse">
                    <a:avLst/>
                  </a:prstGeom>
                  <a:ln w="63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es-ES" sz="667" b="1" dirty="0"/>
                      <a:t>ex:C1</a:t>
                    </a:r>
                    <a:endParaRPr lang="es-ES_tradnl" sz="667" b="1" dirty="0"/>
                  </a:p>
                </p:txBody>
              </p:sp>
              <p:sp>
                <p:nvSpPr>
                  <p:cNvPr id="169" name="49 Elipse"/>
                  <p:cNvSpPr/>
                  <p:nvPr/>
                </p:nvSpPr>
                <p:spPr>
                  <a:xfrm>
                    <a:off x="1905073" y="3565006"/>
                    <a:ext cx="618789" cy="216922"/>
                  </a:xfrm>
                  <a:prstGeom prst="ellipse">
                    <a:avLst/>
                  </a:prstGeom>
                  <a:ln w="63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es-ES" sz="667" b="1" dirty="0"/>
                      <a:t>ex:P1</a:t>
                    </a:r>
                    <a:endParaRPr lang="es-ES_tradnl" sz="667" b="1" dirty="0"/>
                  </a:p>
                </p:txBody>
              </p:sp>
              <p:sp>
                <p:nvSpPr>
                  <p:cNvPr id="170" name="30 Elipse"/>
                  <p:cNvSpPr/>
                  <p:nvPr/>
                </p:nvSpPr>
                <p:spPr>
                  <a:xfrm>
                    <a:off x="928620" y="3473170"/>
                    <a:ext cx="599799" cy="216922"/>
                  </a:xfrm>
                  <a:prstGeom prst="ellipse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es-ES" sz="667" b="1" dirty="0">
                        <a:solidFill>
                          <a:schemeClr val="tx1"/>
                        </a:solidFill>
                      </a:rPr>
                      <a:t>ex:S3</a:t>
                    </a:r>
                    <a:endParaRPr lang="es-ES_tradnl" sz="667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71" name="41 CuadroTexto"/>
                  <p:cNvSpPr txBox="1"/>
                  <p:nvPr/>
                </p:nvSpPr>
                <p:spPr>
                  <a:xfrm rot="19466287">
                    <a:off x="1245137" y="3251498"/>
                    <a:ext cx="596634" cy="194755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s-ES" sz="667" b="1" dirty="0" err="1">
                        <a:latin typeface="Verdana" panose="020B0604030504040204" pitchFamily="34" charset="0"/>
                      </a:rPr>
                      <a:t>ex:study</a:t>
                    </a:r>
                    <a:endParaRPr lang="es-ES_tradnl" sz="667" b="1" dirty="0">
                      <a:latin typeface="Verdana" panose="020B0604030504040204" pitchFamily="34" charset="0"/>
                    </a:endParaRPr>
                  </a:p>
                </p:txBody>
              </p:sp>
            </p:grpSp>
            <p:cxnSp>
              <p:nvCxnSpPr>
                <p:cNvPr id="165" name="51 Conector recto de flecha"/>
                <p:cNvCxnSpPr>
                  <a:stCxn id="170" idx="7"/>
                  <a:endCxn id="168" idx="3"/>
                </p:cNvCxnSpPr>
                <p:nvPr/>
              </p:nvCxnSpPr>
              <p:spPr>
                <a:xfrm flipV="1">
                  <a:off x="5406944" y="2789081"/>
                  <a:ext cx="555486" cy="381592"/>
                </a:xfrm>
                <a:prstGeom prst="straightConnector1">
                  <a:avLst/>
                </a:prstGeom>
                <a:ln w="19050">
                  <a:tailEnd type="stealt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</p:grpSp>
          <p:sp>
            <p:nvSpPr>
              <p:cNvPr id="158" name="24 CuadroTexto"/>
              <p:cNvSpPr txBox="1"/>
              <p:nvPr/>
            </p:nvSpPr>
            <p:spPr>
              <a:xfrm rot="1475380">
                <a:off x="5405361" y="2671041"/>
                <a:ext cx="560234" cy="19475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s-ES" sz="667" dirty="0" err="1">
                    <a:latin typeface="Verdana" panose="020B0604030504040204" pitchFamily="34" charset="0"/>
                  </a:rPr>
                  <a:t>ex:study</a:t>
                </a:r>
                <a:endParaRPr lang="es-ES_tradnl" sz="667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159" name="41 CuadroTexto"/>
              <p:cNvSpPr txBox="1"/>
              <p:nvPr/>
            </p:nvSpPr>
            <p:spPr>
              <a:xfrm rot="20377350">
                <a:off x="5294581" y="2883213"/>
                <a:ext cx="561816" cy="19475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s-ES" sz="667" dirty="0" err="1">
                    <a:solidFill>
                      <a:schemeClr val="bg2">
                        <a:lumMod val="75000"/>
                      </a:schemeClr>
                    </a:solidFill>
                    <a:latin typeface="Verdana" panose="020B0604030504040204" pitchFamily="34" charset="0"/>
                  </a:rPr>
                  <a:t>ex:study</a:t>
                </a:r>
                <a:endParaRPr lang="es-ES_tradnl" sz="667" dirty="0">
                  <a:solidFill>
                    <a:schemeClr val="bg2">
                      <a:lumMod val="75000"/>
                    </a:schemeClr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60" name="12 Elipse"/>
              <p:cNvSpPr/>
              <p:nvPr/>
            </p:nvSpPr>
            <p:spPr>
              <a:xfrm>
                <a:off x="4769164" y="2612457"/>
                <a:ext cx="599798" cy="216921"/>
              </a:xfrm>
              <a:prstGeom prst="ellipse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ES" sz="667" b="1" dirty="0"/>
                  <a:t>ex:S1</a:t>
                </a:r>
                <a:endParaRPr lang="es-ES_tradnl" sz="667" b="1" dirty="0"/>
              </a:p>
            </p:txBody>
          </p:sp>
          <p:sp>
            <p:nvSpPr>
              <p:cNvPr id="161" name="30 Elipse"/>
              <p:cNvSpPr/>
              <p:nvPr/>
            </p:nvSpPr>
            <p:spPr>
              <a:xfrm>
                <a:off x="4769164" y="3028883"/>
                <a:ext cx="599798" cy="216922"/>
              </a:xfrm>
              <a:prstGeom prst="ellipse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ES" sz="667" b="1" dirty="0">
                    <a:solidFill>
                      <a:schemeClr val="bg2">
                        <a:lumMod val="75000"/>
                      </a:schemeClr>
                    </a:solidFill>
                  </a:rPr>
                  <a:t>ex:S2</a:t>
                </a:r>
                <a:endParaRPr lang="es-ES_tradnl" sz="667" b="1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162" name="38 Conector recto de flecha"/>
              <p:cNvCxnSpPr>
                <a:stCxn id="161" idx="6"/>
              </p:cNvCxnSpPr>
              <p:nvPr/>
            </p:nvCxnSpPr>
            <p:spPr>
              <a:xfrm flipV="1">
                <a:off x="5368961" y="2938631"/>
                <a:ext cx="504844" cy="199505"/>
              </a:xfrm>
              <a:prstGeom prst="straightConnector1">
                <a:avLst/>
              </a:prstGeom>
              <a:ln w="6350">
                <a:solidFill>
                  <a:schemeClr val="bg2">
                    <a:lumMod val="50000"/>
                  </a:schemeClr>
                </a:solidFill>
                <a:prstDash val="sys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19 Conector recto de flecha"/>
              <p:cNvCxnSpPr>
                <a:stCxn id="160" idx="6"/>
              </p:cNvCxnSpPr>
              <p:nvPr/>
            </p:nvCxnSpPr>
            <p:spPr>
              <a:xfrm>
                <a:off x="5368961" y="2720126"/>
                <a:ext cx="504844" cy="218505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790" name="Grupo 37"/>
            <p:cNvGrpSpPr>
              <a:grpSpLocks/>
            </p:cNvGrpSpPr>
            <p:nvPr/>
          </p:nvGrpSpPr>
          <p:grpSpPr bwMode="auto">
            <a:xfrm>
              <a:off x="6970485" y="2692096"/>
              <a:ext cx="2931788" cy="1060484"/>
              <a:chOff x="6763221" y="2612809"/>
              <a:chExt cx="2931788" cy="1060484"/>
            </a:xfrm>
          </p:grpSpPr>
          <p:grpSp>
            <p:nvGrpSpPr>
              <p:cNvPr id="32797" name="Grupo 133"/>
              <p:cNvGrpSpPr>
                <a:grpSpLocks/>
              </p:cNvGrpSpPr>
              <p:nvPr/>
            </p:nvGrpSpPr>
            <p:grpSpPr bwMode="auto">
              <a:xfrm>
                <a:off x="7137769" y="2830284"/>
                <a:ext cx="1813900" cy="843009"/>
                <a:chOff x="4893679" y="2604732"/>
                <a:chExt cx="1813900" cy="843009"/>
              </a:xfrm>
            </p:grpSpPr>
            <p:grpSp>
              <p:nvGrpSpPr>
                <p:cNvPr id="32807" name="2 Grupo"/>
                <p:cNvGrpSpPr>
                  <a:grpSpLocks/>
                </p:cNvGrpSpPr>
                <p:nvPr/>
              </p:nvGrpSpPr>
              <p:grpSpPr bwMode="auto">
                <a:xfrm>
                  <a:off x="4893679" y="2604732"/>
                  <a:ext cx="1813900" cy="843009"/>
                  <a:chOff x="928112" y="2938896"/>
                  <a:chExt cx="1813900" cy="843009"/>
                </a:xfrm>
              </p:grpSpPr>
              <p:sp>
                <p:nvSpPr>
                  <p:cNvPr id="151" name="23 CuadroTexto"/>
                  <p:cNvSpPr txBox="1"/>
                  <p:nvPr/>
                </p:nvSpPr>
                <p:spPr>
                  <a:xfrm>
                    <a:off x="1837884" y="3286332"/>
                    <a:ext cx="903654" cy="194755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s-ES" sz="667" dirty="0" err="1">
                        <a:solidFill>
                          <a:schemeClr val="bg2">
                            <a:lumMod val="75000"/>
                          </a:schemeClr>
                        </a:solidFill>
                        <a:latin typeface="Verdana" panose="020B0604030504040204" pitchFamily="34" charset="0"/>
                      </a:rPr>
                      <a:t>ex:has</a:t>
                    </a:r>
                    <a:r>
                      <a:rPr lang="es-ES" sz="667" dirty="0">
                        <a:solidFill>
                          <a:schemeClr val="bg2">
                            <a:lumMod val="75000"/>
                          </a:schemeClr>
                        </a:solidFill>
                        <a:latin typeface="Verdana" panose="020B0604030504040204" pitchFamily="34" charset="0"/>
                      </a:rPr>
                      <a:t> </a:t>
                    </a:r>
                    <a:r>
                      <a:rPr lang="es-ES" sz="667" dirty="0" err="1">
                        <a:solidFill>
                          <a:schemeClr val="bg2">
                            <a:lumMod val="75000"/>
                          </a:schemeClr>
                        </a:solidFill>
                        <a:latin typeface="Verdana" panose="020B0604030504040204" pitchFamily="34" charset="0"/>
                      </a:rPr>
                      <a:t>Professor</a:t>
                    </a:r>
                    <a:endParaRPr lang="es-ES_tradnl" sz="667" dirty="0">
                      <a:solidFill>
                        <a:schemeClr val="bg2">
                          <a:lumMod val="75000"/>
                        </a:schemeClr>
                      </a:solidFill>
                      <a:latin typeface="Verdana" panose="020B0604030504040204" pitchFamily="34" charset="0"/>
                    </a:endParaRPr>
                  </a:p>
                </p:txBody>
              </p:sp>
              <p:cxnSp>
                <p:nvCxnSpPr>
                  <p:cNvPr id="152" name="51 Conector recto de flecha"/>
                  <p:cNvCxnSpPr>
                    <a:stCxn id="153" idx="4"/>
                    <a:endCxn id="154" idx="0"/>
                  </p:cNvCxnSpPr>
                  <p:nvPr/>
                </p:nvCxnSpPr>
                <p:spPr>
                  <a:xfrm flipH="1">
                    <a:off x="2214539" y="3154913"/>
                    <a:ext cx="0" cy="410093"/>
                  </a:xfrm>
                  <a:prstGeom prst="straightConnector1">
                    <a:avLst/>
                  </a:prstGeom>
                  <a:ln w="6350">
                    <a:solidFill>
                      <a:schemeClr val="bg2">
                        <a:lumMod val="50000"/>
                      </a:schemeClr>
                    </a:solidFill>
                    <a:prstDash val="dash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3" name="72 Elipse"/>
                  <p:cNvSpPr/>
                  <p:nvPr/>
                </p:nvSpPr>
                <p:spPr>
                  <a:xfrm>
                    <a:off x="1904353" y="2937990"/>
                    <a:ext cx="618790" cy="216922"/>
                  </a:xfrm>
                  <a:prstGeom prst="ellipse">
                    <a:avLst/>
                  </a:prstGeom>
                  <a:ln w="63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es-ES" sz="667" b="1" dirty="0"/>
                      <a:t>ex:C1</a:t>
                    </a:r>
                    <a:endParaRPr lang="es-ES_tradnl" sz="667" b="1" dirty="0"/>
                  </a:p>
                </p:txBody>
              </p:sp>
              <p:sp>
                <p:nvSpPr>
                  <p:cNvPr id="154" name="49 Elipse"/>
                  <p:cNvSpPr/>
                  <p:nvPr/>
                </p:nvSpPr>
                <p:spPr>
                  <a:xfrm>
                    <a:off x="1904353" y="3565006"/>
                    <a:ext cx="618790" cy="216922"/>
                  </a:xfrm>
                  <a:prstGeom prst="ellipse">
                    <a:avLst/>
                  </a:prstGeom>
                  <a:ln w="6350">
                    <a:solidFill>
                      <a:schemeClr val="bg2">
                        <a:lumMod val="50000"/>
                      </a:schemeClr>
                    </a:solidFill>
                    <a:prstDash val="dash"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es-ES" sz="667" b="1" dirty="0">
                        <a:solidFill>
                          <a:schemeClr val="bg2">
                            <a:lumMod val="75000"/>
                          </a:schemeClr>
                        </a:solidFill>
                      </a:rPr>
                      <a:t>ex:P1</a:t>
                    </a:r>
                    <a:endParaRPr lang="es-ES_tradnl" sz="667" b="1" dirty="0">
                      <a:solidFill>
                        <a:schemeClr val="bg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155" name="30 Elipse"/>
                  <p:cNvSpPr/>
                  <p:nvPr/>
                </p:nvSpPr>
                <p:spPr>
                  <a:xfrm>
                    <a:off x="927901" y="3473170"/>
                    <a:ext cx="599798" cy="216922"/>
                  </a:xfrm>
                  <a:prstGeom prst="ellipse">
                    <a:avLst/>
                  </a:prstGeom>
                  <a:ln w="63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es-ES" sz="667" b="1" dirty="0"/>
                      <a:t>ex:S3</a:t>
                    </a:r>
                    <a:endParaRPr lang="es-ES_tradnl" sz="667" b="1" dirty="0"/>
                  </a:p>
                </p:txBody>
              </p:sp>
              <p:sp>
                <p:nvSpPr>
                  <p:cNvPr id="156" name="41 CuadroTexto"/>
                  <p:cNvSpPr txBox="1"/>
                  <p:nvPr/>
                </p:nvSpPr>
                <p:spPr>
                  <a:xfrm rot="19466287">
                    <a:off x="1261825" y="3251498"/>
                    <a:ext cx="560234" cy="194755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s-ES" sz="667" dirty="0" err="1">
                        <a:latin typeface="Verdana" panose="020B0604030504040204" pitchFamily="34" charset="0"/>
                      </a:rPr>
                      <a:t>ex:study</a:t>
                    </a:r>
                    <a:endParaRPr lang="es-ES_tradnl" sz="667" dirty="0">
                      <a:latin typeface="Verdana" panose="020B0604030504040204" pitchFamily="34" charset="0"/>
                    </a:endParaRPr>
                  </a:p>
                </p:txBody>
              </p:sp>
            </p:grpSp>
            <p:cxnSp>
              <p:nvCxnSpPr>
                <p:cNvPr id="150" name="51 Conector recto de flecha"/>
                <p:cNvCxnSpPr>
                  <a:stCxn id="155" idx="7"/>
                  <a:endCxn id="153" idx="3"/>
                </p:cNvCxnSpPr>
                <p:nvPr/>
              </p:nvCxnSpPr>
              <p:spPr>
                <a:xfrm flipV="1">
                  <a:off x="5406224" y="2789081"/>
                  <a:ext cx="555485" cy="381592"/>
                </a:xfrm>
                <a:prstGeom prst="straightConnector1">
                  <a:avLst/>
                </a:prstGeom>
                <a:ln w="6350">
                  <a:solidFill>
                    <a:schemeClr val="tx1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0" name="23 CuadroTexto"/>
              <p:cNvSpPr txBox="1"/>
              <p:nvPr/>
            </p:nvSpPr>
            <p:spPr>
              <a:xfrm>
                <a:off x="8732800" y="3014633"/>
                <a:ext cx="962209" cy="1947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s-ES" sz="667" b="1" dirty="0" err="1">
                    <a:latin typeface="Verdana" panose="020B0604030504040204" pitchFamily="34" charset="0"/>
                  </a:rPr>
                  <a:t>ex:hasProfessor</a:t>
                </a:r>
                <a:endParaRPr lang="es-ES_tradnl" sz="667" b="1" dirty="0">
                  <a:latin typeface="Verdana" panose="020B0604030504040204" pitchFamily="34" charset="0"/>
                </a:endParaRPr>
              </a:p>
            </p:txBody>
          </p:sp>
          <p:cxnSp>
            <p:nvCxnSpPr>
              <p:cNvPr id="141" name="51 Conector recto de flecha"/>
              <p:cNvCxnSpPr>
                <a:stCxn id="153" idx="5"/>
                <a:endCxn id="142" idx="0"/>
              </p:cNvCxnSpPr>
              <p:nvPr/>
            </p:nvCxnSpPr>
            <p:spPr>
              <a:xfrm>
                <a:off x="8642592" y="3014633"/>
                <a:ext cx="512756" cy="441760"/>
              </a:xfrm>
              <a:prstGeom prst="straightConnector1">
                <a:avLst/>
              </a:prstGeom>
              <a:ln w="19050">
                <a:tailEnd type="stealt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142" name="49 Elipse"/>
              <p:cNvSpPr/>
              <p:nvPr/>
            </p:nvSpPr>
            <p:spPr>
              <a:xfrm>
                <a:off x="8846745" y="3456394"/>
                <a:ext cx="617207" cy="216922"/>
              </a:xfrm>
              <a:prstGeom prst="ellips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ES" sz="667" b="1" dirty="0"/>
                  <a:t>ex:P2</a:t>
                </a:r>
                <a:endParaRPr lang="es-ES_tradnl" sz="667" b="1" dirty="0"/>
              </a:p>
            </p:txBody>
          </p:sp>
          <p:sp>
            <p:nvSpPr>
              <p:cNvPr id="143" name="24 CuadroTexto"/>
              <p:cNvSpPr txBox="1"/>
              <p:nvPr/>
            </p:nvSpPr>
            <p:spPr>
              <a:xfrm rot="1475380">
                <a:off x="7645566" y="2671041"/>
                <a:ext cx="561817" cy="19475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s-ES" sz="667" dirty="0" err="1">
                    <a:latin typeface="Verdana" panose="020B0604030504040204" pitchFamily="34" charset="0"/>
                  </a:rPr>
                  <a:t>ex:study</a:t>
                </a:r>
                <a:endParaRPr lang="es-ES_tradnl" sz="667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144" name="41 CuadroTexto"/>
              <p:cNvSpPr txBox="1"/>
              <p:nvPr/>
            </p:nvSpPr>
            <p:spPr>
              <a:xfrm rot="20925142">
                <a:off x="7226182" y="2892713"/>
                <a:ext cx="962209" cy="19317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s-ES" sz="667" b="1" dirty="0" err="1">
                    <a:latin typeface="Verdana" panose="020B0604030504040204" pitchFamily="34" charset="0"/>
                  </a:rPr>
                  <a:t>ex:hasProfessor</a:t>
                </a:r>
                <a:endParaRPr lang="es-ES_tradnl" sz="667" b="1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145" name="12 Elipse"/>
              <p:cNvSpPr/>
              <p:nvPr/>
            </p:nvSpPr>
            <p:spPr>
              <a:xfrm>
                <a:off x="7009368" y="2612457"/>
                <a:ext cx="601381" cy="216921"/>
              </a:xfrm>
              <a:prstGeom prst="ellipse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ES" sz="667" b="1" dirty="0"/>
                  <a:t>ex:S1</a:t>
                </a:r>
                <a:endParaRPr lang="es-ES_tradnl" sz="667" b="1" dirty="0"/>
              </a:p>
            </p:txBody>
          </p:sp>
          <p:cxnSp>
            <p:nvCxnSpPr>
              <p:cNvPr id="146" name="19 Conector recto de flecha"/>
              <p:cNvCxnSpPr>
                <a:stCxn id="145" idx="6"/>
              </p:cNvCxnSpPr>
              <p:nvPr/>
            </p:nvCxnSpPr>
            <p:spPr>
              <a:xfrm>
                <a:off x="7610749" y="2720126"/>
                <a:ext cx="504844" cy="218505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30 Elipse"/>
              <p:cNvSpPr/>
              <p:nvPr/>
            </p:nvSpPr>
            <p:spPr>
              <a:xfrm>
                <a:off x="6762485" y="3020967"/>
                <a:ext cx="599799" cy="216921"/>
              </a:xfrm>
              <a:prstGeom prst="ellips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ES" sz="667" b="1" dirty="0"/>
                  <a:t>ex:S2</a:t>
                </a:r>
                <a:endParaRPr lang="es-ES_tradnl" sz="667" b="1" dirty="0"/>
              </a:p>
            </p:txBody>
          </p:sp>
          <p:cxnSp>
            <p:nvCxnSpPr>
              <p:cNvPr id="148" name="38 Conector recto de flecha"/>
              <p:cNvCxnSpPr/>
              <p:nvPr/>
            </p:nvCxnSpPr>
            <p:spPr>
              <a:xfrm flipV="1">
                <a:off x="7352789" y="2967132"/>
                <a:ext cx="769135" cy="156753"/>
              </a:xfrm>
              <a:prstGeom prst="straightConnector1">
                <a:avLst/>
              </a:prstGeom>
              <a:ln w="19050">
                <a:headEnd type="stealth"/>
                <a:tailEnd type="none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</p:grpSp>
        <p:cxnSp>
          <p:nvCxnSpPr>
            <p:cNvPr id="133" name="Conector recto 43"/>
            <p:cNvCxnSpPr>
              <a:cxnSpLocks noChangeShapeType="1"/>
            </p:cNvCxnSpPr>
            <p:nvPr/>
          </p:nvCxnSpPr>
          <p:spPr bwMode="auto">
            <a:xfrm>
              <a:off x="4709035" y="1423462"/>
              <a:ext cx="0" cy="2356058"/>
            </a:xfrm>
            <a:prstGeom prst="line">
              <a:avLst/>
            </a:prstGeom>
            <a:noFill/>
            <a:ln w="25400">
              <a:solidFill>
                <a:srgbClr val="83B43A"/>
              </a:solidFill>
              <a:prstDash val="sysDot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4" name="Conector recto 175"/>
            <p:cNvCxnSpPr>
              <a:cxnSpLocks noChangeShapeType="1"/>
            </p:cNvCxnSpPr>
            <p:nvPr/>
          </p:nvCxnSpPr>
          <p:spPr bwMode="auto">
            <a:xfrm>
              <a:off x="6842110" y="1423462"/>
              <a:ext cx="0" cy="2356058"/>
            </a:xfrm>
            <a:prstGeom prst="line">
              <a:avLst/>
            </a:prstGeom>
            <a:noFill/>
            <a:ln w="25400">
              <a:solidFill>
                <a:srgbClr val="83B43A"/>
              </a:solidFill>
              <a:prstDash val="sysDot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" name="Conector recto 176"/>
            <p:cNvCxnSpPr>
              <a:cxnSpLocks noChangeShapeType="1"/>
            </p:cNvCxnSpPr>
            <p:nvPr/>
          </p:nvCxnSpPr>
          <p:spPr bwMode="auto">
            <a:xfrm>
              <a:off x="4769995" y="1423462"/>
              <a:ext cx="0" cy="2356058"/>
            </a:xfrm>
            <a:prstGeom prst="line">
              <a:avLst/>
            </a:prstGeom>
            <a:noFill/>
            <a:ln w="25400">
              <a:solidFill>
                <a:srgbClr val="83B43A"/>
              </a:solidFill>
              <a:prstDash val="sysDot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6" name="Conector recto 177"/>
            <p:cNvCxnSpPr>
              <a:cxnSpLocks noChangeShapeType="1"/>
            </p:cNvCxnSpPr>
            <p:nvPr/>
          </p:nvCxnSpPr>
          <p:spPr bwMode="auto">
            <a:xfrm>
              <a:off x="6909691" y="1423462"/>
              <a:ext cx="0" cy="2356058"/>
            </a:xfrm>
            <a:prstGeom prst="line">
              <a:avLst/>
            </a:prstGeom>
            <a:noFill/>
            <a:ln w="25400">
              <a:solidFill>
                <a:srgbClr val="83B43A"/>
              </a:solidFill>
              <a:prstDash val="sysDot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7" name="Flecha curvada hacia abajo 47"/>
            <p:cNvSpPr/>
            <p:nvPr/>
          </p:nvSpPr>
          <p:spPr>
            <a:xfrm>
              <a:off x="4556314" y="1425046"/>
              <a:ext cx="373489" cy="164671"/>
            </a:xfrm>
            <a:prstGeom prst="curvedDownArrow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de-AT">
                <a:solidFill>
                  <a:schemeClr val="tx1"/>
                </a:solidFill>
              </a:endParaRPr>
            </a:p>
          </p:txBody>
        </p:sp>
        <p:sp>
          <p:nvSpPr>
            <p:cNvPr id="138" name="Flecha curvada hacia abajo 178"/>
            <p:cNvSpPr/>
            <p:nvPr/>
          </p:nvSpPr>
          <p:spPr>
            <a:xfrm>
              <a:off x="6716537" y="1425046"/>
              <a:ext cx="373489" cy="164671"/>
            </a:xfrm>
            <a:prstGeom prst="curvedDownArrow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de-AT">
                <a:solidFill>
                  <a:schemeClr val="tx1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33F5F4-0F03-AB4D-B53A-24C5A54C2A11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  <p:grpSp>
        <p:nvGrpSpPr>
          <p:cNvPr id="63" name="Group 62"/>
          <p:cNvGrpSpPr>
            <a:grpSpLocks/>
          </p:cNvGrpSpPr>
          <p:nvPr/>
        </p:nvGrpSpPr>
        <p:grpSpPr bwMode="auto">
          <a:xfrm>
            <a:off x="1989138" y="4716463"/>
            <a:ext cx="5111750" cy="954087"/>
            <a:chOff x="376759" y="5658851"/>
            <a:chExt cx="6134217" cy="1145322"/>
          </a:xfrm>
        </p:grpSpPr>
        <p:pic>
          <p:nvPicPr>
            <p:cNvPr id="32774" name="Picture 2" descr="C:\Users\Javi\Documents\My Dropbox\RDF Structure\roma2012\presentacion\figuras\rdf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529" y="5920010"/>
              <a:ext cx="674390" cy="731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5" name="Picture 2" descr="C:\Users\Javi\Documents\My Dropbox\RDF Structure\roma2012\presentacion\figuras\rdf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724" y="5765434"/>
              <a:ext cx="674390" cy="731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6" name="Picture 2" descr="C:\Users\Javi\Documents\My Dropbox\RDF Structure\roma2012\presentacion\figuras\rdf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1140" y="5950561"/>
              <a:ext cx="674390" cy="731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7" name="TextBox 66"/>
            <p:cNvSpPr txBox="1">
              <a:spLocks noChangeArrowheads="1"/>
            </p:cNvSpPr>
            <p:nvPr/>
          </p:nvSpPr>
          <p:spPr bwMode="auto">
            <a:xfrm rot="-2511292">
              <a:off x="376759" y="5747257"/>
              <a:ext cx="1622907" cy="443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9pPr>
            </a:lstStyle>
            <a:p>
              <a:r>
                <a:rPr lang="es-ES" altLang="en-US">
                  <a:solidFill>
                    <a:srgbClr val="FFC000"/>
                  </a:solidFill>
                </a:rPr>
                <a:t>Represent</a:t>
              </a:r>
              <a:endParaRPr lang="de-AT" altLang="en-US">
                <a:solidFill>
                  <a:srgbClr val="FFC000"/>
                </a:solidFill>
              </a:endParaRPr>
            </a:p>
          </p:txBody>
        </p:sp>
        <p:pic>
          <p:nvPicPr>
            <p:cNvPr id="32778" name="62 Imagen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15764" y="5722189"/>
              <a:ext cx="798830" cy="893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9" name="Straight Arrow Connector 68"/>
            <p:cNvCxnSpPr>
              <a:stCxn id="32778" idx="3"/>
            </p:cNvCxnSpPr>
            <p:nvPr/>
          </p:nvCxnSpPr>
          <p:spPr>
            <a:xfrm flipH="1" flipV="1">
              <a:off x="3188593" y="6169577"/>
              <a:ext cx="172786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780" name="Picture 4" descr="C:\Users\Javi\Documents\My Dropbox\TESIS\presentación\FAQ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592" y="5658851"/>
              <a:ext cx="1145322" cy="1145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1" name="TextBox 70"/>
            <p:cNvSpPr txBox="1">
              <a:spLocks noChangeArrowheads="1"/>
            </p:cNvSpPr>
            <p:nvPr/>
          </p:nvSpPr>
          <p:spPr bwMode="auto">
            <a:xfrm rot="2096537">
              <a:off x="5450686" y="5978382"/>
              <a:ext cx="1060290" cy="443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9pPr>
            </a:lstStyle>
            <a:p>
              <a:r>
                <a:rPr lang="es-ES" altLang="en-US">
                  <a:solidFill>
                    <a:srgbClr val="FFC000"/>
                  </a:solidFill>
                </a:rPr>
                <a:t>Query</a:t>
              </a:r>
              <a:endParaRPr lang="de-AT" altLang="en-US">
                <a:solidFill>
                  <a:srgbClr val="FFC000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ransition advTm="8507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61963" y="320675"/>
            <a:ext cx="6846341" cy="952500"/>
          </a:xfrm>
        </p:spPr>
        <p:txBody>
          <a:bodyPr/>
          <a:lstStyle/>
          <a:p>
            <a:r>
              <a:rPr lang="en-GB" altLang="en-US" dirty="0" smtClean="0"/>
              <a:t>One of the first </a:t>
            </a:r>
            <a:r>
              <a:rPr lang="en-GB" altLang="en-US" dirty="0" smtClean="0"/>
              <a:t>real LOD use </a:t>
            </a:r>
            <a:r>
              <a:rPr lang="en-GB" altLang="en-US" dirty="0" smtClean="0"/>
              <a:t>cases: </a:t>
            </a:r>
            <a:br>
              <a:rPr lang="en-GB" altLang="en-US" dirty="0" smtClean="0"/>
            </a:br>
            <a:r>
              <a:rPr lang="en-GB" altLang="en-US" dirty="0" smtClean="0"/>
              <a:t>The Dynamic Linked Data Observatory </a:t>
            </a:r>
            <a:r>
              <a:rPr lang="en-GB" altLang="en-US" i="1" dirty="0" smtClean="0"/>
              <a:t>(evolving Linked Data since 2012)</a:t>
            </a:r>
            <a:endParaRPr lang="de-AT" alt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B24CDC-8590-004D-9F42-E2C896640DDC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" t="3999" r="74757" b="43066"/>
          <a:stretch>
            <a:fillRect/>
          </a:stretch>
        </p:blipFill>
        <p:spPr bwMode="auto">
          <a:xfrm>
            <a:off x="96838" y="1530833"/>
            <a:ext cx="4465638" cy="287972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" t="4027" r="91873" b="58467"/>
          <a:stretch>
            <a:fillRect/>
          </a:stretch>
        </p:blipFill>
        <p:spPr bwMode="auto">
          <a:xfrm>
            <a:off x="4842098" y="1561356"/>
            <a:ext cx="1962150" cy="286226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989138" y="4716463"/>
            <a:ext cx="5111750" cy="954087"/>
            <a:chOff x="376759" y="5658851"/>
            <a:chExt cx="6134217" cy="1145322"/>
          </a:xfrm>
        </p:grpSpPr>
        <p:pic>
          <p:nvPicPr>
            <p:cNvPr id="33799" name="Picture 2" descr="C:\Users\Javi\Documents\My Dropbox\RDF Structure\roma2012\presentacion\figuras\rdf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529" y="5920010"/>
              <a:ext cx="674390" cy="731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0" name="Picture 2" descr="C:\Users\Javi\Documents\My Dropbox\RDF Structure\roma2012\presentacion\figuras\rdf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724" y="5765434"/>
              <a:ext cx="674390" cy="731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1" name="Picture 2" descr="C:\Users\Javi\Documents\My Dropbox\RDF Structure\roma2012\presentacion\figuras\rdf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1140" y="5950561"/>
              <a:ext cx="674390" cy="731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2" name="TextBox 9"/>
            <p:cNvSpPr txBox="1">
              <a:spLocks noChangeArrowheads="1"/>
            </p:cNvSpPr>
            <p:nvPr/>
          </p:nvSpPr>
          <p:spPr bwMode="auto">
            <a:xfrm rot="-2511292">
              <a:off x="376759" y="5747257"/>
              <a:ext cx="1622907" cy="443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9pPr>
            </a:lstStyle>
            <a:p>
              <a:r>
                <a:rPr lang="es-ES" altLang="en-US">
                  <a:solidFill>
                    <a:srgbClr val="FFC000"/>
                  </a:solidFill>
                </a:rPr>
                <a:t>Represent</a:t>
              </a:r>
              <a:endParaRPr lang="de-AT" altLang="en-US">
                <a:solidFill>
                  <a:srgbClr val="FFC000"/>
                </a:solidFill>
              </a:endParaRPr>
            </a:p>
          </p:txBody>
        </p:sp>
        <p:pic>
          <p:nvPicPr>
            <p:cNvPr id="33803" name="62 Imagen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15764" y="5722189"/>
              <a:ext cx="798830" cy="893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Arrow Connector 12"/>
            <p:cNvCxnSpPr>
              <a:stCxn id="33803" idx="3"/>
            </p:cNvCxnSpPr>
            <p:nvPr/>
          </p:nvCxnSpPr>
          <p:spPr>
            <a:xfrm flipH="1" flipV="1">
              <a:off x="3188593" y="6169577"/>
              <a:ext cx="172786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805" name="Picture 4" descr="C:\Users\Javi\Documents\My Dropbox\TESIS\presentación\FAQ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592" y="5658851"/>
              <a:ext cx="1145322" cy="1145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6" name="TextBox 14"/>
            <p:cNvSpPr txBox="1">
              <a:spLocks noChangeArrowheads="1"/>
            </p:cNvSpPr>
            <p:nvPr/>
          </p:nvSpPr>
          <p:spPr bwMode="auto">
            <a:xfrm rot="2096537">
              <a:off x="5450686" y="5978382"/>
              <a:ext cx="1060290" cy="443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9pPr>
            </a:lstStyle>
            <a:p>
              <a:r>
                <a:rPr lang="es-ES" altLang="en-US">
                  <a:solidFill>
                    <a:srgbClr val="FFC000"/>
                  </a:solidFill>
                </a:rPr>
                <a:t>Query</a:t>
              </a:r>
              <a:endParaRPr lang="de-AT" altLang="en-US">
                <a:solidFill>
                  <a:srgbClr val="FFC0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839769" y="1561356"/>
            <a:ext cx="2304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Weekly dumps of crawl snapshots</a:t>
            </a:r>
            <a:r>
              <a:rPr lang="is-IS" dirty="0" smtClean="0"/>
              <a:t>...</a:t>
            </a:r>
          </a:p>
          <a:p>
            <a:endParaRPr lang="is-IS" dirty="0"/>
          </a:p>
          <a:p>
            <a:r>
              <a:rPr lang="is-IS" dirty="0" smtClean="0"/>
              <a:t>Granularity?</a:t>
            </a:r>
          </a:p>
          <a:p>
            <a:r>
              <a:rPr lang="is-IS" dirty="0" smtClean="0"/>
              <a:t>Queries?</a:t>
            </a:r>
          </a:p>
          <a:p>
            <a:r>
              <a:rPr lang="is-IS" dirty="0" smtClean="0"/>
              <a:t>Completeness?</a:t>
            </a:r>
          </a:p>
          <a:p>
            <a:r>
              <a:rPr lang="is-IS" dirty="0" smtClean="0"/>
              <a:t>Crawl failures?</a:t>
            </a:r>
          </a:p>
          <a:p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796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5 Título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r>
              <a:rPr lang="de-AT" altLang="en-US"/>
              <a:t>Research challenges </a:t>
            </a:r>
            <a:r>
              <a:rPr lang="en-GB" altLang="en-US"/>
              <a:t>on evolving structured interlinked data</a:t>
            </a:r>
            <a:endParaRPr lang="es-ES" alt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6839" y="1547813"/>
            <a:ext cx="8795642" cy="3657600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en-GB" dirty="0"/>
              <a:t>How can we </a:t>
            </a:r>
            <a:r>
              <a:rPr lang="en-GB" b="1" i="1" dirty="0"/>
              <a:t>represent archives </a:t>
            </a:r>
            <a:r>
              <a:rPr lang="en-GB" dirty="0"/>
              <a:t>of continuously evolving linked datasets</a:t>
            </a:r>
            <a:r>
              <a:rPr lang="en-GB" dirty="0" smtClean="0"/>
              <a:t>? (efficiency vs. compact representation)</a:t>
            </a:r>
          </a:p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en-GB" dirty="0"/>
              <a:t>How can we </a:t>
            </a:r>
            <a:r>
              <a:rPr lang="en-GB" b="1" i="1" dirty="0"/>
              <a:t>minimize the redundant information </a:t>
            </a:r>
            <a:r>
              <a:rPr lang="en-GB" dirty="0" smtClean="0"/>
              <a:t>of </a:t>
            </a:r>
            <a:r>
              <a:rPr lang="en-GB" dirty="0"/>
              <a:t>archives</a:t>
            </a:r>
            <a:r>
              <a:rPr lang="en-GB" dirty="0" smtClean="0"/>
              <a:t>? (e.g. duplicates in snapshots)</a:t>
            </a:r>
          </a:p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en-GB" dirty="0" smtClean="0"/>
              <a:t>How can we improve </a:t>
            </a:r>
            <a:r>
              <a:rPr lang="en-GB" b="1" dirty="0" smtClean="0"/>
              <a:t>completeness</a:t>
            </a:r>
            <a:r>
              <a:rPr lang="en-GB" dirty="0" smtClean="0"/>
              <a:t> of archiving?</a:t>
            </a:r>
            <a:endParaRPr lang="en-GB" dirty="0"/>
          </a:p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en-GB" dirty="0" smtClean="0"/>
              <a:t>How </a:t>
            </a:r>
            <a:r>
              <a:rPr lang="en-GB" dirty="0"/>
              <a:t>can emerging retrieval demands in archiving </a:t>
            </a:r>
            <a:r>
              <a:rPr lang="en-GB" dirty="0" smtClean="0"/>
              <a:t>be satisfied?</a:t>
            </a:r>
          </a:p>
          <a:p>
            <a:pPr lvl="1" algn="just">
              <a:buFont typeface="Wingdings" panose="05000000000000000000" pitchFamily="2" charset="2"/>
              <a:buChar char="§"/>
              <a:defRPr/>
            </a:pPr>
            <a:r>
              <a:rPr lang="en-GB" i="1" dirty="0" smtClean="0"/>
              <a:t>e.g</a:t>
            </a:r>
            <a:r>
              <a:rPr lang="en-GB" i="1" dirty="0"/>
              <a:t>. </a:t>
            </a:r>
            <a:r>
              <a:rPr lang="en-GB" dirty="0"/>
              <a:t>time-traversing and </a:t>
            </a:r>
            <a:r>
              <a:rPr lang="en-GB" dirty="0" smtClean="0"/>
              <a:t>traceability</a:t>
            </a:r>
            <a:r>
              <a:rPr lang="en-GB" dirty="0" smtClean="0"/>
              <a:t>? Avoiding bottlenecks?</a:t>
            </a:r>
            <a:endParaRPr lang="en-GB" dirty="0"/>
          </a:p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en-GB" dirty="0" smtClean="0"/>
              <a:t>How </a:t>
            </a:r>
            <a:r>
              <a:rPr lang="en-GB" dirty="0"/>
              <a:t>can certain </a:t>
            </a:r>
            <a:r>
              <a:rPr lang="en-GB" b="1" dirty="0" smtClean="0"/>
              <a:t>time-specific </a:t>
            </a:r>
            <a:r>
              <a:rPr lang="en-GB" b="1" dirty="0"/>
              <a:t>queries</a:t>
            </a:r>
            <a:r>
              <a:rPr lang="en-GB" dirty="0"/>
              <a:t> over archives be </a:t>
            </a:r>
            <a:r>
              <a:rPr lang="en-GB" dirty="0" smtClean="0"/>
              <a:t>answered?</a:t>
            </a:r>
          </a:p>
          <a:p>
            <a:pPr lvl="1" algn="just">
              <a:buFont typeface="Wingdings" panose="05000000000000000000" pitchFamily="2" charset="2"/>
              <a:buChar char="§"/>
              <a:defRPr/>
            </a:pPr>
            <a:r>
              <a:rPr lang="en-GB" dirty="0" smtClean="0"/>
              <a:t>Can we re-use existing technologies </a:t>
            </a:r>
            <a:r>
              <a:rPr lang="en-GB" dirty="0"/>
              <a:t>(</a:t>
            </a:r>
            <a:r>
              <a:rPr lang="en-GB" i="1" dirty="0"/>
              <a:t>e.g. </a:t>
            </a:r>
            <a:r>
              <a:rPr lang="en-GB" dirty="0" smtClean="0"/>
              <a:t>SPARQL or temporal extensions)?</a:t>
            </a:r>
          </a:p>
          <a:p>
            <a:pPr lvl="1" algn="just">
              <a:buFont typeface="Wingdings" panose="05000000000000000000" pitchFamily="2" charset="2"/>
              <a:buChar char="§"/>
              <a:defRPr/>
            </a:pPr>
            <a:r>
              <a:rPr lang="en-GB" i="1" dirty="0" smtClean="0"/>
              <a:t>What is the right </a:t>
            </a:r>
            <a:r>
              <a:rPr lang="en-GB" b="1" i="1" dirty="0" smtClean="0"/>
              <a:t>query language </a:t>
            </a:r>
            <a:r>
              <a:rPr lang="en-GB" i="1" dirty="0" smtClean="0"/>
              <a:t>for such queries? </a:t>
            </a:r>
          </a:p>
          <a:p>
            <a:pPr lvl="1" algn="just">
              <a:buFont typeface="Wingdings" panose="05000000000000000000" pitchFamily="2" charset="2"/>
              <a:buChar char="§"/>
              <a:defRPr/>
            </a:pPr>
            <a:r>
              <a:rPr lang="en-GB" i="1" dirty="0" smtClean="0"/>
              <a:t>e.g</a:t>
            </a:r>
            <a:r>
              <a:rPr lang="en-GB" i="1" dirty="0"/>
              <a:t>. </a:t>
            </a:r>
            <a:r>
              <a:rPr lang="en-GB" dirty="0"/>
              <a:t>knowing if a dataset has changed</a:t>
            </a:r>
            <a:r>
              <a:rPr lang="en-GB" dirty="0" smtClean="0"/>
              <a:t>, and </a:t>
            </a:r>
            <a:r>
              <a:rPr lang="en-GB" dirty="0"/>
              <a:t>how, in a certain time </a:t>
            </a:r>
            <a:r>
              <a:rPr lang="en-GB" dirty="0" smtClean="0"/>
              <a:t>period?</a:t>
            </a: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16FC06-4CE7-CD42-9F1E-F96E406DF2D7}" type="slidenum">
              <a:rPr lang="es-ES" smtClean="0"/>
              <a:pPr>
                <a:defRPr/>
              </a:pPr>
              <a:t>12</a:t>
            </a:fld>
            <a:endParaRPr lang="es-ES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238250" y="415925"/>
            <a:ext cx="6858000" cy="655638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defTabSz="761970" eaLnBrk="1" fontAlgn="auto" hangingPunct="1">
              <a:spcAft>
                <a:spcPts val="0"/>
              </a:spcAft>
              <a:defRPr/>
            </a:pPr>
            <a:endParaRPr lang="en-US" sz="3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49058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General </a:t>
            </a:r>
            <a:r>
              <a:rPr lang="en-US" altLang="en-US" dirty="0"/>
              <a:t>archiving challenges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61963" y="1547813"/>
            <a:ext cx="7775575" cy="3657600"/>
          </a:xfrm>
        </p:spPr>
        <p:txBody>
          <a:bodyPr/>
          <a:lstStyle/>
          <a:p>
            <a:pPr eaLnBrk="1" hangingPunct="1"/>
            <a:r>
              <a:rPr lang="en-GB" altLang="en-US" b="1" i="1" dirty="0" smtClean="0"/>
              <a:t>The </a:t>
            </a:r>
            <a:r>
              <a:rPr lang="en-GB" altLang="en-US" b="1" i="1" dirty="0"/>
              <a:t>synchronisation problem </a:t>
            </a:r>
          </a:p>
          <a:p>
            <a:pPr lvl="1" eaLnBrk="1" hangingPunct="1"/>
            <a:r>
              <a:rPr lang="en-GB" altLang="en-US" dirty="0"/>
              <a:t>how can we monitor changes?</a:t>
            </a:r>
          </a:p>
          <a:p>
            <a:pPr eaLnBrk="1" hangingPunct="1"/>
            <a:r>
              <a:rPr lang="en-GB" altLang="en-US" b="1" i="1" dirty="0" smtClean="0"/>
              <a:t>The </a:t>
            </a:r>
            <a:r>
              <a:rPr lang="en-GB" altLang="en-US" b="1" i="1" dirty="0"/>
              <a:t>appraisal problem </a:t>
            </a:r>
          </a:p>
          <a:p>
            <a:pPr lvl="1" eaLnBrk="1" hangingPunct="1"/>
            <a:r>
              <a:rPr lang="en-GB" altLang="en-US" dirty="0"/>
              <a:t>how can we assess the quality of a dataset</a:t>
            </a:r>
            <a:r>
              <a:rPr lang="en-GB" altLang="en-US" dirty="0" smtClean="0"/>
              <a:t>? (and does archiving help with that?)</a:t>
            </a:r>
            <a:endParaRPr lang="en-GB" altLang="en-US" dirty="0"/>
          </a:p>
          <a:p>
            <a:pPr eaLnBrk="1" hangingPunct="1"/>
            <a:r>
              <a:rPr lang="en-GB" altLang="en-US" b="1" i="1" dirty="0" smtClean="0"/>
              <a:t>The archiving &amp; query </a:t>
            </a:r>
            <a:r>
              <a:rPr lang="en-GB" altLang="en-US" b="1" i="1" dirty="0"/>
              <a:t>problem</a:t>
            </a:r>
          </a:p>
          <a:p>
            <a:pPr lvl="1" eaLnBrk="1" hangingPunct="1"/>
            <a:r>
              <a:rPr lang="en-GB" altLang="en-US" dirty="0"/>
              <a:t>how can we efficiently archive and perform time-based retrieval queries of a dataset</a:t>
            </a:r>
            <a:r>
              <a:rPr lang="en-GB" altLang="en-US" dirty="0" smtClean="0"/>
              <a:t>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AAFE-65AE-DC4B-AE7B-691E6291219C}" type="slidenum">
              <a:rPr lang="de-AT"/>
              <a:pPr>
                <a:defRPr/>
              </a:pPr>
              <a:t>13</a:t>
            </a:fld>
            <a:endParaRPr lang="de-AT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61963" y="1674813"/>
            <a:ext cx="7778750" cy="1038225"/>
          </a:xfrm>
        </p:spPr>
        <p:txBody>
          <a:bodyPr/>
          <a:lstStyle/>
          <a:p>
            <a:pPr eaLnBrk="1" hangingPunct="1"/>
            <a:r>
              <a:rPr lang="en-US" altLang="en-US"/>
              <a:t>The synchronization problem</a:t>
            </a:r>
          </a:p>
        </p:txBody>
      </p:sp>
      <p:sp>
        <p:nvSpPr>
          <p:cNvPr id="38915" name="Text Placeholder 2"/>
          <p:cNvSpPr>
            <a:spLocks noGrp="1"/>
          </p:cNvSpPr>
          <p:nvPr>
            <p:ph type="body" idx="1"/>
          </p:nvPr>
        </p:nvSpPr>
        <p:spPr>
          <a:xfrm>
            <a:off x="461963" y="2713038"/>
            <a:ext cx="7778750" cy="1200150"/>
          </a:xfrm>
        </p:spPr>
        <p:txBody>
          <a:bodyPr/>
          <a:lstStyle/>
          <a:p>
            <a:pPr eaLnBrk="1" hangingPunct="1"/>
            <a:r>
              <a:rPr lang="en-GB" altLang="en-US"/>
              <a:t>how can we monitor changes?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Pull changes (crawl) vs.</a:t>
            </a:r>
            <a:br>
              <a:rPr lang="en-GB" altLang="en-US" dirty="0" smtClean="0"/>
            </a:br>
            <a:r>
              <a:rPr lang="en-GB" altLang="en-US" dirty="0" smtClean="0"/>
              <a:t>Push changes (notify)</a:t>
            </a:r>
            <a:endParaRPr lang="en-GB" altLang="en-US" dirty="0"/>
          </a:p>
        </p:txBody>
      </p:sp>
      <p:sp>
        <p:nvSpPr>
          <p:cNvPr id="39940" name="Inhaltsplatzhalter 5"/>
          <p:cNvSpPr>
            <a:spLocks noGrp="1"/>
          </p:cNvSpPr>
          <p:nvPr>
            <p:ph idx="1"/>
          </p:nvPr>
        </p:nvSpPr>
        <p:spPr>
          <a:xfrm>
            <a:off x="1147763" y="1531938"/>
            <a:ext cx="6450012" cy="4025900"/>
          </a:xfrm>
        </p:spPr>
        <p:txBody>
          <a:bodyPr/>
          <a:lstStyle/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dirty="0" smtClean="0"/>
              <a:t>Observations:</a:t>
            </a:r>
          </a:p>
          <a:p>
            <a:pPr lvl="1" eaLnBrk="1" hangingPunct="1"/>
            <a:r>
              <a:rPr lang="en-GB" altLang="en-US" dirty="0" smtClean="0"/>
              <a:t>Some services that publish or are mapped to RDF change </a:t>
            </a:r>
            <a:r>
              <a:rPr lang="en-GB" altLang="en-US" b="1" dirty="0" smtClean="0"/>
              <a:t>regularly</a:t>
            </a:r>
            <a:r>
              <a:rPr lang="en-GB" altLang="en-US" dirty="0" smtClean="0"/>
              <a:t>, but we don’t know the frequency upfront!</a:t>
            </a:r>
          </a:p>
          <a:p>
            <a:pPr lvl="2" eaLnBrk="1" hangingPunct="1"/>
            <a:endParaRPr lang="en-GB" altLang="en-US" dirty="0" smtClean="0"/>
          </a:p>
          <a:p>
            <a:pPr lvl="1" eaLnBrk="1" hangingPunct="1"/>
            <a:r>
              <a:rPr lang="en-GB" altLang="en-US" dirty="0" smtClean="0"/>
              <a:t>Some services mapped to RDF </a:t>
            </a:r>
            <a:r>
              <a:rPr lang="en-GB" altLang="en-US" b="1" dirty="0" smtClean="0"/>
              <a:t>announce/archive their changes </a:t>
            </a:r>
            <a:r>
              <a:rPr lang="en-GB" altLang="en-US" b="1" dirty="0" smtClean="0"/>
              <a:t>already</a:t>
            </a:r>
            <a:r>
              <a:rPr lang="en-GB" altLang="en-US" dirty="0" smtClean="0"/>
              <a:t>, so they already keep an archive</a:t>
            </a:r>
            <a:r>
              <a:rPr lang="is-IS" altLang="en-US" dirty="0" smtClean="0"/>
              <a:t>…</a:t>
            </a:r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pPr eaLnBrk="1" hangingPunct="1"/>
            <a:r>
              <a:rPr lang="en-GB" altLang="en-US" dirty="0"/>
              <a:t>1- An adaptive </a:t>
            </a:r>
            <a:r>
              <a:rPr lang="en-GB" altLang="en-US" dirty="0" smtClean="0"/>
              <a:t>archiver </a:t>
            </a:r>
            <a:br>
              <a:rPr lang="en-GB" altLang="en-US" dirty="0" smtClean="0"/>
            </a:br>
            <a:r>
              <a:rPr lang="en-GB" altLang="en-US" dirty="0" smtClean="0"/>
              <a:t>(recall: DIACHRON WS 2015)</a:t>
            </a:r>
            <a:endParaRPr lang="en-GB" altLang="en-US" dirty="0"/>
          </a:p>
        </p:txBody>
      </p:sp>
      <p:pic>
        <p:nvPicPr>
          <p:cNvPr id="39939" name="Bild 3" descr="infobiz_monitor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427163"/>
            <a:ext cx="6350000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Inhaltsplatzhalter 5"/>
          <p:cNvSpPr>
            <a:spLocks noGrp="1"/>
          </p:cNvSpPr>
          <p:nvPr>
            <p:ph idx="1"/>
          </p:nvPr>
        </p:nvSpPr>
        <p:spPr>
          <a:xfrm>
            <a:off x="1147763" y="1531938"/>
            <a:ext cx="6450012" cy="4025900"/>
          </a:xfrm>
        </p:spPr>
        <p:txBody>
          <a:bodyPr/>
          <a:lstStyle/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03402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pPr eaLnBrk="1" hangingPunct="1"/>
            <a:r>
              <a:rPr lang="en-GB" altLang="en-US"/>
              <a:t>Experiment: Rescheduling</a:t>
            </a:r>
          </a:p>
        </p:txBody>
      </p:sp>
      <p:sp>
        <p:nvSpPr>
          <p:cNvPr id="40963" name="Inhaltsplatzhalter 2"/>
          <p:cNvSpPr>
            <a:spLocks noGrp="1"/>
          </p:cNvSpPr>
          <p:nvPr>
            <p:ph idx="1"/>
          </p:nvPr>
        </p:nvSpPr>
        <p:spPr>
          <a:xfrm>
            <a:off x="468859" y="1579562"/>
            <a:ext cx="7775575" cy="3657600"/>
          </a:xfrm>
        </p:spPr>
        <p:txBody>
          <a:bodyPr/>
          <a:lstStyle/>
          <a:p>
            <a:pPr eaLnBrk="1" hangingPunct="1"/>
            <a:r>
              <a:rPr lang="en-GB" altLang="en-US"/>
              <a:t>Evaluating strategies to compute next crawl time for URLs to accurately capture content change</a:t>
            </a:r>
          </a:p>
        </p:txBody>
      </p:sp>
      <p:pic>
        <p:nvPicPr>
          <p:cNvPr id="40964" name="Bild 3" descr="change_stra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69468"/>
            <a:ext cx="7249046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pPr eaLnBrk="1" hangingPunct="1"/>
            <a:r>
              <a:rPr lang="en-GB" altLang="en-US"/>
              <a:t>Test setup</a:t>
            </a:r>
          </a:p>
        </p:txBody>
      </p:sp>
      <p:sp>
        <p:nvSpPr>
          <p:cNvPr id="41987" name="Inhaltsplatzhalter 2"/>
          <p:cNvSpPr>
            <a:spLocks noGrp="1"/>
          </p:cNvSpPr>
          <p:nvPr>
            <p:ph idx="1"/>
          </p:nvPr>
        </p:nvSpPr>
        <p:spPr>
          <a:xfrm>
            <a:off x="461963" y="1547813"/>
            <a:ext cx="7775575" cy="3657600"/>
          </a:xfrm>
        </p:spPr>
        <p:txBody>
          <a:bodyPr/>
          <a:lstStyle/>
          <a:p>
            <a:pPr eaLnBrk="1" hangingPunct="1"/>
            <a:r>
              <a:rPr lang="en-GB" altLang="en-US" dirty="0"/>
              <a:t>Revision history of 2660 </a:t>
            </a:r>
            <a:r>
              <a:rPr lang="en-GB" altLang="en-US" dirty="0" err="1" smtClean="0"/>
              <a:t>wikipedia</a:t>
            </a:r>
            <a:r>
              <a:rPr lang="en-GB" altLang="en-US" dirty="0" smtClean="0"/>
              <a:t>-articles</a:t>
            </a:r>
            <a:endParaRPr lang="en-GB" altLang="en-US" dirty="0"/>
          </a:p>
          <a:p>
            <a:pPr lvl="1" eaLnBrk="1" hangingPunct="1"/>
            <a:r>
              <a:rPr lang="en-GB" altLang="en-US" dirty="0"/>
              <a:t>Wiki-changes do not follow a typical Poisson distribution</a:t>
            </a:r>
          </a:p>
          <a:p>
            <a:pPr eaLnBrk="1" hangingPunct="1"/>
            <a:r>
              <a:rPr lang="en-GB" altLang="en-US" dirty="0"/>
              <a:t>Several heuristics; e.g.: </a:t>
            </a:r>
            <a:br>
              <a:rPr lang="en-GB" altLang="en-US" dirty="0"/>
            </a:br>
            <a:r>
              <a:rPr lang="en-GB" altLang="en-US" dirty="0"/>
              <a:t>e.g., increase the crawl frequency,…”</a:t>
            </a:r>
          </a:p>
          <a:p>
            <a:pPr lvl="1" eaLnBrk="1" hangingPunct="1"/>
            <a:r>
              <a:rPr lang="en-GB" altLang="en-US" dirty="0"/>
              <a:t>“</a:t>
            </a:r>
            <a:r>
              <a:rPr lang="en-GB" altLang="en-US" dirty="0" smtClean="0"/>
              <a:t>if </a:t>
            </a:r>
            <a:r>
              <a:rPr lang="en-GB" altLang="en-US" dirty="0"/>
              <a:t>you observe several changes in a row”</a:t>
            </a:r>
          </a:p>
          <a:p>
            <a:pPr lvl="1" eaLnBrk="1" hangingPunct="1"/>
            <a:r>
              <a:rPr lang="en-GB" altLang="en-US" dirty="0"/>
              <a:t>“if the probability is high that the content changes after we observed a change in the last snapshot” </a:t>
            </a:r>
            <a:r>
              <a:rPr lang="en-GB" altLang="en-US" dirty="0" smtClean="0">
                <a:sym typeface="Wingdings"/>
              </a:rPr>
              <a:t></a:t>
            </a:r>
            <a:r>
              <a:rPr lang="en-GB" altLang="en-US" dirty="0" smtClean="0"/>
              <a:t> Markov </a:t>
            </a:r>
            <a:r>
              <a:rPr lang="en-GB" altLang="en-US" dirty="0"/>
              <a:t>models</a:t>
            </a:r>
          </a:p>
          <a:p>
            <a:pPr lvl="1" eaLnBrk="1" hangingPunct="1"/>
            <a:r>
              <a:rPr lang="en-GB" altLang="en-US" dirty="0" smtClean="0"/>
              <a:t>“If </a:t>
            </a:r>
            <a:r>
              <a:rPr lang="en-GB" altLang="en-US" dirty="0"/>
              <a:t>the document changed more often than 50% in the last 10 days …. “</a:t>
            </a:r>
          </a:p>
          <a:p>
            <a:pPr lvl="1" eaLnBrk="1" hangingPunct="1"/>
            <a:endParaRPr lang="en-GB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pPr eaLnBrk="1" hangingPunct="1"/>
            <a:r>
              <a:rPr lang="en-GB" altLang="en-US"/>
              <a:t>Results</a:t>
            </a:r>
          </a:p>
        </p:txBody>
      </p:sp>
      <p:pic>
        <p:nvPicPr>
          <p:cNvPr id="43011" name="Bild 4" descr="total-dat_rec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2" y="1476831"/>
            <a:ext cx="3858269" cy="270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Bild 6" descr="total-dat_precis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76311"/>
            <a:ext cx="3858270" cy="2701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feld 7"/>
          <p:cNvSpPr txBox="1">
            <a:spLocks noChangeArrowheads="1"/>
          </p:cNvSpPr>
          <p:nvPr/>
        </p:nvSpPr>
        <p:spPr bwMode="auto">
          <a:xfrm>
            <a:off x="302990" y="4657700"/>
            <a:ext cx="84776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eaLnBrk="1" hangingPunct="1"/>
            <a:r>
              <a:rPr lang="en-GB" altLang="en-US" sz="1500" dirty="0" smtClean="0"/>
              <a:t>We observed </a:t>
            </a:r>
            <a:r>
              <a:rPr lang="en-GB" altLang="en-US" sz="1500" dirty="0"/>
              <a:t>the typical </a:t>
            </a:r>
            <a:r>
              <a:rPr lang="en-GB" altLang="en-US" sz="1500" dirty="0" smtClean="0"/>
              <a:t>trade-off </a:t>
            </a:r>
            <a:r>
              <a:rPr lang="en-GB" altLang="en-US" sz="1500" dirty="0"/>
              <a:t>between recall and </a:t>
            </a:r>
            <a:r>
              <a:rPr lang="en-GB" altLang="en-US" sz="1500" dirty="0" smtClean="0"/>
              <a:t>precision</a:t>
            </a:r>
            <a:r>
              <a:rPr lang="is-IS" altLang="en-US" sz="1500" dirty="0" smtClean="0"/>
              <a:t>…</a:t>
            </a:r>
            <a:r>
              <a:rPr lang="en-GB" altLang="en-US" sz="1500" dirty="0"/>
              <a:t/>
            </a:r>
            <a:br>
              <a:rPr lang="en-GB" altLang="en-US" sz="1500" dirty="0"/>
            </a:br>
            <a:r>
              <a:rPr lang="en-GB" altLang="en-US" sz="1500" dirty="0"/>
              <a:t>Strategies based on </a:t>
            </a:r>
            <a:r>
              <a:rPr lang="en-GB" altLang="en-US" sz="1500" dirty="0" smtClean="0"/>
              <a:t>Markov </a:t>
            </a:r>
            <a:r>
              <a:rPr lang="en-GB" altLang="en-US" sz="1500" dirty="0"/>
              <a:t>models seems to provide best and most </a:t>
            </a:r>
            <a:r>
              <a:rPr lang="en-GB" altLang="en-US" sz="1500" dirty="0" smtClean="0"/>
              <a:t>stable trade-off</a:t>
            </a:r>
            <a:endParaRPr lang="en-GB" altLang="en-US" sz="15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What we will talk about</a:t>
            </a:r>
            <a:r>
              <a:rPr lang="is-IS" altLang="en-US" dirty="0" smtClean="0"/>
              <a:t>…</a:t>
            </a:r>
            <a:endParaRPr lang="en-US" altLang="en-US" dirty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61963" y="1547813"/>
            <a:ext cx="7775575" cy="3657600"/>
          </a:xfrm>
        </p:spPr>
        <p:txBody>
          <a:bodyPr/>
          <a:lstStyle/>
          <a:p>
            <a:pPr eaLnBrk="1" hangingPunct="1"/>
            <a:r>
              <a:rPr lang="en-GB" altLang="en-US" b="1" i="1" dirty="0" smtClean="0"/>
              <a:t>Monitoring Evolution and Archiving </a:t>
            </a:r>
            <a:r>
              <a:rPr lang="is-IS" altLang="en-US" b="1" i="1" dirty="0" smtClean="0"/>
              <a:t>… why is it important? Some examples...</a:t>
            </a:r>
          </a:p>
          <a:p>
            <a:pPr eaLnBrk="1" hangingPunct="1"/>
            <a:endParaRPr lang="is-IS" altLang="en-US" b="1" i="1" dirty="0"/>
          </a:p>
          <a:p>
            <a:pPr eaLnBrk="1" hangingPunct="1"/>
            <a:r>
              <a:rPr lang="is-IS" altLang="en-US" b="1" i="1" dirty="0" smtClean="0"/>
              <a:t>General Challenges of Archiving the Web of Data</a:t>
            </a:r>
          </a:p>
          <a:p>
            <a:pPr eaLnBrk="1" hangingPunct="1"/>
            <a:endParaRPr lang="is-IS" altLang="en-US" b="1" i="1" dirty="0"/>
          </a:p>
          <a:p>
            <a:pPr eaLnBrk="1" hangingPunct="1"/>
            <a:r>
              <a:rPr lang="is-IS" altLang="en-US" b="1" i="1" dirty="0" smtClean="0"/>
              <a:t>Some </a:t>
            </a:r>
            <a:r>
              <a:rPr lang="is-IS" altLang="en-US" b="1" i="1" smtClean="0"/>
              <a:t>challenges more </a:t>
            </a:r>
            <a:r>
              <a:rPr lang="is-IS" altLang="en-US" b="1" i="1" dirty="0" smtClean="0"/>
              <a:t>in-depth</a:t>
            </a:r>
          </a:p>
          <a:p>
            <a:pPr eaLnBrk="1" hangingPunct="1"/>
            <a:endParaRPr lang="is-IS" altLang="en-US" b="1" i="1" dirty="0"/>
          </a:p>
          <a:p>
            <a:pPr eaLnBrk="1" hangingPunct="1"/>
            <a:r>
              <a:rPr lang="is-IS" altLang="en-US" b="1" i="1" dirty="0" smtClean="0"/>
              <a:t>Discussion... (hopefully </a:t>
            </a:r>
            <a:r>
              <a:rPr lang="is-IS" altLang="en-US" b="1" i="1" dirty="0" smtClean="0">
                <a:sym typeface="Wingdings"/>
              </a:rPr>
              <a:t> )</a:t>
            </a:r>
            <a:endParaRPr lang="is-IS" altLang="en-US" b="1" i="1" dirty="0" smtClean="0"/>
          </a:p>
          <a:p>
            <a:pPr eaLnBrk="1" hangingPunct="1"/>
            <a:endParaRPr lang="is-IS" altLang="en-US" b="1" i="1" dirty="0"/>
          </a:p>
          <a:p>
            <a:pPr eaLnBrk="1" hangingPunct="1"/>
            <a:endParaRPr lang="en-GB" alt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AAFE-65AE-DC4B-AE7B-691E6291219C}" type="slidenum">
              <a:rPr lang="de-AT"/>
              <a:pPr>
                <a:defRPr/>
              </a:pPr>
              <a:t>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298818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pPr eaLnBrk="1" hangingPunct="1"/>
            <a:r>
              <a:rPr lang="en-GB" altLang="en-US" dirty="0"/>
              <a:t>Experiment: </a:t>
            </a:r>
            <a:r>
              <a:rPr lang="en-GB" altLang="en-US" dirty="0" smtClean="0"/>
              <a:t>Improve completeness - Crawl </a:t>
            </a:r>
            <a:r>
              <a:rPr lang="en-GB" altLang="en-US" dirty="0"/>
              <a:t>time estimation</a:t>
            </a:r>
          </a:p>
        </p:txBody>
      </p:sp>
      <p:sp>
        <p:nvSpPr>
          <p:cNvPr id="44035" name="Inhaltsplatzhalter 2"/>
          <p:cNvSpPr>
            <a:spLocks noGrp="1"/>
          </p:cNvSpPr>
          <p:nvPr>
            <p:ph idx="1"/>
          </p:nvPr>
        </p:nvSpPr>
        <p:spPr>
          <a:xfrm>
            <a:off x="461963" y="1547813"/>
            <a:ext cx="8214493" cy="3657600"/>
          </a:xfrm>
        </p:spPr>
        <p:txBody>
          <a:bodyPr/>
          <a:lstStyle/>
          <a:p>
            <a:pPr eaLnBrk="1" hangingPunct="1"/>
            <a:r>
              <a:rPr lang="en-GB" altLang="en-US" dirty="0"/>
              <a:t>Aim: Estimate the overall crawl time and </a:t>
            </a:r>
            <a:r>
              <a:rPr lang="en-GB" altLang="en-US" dirty="0" smtClean="0"/>
              <a:t>needed number </a:t>
            </a:r>
            <a:r>
              <a:rPr lang="en-GB" altLang="en-US" dirty="0"/>
              <a:t>of threads for a set of URLs from different domains</a:t>
            </a:r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dirty="0"/>
              <a:t>Heuristic</a:t>
            </a:r>
          </a:p>
          <a:p>
            <a:pPr marL="593725" lvl="1" indent="-379413" eaLnBrk="1" hangingPunct="1">
              <a:buFont typeface="Verdana" charset="0"/>
              <a:buAutoNum type="arabicPeriod"/>
            </a:pPr>
            <a:r>
              <a:rPr lang="en-GB" altLang="en-US" dirty="0"/>
              <a:t>Estimate the crawl time per domain</a:t>
            </a:r>
          </a:p>
          <a:p>
            <a:pPr lvl="2" eaLnBrk="1" hangingPunct="1"/>
            <a:r>
              <a:rPr lang="en-GB" altLang="en-US" dirty="0"/>
              <a:t>Average download time, domain delay </a:t>
            </a:r>
            <a:r>
              <a:rPr lang="en-GB" altLang="en-US" dirty="0" err="1"/>
              <a:t>etc</a:t>
            </a:r>
            <a:r>
              <a:rPr lang="en-GB" altLang="en-US" dirty="0" smtClean="0"/>
              <a:t>…</a:t>
            </a:r>
            <a:endParaRPr lang="en-GB" altLang="en-US" dirty="0"/>
          </a:p>
          <a:p>
            <a:pPr marL="593725" lvl="1" indent="-379413" eaLnBrk="1" hangingPunct="1">
              <a:buFont typeface="Verdana" charset="0"/>
              <a:buAutoNum type="arabicPeriod"/>
            </a:pPr>
            <a:r>
              <a:rPr lang="en-GB" altLang="en-US" dirty="0"/>
              <a:t>First-fit bin-packing algorithms to </a:t>
            </a:r>
            <a:r>
              <a:rPr lang="en-GB" altLang="en-US" dirty="0" smtClean="0"/>
              <a:t>determine </a:t>
            </a:r>
            <a:r>
              <a:rPr lang="en-GB" altLang="en-US" dirty="0"/>
              <a:t>overall crawl time</a:t>
            </a:r>
          </a:p>
          <a:p>
            <a:pPr eaLnBrk="1" hangingPunct="1"/>
            <a:endParaRPr lang="en-GB" altLang="en-US" dirty="0"/>
          </a:p>
        </p:txBody>
      </p:sp>
      <p:pic>
        <p:nvPicPr>
          <p:cNvPr id="44036" name="Bild 4" descr="Screen Shot 2015-05-30 at 23.50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2378075"/>
            <a:ext cx="24003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pPr eaLnBrk="1" hangingPunct="1"/>
            <a:r>
              <a:rPr lang="en-GB" altLang="en-US"/>
              <a:t>Results</a:t>
            </a:r>
          </a:p>
        </p:txBody>
      </p:sp>
      <p:sp>
        <p:nvSpPr>
          <p:cNvPr id="45059" name="Inhaltsplatzhalter 2"/>
          <p:cNvSpPr>
            <a:spLocks noGrp="1"/>
          </p:cNvSpPr>
          <p:nvPr>
            <p:ph idx="1"/>
          </p:nvPr>
        </p:nvSpPr>
        <p:spPr>
          <a:xfrm>
            <a:off x="461963" y="1547813"/>
            <a:ext cx="7775575" cy="3657600"/>
          </a:xfrm>
        </p:spPr>
        <p:txBody>
          <a:bodyPr/>
          <a:lstStyle/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Large over estimation (is acceptable) </a:t>
            </a:r>
          </a:p>
          <a:p>
            <a:pPr eaLnBrk="1" hangingPunct="1"/>
            <a:r>
              <a:rPr lang="en-GB" altLang="en-US"/>
              <a:t>Small underestimation (e.g. 10mins for 60mins crawl)</a:t>
            </a:r>
          </a:p>
        </p:txBody>
      </p:sp>
      <p:pic>
        <p:nvPicPr>
          <p:cNvPr id="45060" name="Bild 3" descr="Screen Shot 2015-05-30 at 23.48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536700"/>
            <a:ext cx="6591300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Pull changes (crawl) vs.</a:t>
            </a:r>
            <a:br>
              <a:rPr lang="en-GB" altLang="en-US" dirty="0" smtClean="0"/>
            </a:br>
            <a:r>
              <a:rPr lang="en-GB" altLang="en-US" dirty="0" smtClean="0"/>
              <a:t>Push changes (notify)</a:t>
            </a:r>
            <a:endParaRPr lang="en-GB" altLang="en-US" dirty="0"/>
          </a:p>
        </p:txBody>
      </p:sp>
      <p:sp>
        <p:nvSpPr>
          <p:cNvPr id="39940" name="Inhaltsplatzhalter 5"/>
          <p:cNvSpPr>
            <a:spLocks noGrp="1"/>
          </p:cNvSpPr>
          <p:nvPr>
            <p:ph idx="1"/>
          </p:nvPr>
        </p:nvSpPr>
        <p:spPr>
          <a:xfrm>
            <a:off x="1147763" y="1531938"/>
            <a:ext cx="6450012" cy="4025900"/>
          </a:xfrm>
        </p:spPr>
        <p:txBody>
          <a:bodyPr/>
          <a:lstStyle/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dirty="0" smtClean="0"/>
              <a:t>Observations:</a:t>
            </a:r>
          </a:p>
          <a:p>
            <a:pPr lvl="1" eaLnBrk="1" hangingPunct="1"/>
            <a:r>
              <a:rPr lang="en-GB" altLang="en-US" dirty="0" smtClean="0"/>
              <a:t>Some services that publish or are mapped to RDF change regularly, but we don’t know the frequency upfront!</a:t>
            </a:r>
          </a:p>
          <a:p>
            <a:pPr lvl="2" eaLnBrk="1" hangingPunct="1"/>
            <a:endParaRPr lang="en-GB" altLang="en-US" dirty="0" smtClean="0"/>
          </a:p>
          <a:p>
            <a:pPr lvl="1" eaLnBrk="1" hangingPunct="1"/>
            <a:r>
              <a:rPr lang="en-GB" altLang="en-US" b="1" dirty="0" smtClean="0"/>
              <a:t>Some services mapped to RDF announce/archive their changes </a:t>
            </a:r>
            <a:r>
              <a:rPr lang="en-GB" altLang="en-US" b="1" dirty="0" smtClean="0"/>
              <a:t>already</a:t>
            </a:r>
            <a:r>
              <a:rPr lang="en-GB" altLang="en-US" b="1" dirty="0" smtClean="0"/>
              <a:t>, so they already keep an archive</a:t>
            </a:r>
            <a:r>
              <a:rPr lang="is-IS" altLang="en-US" b="1" dirty="0" smtClean="0"/>
              <a:t>…</a:t>
            </a:r>
            <a:endParaRPr lang="en-GB" altLang="en-US" b="1" dirty="0"/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273127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"/>
          <p:cNvSpPr>
            <a:spLocks noGrp="1"/>
          </p:cNvSpPr>
          <p:nvPr>
            <p:ph type="title"/>
          </p:nvPr>
        </p:nvSpPr>
        <p:spPr>
          <a:xfrm>
            <a:off x="251521" y="320675"/>
            <a:ext cx="7272808" cy="952500"/>
          </a:xfrm>
        </p:spPr>
        <p:txBody>
          <a:bodyPr/>
          <a:lstStyle/>
          <a:p>
            <a:pPr eaLnBrk="1" hangingPunct="1"/>
            <a:r>
              <a:rPr lang="en-GB" altLang="en-US" dirty="0"/>
              <a:t>2- “Recreate” the </a:t>
            </a:r>
            <a:r>
              <a:rPr lang="en-GB" altLang="en-US" dirty="0" smtClean="0"/>
              <a:t>versions from sources</a:t>
            </a:r>
            <a:br>
              <a:rPr lang="en-GB" altLang="en-US" dirty="0" smtClean="0"/>
            </a:br>
            <a:r>
              <a:rPr lang="en-GB" altLang="en-US" dirty="0" smtClean="0"/>
              <a:t>(</a:t>
            </a:r>
            <a:r>
              <a:rPr lang="en-GB" altLang="en-US" dirty="0" err="1" smtClean="0"/>
              <a:t>SEMANTiCS</a:t>
            </a:r>
            <a:r>
              <a:rPr lang="en-GB" altLang="en-US" dirty="0" smtClean="0"/>
              <a:t> 2015 demo</a:t>
            </a:r>
            <a:r>
              <a:rPr lang="is-IS" altLang="en-US" dirty="0" smtClean="0"/>
              <a:t>…)</a:t>
            </a:r>
            <a:endParaRPr lang="en-GB" altLang="en-US" dirty="0"/>
          </a:p>
        </p:txBody>
      </p:sp>
      <p:pic>
        <p:nvPicPr>
          <p:cNvPr id="4608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1812" r="16945" b="22850"/>
          <a:stretch>
            <a:fillRect/>
          </a:stretch>
        </p:blipFill>
        <p:spPr>
          <a:xfrm>
            <a:off x="5075486" y="3377941"/>
            <a:ext cx="3600970" cy="1990984"/>
          </a:xfrm>
        </p:spPr>
      </p:pic>
      <p:sp>
        <p:nvSpPr>
          <p:cNvPr id="46084" name="Inhaltsplatzhalter 2"/>
          <p:cNvSpPr txBox="1">
            <a:spLocks/>
          </p:cNvSpPr>
          <p:nvPr/>
        </p:nvSpPr>
        <p:spPr bwMode="auto">
          <a:xfrm>
            <a:off x="415925" y="1544662"/>
            <a:ext cx="85026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15" rIns="0" bIns="45715"/>
          <a:lstStyle>
            <a:lvl1pPr marL="263525" indent="-263525" defTabSz="912813">
              <a:spcAft>
                <a:spcPts val="600"/>
              </a:spcAft>
              <a:buClr>
                <a:srgbClr val="83B43A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1pPr>
            <a:lvl2pPr marL="539750" indent="-284163" defTabSz="912813">
              <a:spcAft>
                <a:spcPts val="600"/>
              </a:spcAft>
              <a:buClr>
                <a:schemeClr val="tx2"/>
              </a:buClr>
              <a:buSzPct val="100000"/>
              <a:buFont typeface="Wingdings" charset="2"/>
              <a:buChar char="§"/>
              <a:defRPr>
                <a:solidFill>
                  <a:schemeClr val="tx1"/>
                </a:solidFill>
                <a:latin typeface="Verdana" charset="0"/>
              </a:defRPr>
            </a:lvl2pPr>
            <a:lvl3pPr marL="803275" indent="-273050" defTabSz="912813">
              <a:spcAft>
                <a:spcPts val="600"/>
              </a:spcAft>
              <a:buClr>
                <a:srgbClr val="005F3B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Verdana" charset="0"/>
              </a:defRPr>
            </a:lvl3pPr>
            <a:lvl4pPr marL="1077913" indent="-273050" defTabSz="912813">
              <a:spcAft>
                <a:spcPts val="600"/>
              </a:spcAft>
              <a:buClr>
                <a:srgbClr val="406288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Verdana" charset="0"/>
              </a:defRPr>
            </a:lvl4pPr>
            <a:lvl5pPr marL="1343025" indent="-263525" defTabSz="912813">
              <a:spcAft>
                <a:spcPts val="600"/>
              </a:spcAft>
              <a:buFont typeface="Wingdings" charset="2"/>
              <a:buChar char="§"/>
              <a:defRPr sz="1400">
                <a:solidFill>
                  <a:schemeClr val="tx1"/>
                </a:solidFill>
                <a:latin typeface="Verdana" charset="0"/>
              </a:defRPr>
            </a:lvl5pPr>
            <a:lvl6pPr marL="1800225" indent="-263525" defTabSz="912813" eaLnBrk="0" fontAlgn="base" hangingPunct="0">
              <a:spcBef>
                <a:spcPct val="0"/>
              </a:spcBef>
              <a:spcAft>
                <a:spcPts val="600"/>
              </a:spcAft>
              <a:buFont typeface="Wingdings" charset="2"/>
              <a:buChar char="§"/>
              <a:defRPr sz="1400">
                <a:solidFill>
                  <a:schemeClr val="tx1"/>
                </a:solidFill>
                <a:latin typeface="Verdana" charset="0"/>
              </a:defRPr>
            </a:lvl6pPr>
            <a:lvl7pPr marL="2257425" indent="-263525" defTabSz="912813" eaLnBrk="0" fontAlgn="base" hangingPunct="0">
              <a:spcBef>
                <a:spcPct val="0"/>
              </a:spcBef>
              <a:spcAft>
                <a:spcPts val="600"/>
              </a:spcAft>
              <a:buFont typeface="Wingdings" charset="2"/>
              <a:buChar char="§"/>
              <a:defRPr sz="1400">
                <a:solidFill>
                  <a:schemeClr val="tx1"/>
                </a:solidFill>
                <a:latin typeface="Verdana" charset="0"/>
              </a:defRPr>
            </a:lvl7pPr>
            <a:lvl8pPr marL="2714625" indent="-263525" defTabSz="912813" eaLnBrk="0" fontAlgn="base" hangingPunct="0">
              <a:spcBef>
                <a:spcPct val="0"/>
              </a:spcBef>
              <a:spcAft>
                <a:spcPts val="600"/>
              </a:spcAft>
              <a:buFont typeface="Wingdings" charset="2"/>
              <a:buChar char="§"/>
              <a:defRPr sz="1400">
                <a:solidFill>
                  <a:schemeClr val="tx1"/>
                </a:solidFill>
                <a:latin typeface="Verdana" charset="0"/>
              </a:defRPr>
            </a:lvl8pPr>
            <a:lvl9pPr marL="3171825" indent="-263525" defTabSz="912813" eaLnBrk="0" fontAlgn="base" hangingPunct="0">
              <a:spcBef>
                <a:spcPct val="0"/>
              </a:spcBef>
              <a:spcAft>
                <a:spcPts val="600"/>
              </a:spcAft>
              <a:buFont typeface="Wingdings" charset="2"/>
              <a:buChar char="§"/>
              <a:defRPr sz="1400">
                <a:solidFill>
                  <a:schemeClr val="tx1"/>
                </a:solidFill>
                <a:latin typeface="Verdana" charset="0"/>
              </a:defRPr>
            </a:lvl9pPr>
          </a:lstStyle>
          <a:p>
            <a:pPr eaLnBrk="1" hangingPunct="1"/>
            <a:r>
              <a:rPr lang="en-GB" altLang="en-US" dirty="0" smtClean="0"/>
              <a:t>If raw historical data on changes is is available</a:t>
            </a:r>
            <a:r>
              <a:rPr lang="is-IS" altLang="en-US" dirty="0" smtClean="0"/>
              <a:t>…</a:t>
            </a:r>
            <a:endParaRPr lang="en-GB" altLang="en-US" dirty="0" smtClean="0"/>
          </a:p>
          <a:p>
            <a:pPr eaLnBrk="1" hangingPunct="1"/>
            <a:r>
              <a:rPr lang="en-GB" altLang="en-US" dirty="0" smtClean="0"/>
              <a:t>Aim</a:t>
            </a:r>
            <a:r>
              <a:rPr lang="en-GB" altLang="en-US" dirty="0"/>
              <a:t>: Fine grained access to previous versions, re-applying X2RDF transformations on the original source </a:t>
            </a:r>
          </a:p>
          <a:p>
            <a:pPr eaLnBrk="1" hangingPunct="1"/>
            <a:r>
              <a:rPr lang="en-GB" altLang="en-US" dirty="0"/>
              <a:t>Example: </a:t>
            </a:r>
            <a:r>
              <a:rPr lang="en-GB" altLang="en-US" b="1" dirty="0" err="1"/>
              <a:t>DBpedia</a:t>
            </a:r>
            <a:r>
              <a:rPr lang="en-GB" altLang="en-US" b="1" dirty="0"/>
              <a:t> </a:t>
            </a:r>
            <a:r>
              <a:rPr lang="en-GB" altLang="en-US" b="1" dirty="0" err="1"/>
              <a:t>Wayback</a:t>
            </a:r>
            <a:r>
              <a:rPr lang="en-GB" altLang="en-US" b="1" dirty="0"/>
              <a:t> machine</a:t>
            </a:r>
          </a:p>
          <a:p>
            <a:pPr lvl="1" eaLnBrk="1" hangingPunct="1"/>
            <a:r>
              <a:rPr lang="en-GB" altLang="en-US" dirty="0"/>
              <a:t>Re-apply mappings on the Wikipedia revision history	</a:t>
            </a:r>
          </a:p>
        </p:txBody>
      </p:sp>
      <p:sp>
        <p:nvSpPr>
          <p:cNvPr id="46085" name="TextBox 4"/>
          <p:cNvSpPr txBox="1">
            <a:spLocks noChangeArrowheads="1"/>
          </p:cNvSpPr>
          <p:nvPr/>
        </p:nvSpPr>
        <p:spPr bwMode="auto">
          <a:xfrm>
            <a:off x="5076825" y="5368925"/>
            <a:ext cx="3841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r>
              <a:rPr lang="en-US" altLang="en-US">
                <a:hlinkClick r:id="rId3"/>
              </a:rPr>
              <a:t>http://data.wu.ac.at/wayback/</a:t>
            </a:r>
            <a:r>
              <a:rPr lang="en-US" altLang="en-US"/>
              <a:t> </a:t>
            </a:r>
          </a:p>
        </p:txBody>
      </p:sp>
      <p:pic>
        <p:nvPicPr>
          <p:cNvPr id="4608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3" t="14575" r="21645" b="28024"/>
          <a:stretch>
            <a:fillRect/>
          </a:stretch>
        </p:blipFill>
        <p:spPr bwMode="auto">
          <a:xfrm>
            <a:off x="465138" y="3373462"/>
            <a:ext cx="39687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el 1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pPr eaLnBrk="1" hangingPunct="1"/>
            <a:r>
              <a:rPr lang="en-GB" altLang="en-US"/>
              <a:t>2- “Recreate” the versions</a:t>
            </a:r>
          </a:p>
        </p:txBody>
      </p:sp>
      <p:sp>
        <p:nvSpPr>
          <p:cNvPr id="47107" name="Content Placeholder 13"/>
          <p:cNvSpPr>
            <a:spLocks noGrp="1"/>
          </p:cNvSpPr>
          <p:nvPr>
            <p:ph idx="1"/>
          </p:nvPr>
        </p:nvSpPr>
        <p:spPr>
          <a:xfrm>
            <a:off x="461963" y="1344613"/>
            <a:ext cx="7775575" cy="3657600"/>
          </a:xfrm>
        </p:spPr>
        <p:txBody>
          <a:bodyPr/>
          <a:lstStyle/>
          <a:p>
            <a:pPr eaLnBrk="1" hangingPunct="1"/>
            <a:r>
              <a:rPr lang="en-GB" altLang="en-US" sz="1600" dirty="0"/>
              <a:t>How can one represent revisions while respecting </a:t>
            </a:r>
            <a:r>
              <a:rPr lang="en-GB" altLang="en-US" sz="1600" dirty="0" err="1"/>
              <a:t>DBpedia</a:t>
            </a:r>
            <a:r>
              <a:rPr lang="en-GB" altLang="en-US" sz="1600" dirty="0"/>
              <a:t>? </a:t>
            </a:r>
          </a:p>
          <a:p>
            <a:pPr lvl="1" eaLnBrk="1" hangingPunct="1"/>
            <a:r>
              <a:rPr lang="en-GB" altLang="en-US" sz="1400" dirty="0"/>
              <a:t>a</a:t>
            </a:r>
            <a:r>
              <a:rPr lang="en-US" altLang="en-US" sz="1400" dirty="0"/>
              <a:t>) quads </a:t>
            </a:r>
            <a:r>
              <a:rPr lang="en-US" altLang="en-US" sz="1400" dirty="0">
                <a:sym typeface="Wingdings" charset="2"/>
              </a:rPr>
              <a:t> &lt;</a:t>
            </a:r>
            <a:r>
              <a:rPr lang="en-US" altLang="en-US" sz="1400" dirty="0" err="1">
                <a:sym typeface="Wingdings" charset="2"/>
              </a:rPr>
              <a:t>dbpediaSubject</a:t>
            </a:r>
            <a:r>
              <a:rPr lang="en-US" altLang="en-US" sz="1400" dirty="0">
                <a:sym typeface="Wingdings" charset="2"/>
              </a:rPr>
              <a:t>&gt; &lt;</a:t>
            </a:r>
            <a:r>
              <a:rPr lang="en-US" altLang="en-US" sz="1400" dirty="0" err="1">
                <a:sym typeface="Wingdings" charset="2"/>
              </a:rPr>
              <a:t>pred</a:t>
            </a:r>
            <a:r>
              <a:rPr lang="en-US" altLang="en-US" sz="1400" dirty="0">
                <a:sym typeface="Wingdings" charset="2"/>
              </a:rPr>
              <a:t>&gt; &lt;</a:t>
            </a:r>
            <a:r>
              <a:rPr lang="en-US" altLang="en-US" sz="1400" dirty="0" err="1">
                <a:sym typeface="Wingdings" charset="2"/>
              </a:rPr>
              <a:t>obj</a:t>
            </a:r>
            <a:r>
              <a:rPr lang="en-US" altLang="en-US" sz="1400" dirty="0">
                <a:sym typeface="Wingdings" charset="2"/>
              </a:rPr>
              <a:t>&gt; &lt;Revision&gt; .</a:t>
            </a:r>
          </a:p>
          <a:p>
            <a:pPr lvl="1" eaLnBrk="1" hangingPunct="1"/>
            <a:r>
              <a:rPr lang="en-US" altLang="en-US" sz="1400" dirty="0">
                <a:sym typeface="Wingdings" charset="2"/>
              </a:rPr>
              <a:t>b) proprietary triples  &lt;</a:t>
            </a:r>
            <a:r>
              <a:rPr lang="en-US" altLang="en-US" sz="1400" dirty="0" err="1">
                <a:sym typeface="Wingdings" charset="2"/>
              </a:rPr>
              <a:t>ownSubject</a:t>
            </a:r>
            <a:r>
              <a:rPr lang="en-US" altLang="en-US" sz="1400" dirty="0">
                <a:sym typeface="Wingdings" charset="2"/>
              </a:rPr>
              <a:t>/Revision&gt; &lt;</a:t>
            </a:r>
            <a:r>
              <a:rPr lang="en-US" altLang="en-US" sz="1400" dirty="0" err="1">
                <a:sym typeface="Wingdings" charset="2"/>
              </a:rPr>
              <a:t>pred</a:t>
            </a:r>
            <a:r>
              <a:rPr lang="en-US" altLang="en-US" sz="1400" dirty="0">
                <a:sym typeface="Wingdings" charset="2"/>
              </a:rPr>
              <a:t>&gt; &lt;</a:t>
            </a:r>
            <a:r>
              <a:rPr lang="en-US" altLang="en-US" sz="1400" dirty="0" err="1">
                <a:sym typeface="Wingdings" charset="2"/>
              </a:rPr>
              <a:t>obj</a:t>
            </a:r>
            <a:r>
              <a:rPr lang="en-US" altLang="en-US" sz="1400" dirty="0">
                <a:sym typeface="Wingdings" charset="2"/>
              </a:rPr>
              <a:t>&gt; .</a:t>
            </a:r>
          </a:p>
          <a:p>
            <a:pPr eaLnBrk="1" hangingPunct="1"/>
            <a:r>
              <a:rPr lang="en-US" altLang="en-US" sz="1600" dirty="0">
                <a:sym typeface="Wingdings" charset="2"/>
              </a:rPr>
              <a:t>Operations?</a:t>
            </a:r>
          </a:p>
          <a:p>
            <a:pPr lvl="1" eaLnBrk="1" hangingPunct="1"/>
            <a:r>
              <a:rPr lang="en-US" altLang="en-US" sz="1400" dirty="0">
                <a:sym typeface="Wingdings" charset="2"/>
              </a:rPr>
              <a:t>Get </a:t>
            </a:r>
            <a:r>
              <a:rPr lang="en-US" altLang="en-US" sz="1400" dirty="0" smtClean="0">
                <a:sym typeface="Wingdings" charset="2"/>
              </a:rPr>
              <a:t>revisions meta-data </a:t>
            </a:r>
            <a:r>
              <a:rPr lang="en-US" altLang="en-US" sz="1400" dirty="0">
                <a:sym typeface="Wingdings" charset="2"/>
              </a:rPr>
              <a:t>for one resource (by </a:t>
            </a:r>
            <a:r>
              <a:rPr lang="en-US" altLang="en-US" sz="1400" dirty="0" err="1">
                <a:sym typeface="Wingdings" charset="2"/>
              </a:rPr>
              <a:t>revisionID</a:t>
            </a:r>
            <a:r>
              <a:rPr lang="en-US" altLang="en-US" sz="1400" dirty="0">
                <a:sym typeface="Wingdings" charset="2"/>
              </a:rPr>
              <a:t> or timestamp)</a:t>
            </a:r>
          </a:p>
          <a:p>
            <a:pPr lvl="1" eaLnBrk="1" hangingPunct="1"/>
            <a:r>
              <a:rPr lang="en-US" altLang="en-US" sz="1400" dirty="0">
                <a:sym typeface="Wingdings" charset="2"/>
              </a:rPr>
              <a:t>Get </a:t>
            </a:r>
            <a:r>
              <a:rPr lang="en-US" altLang="en-US" sz="1400" dirty="0" smtClean="0">
                <a:sym typeface="Wingdings" charset="2"/>
              </a:rPr>
              <a:t>“</a:t>
            </a:r>
            <a:r>
              <a:rPr lang="en-US" altLang="en-US" sz="1400" dirty="0" err="1" smtClean="0">
                <a:sym typeface="Wingdings" charset="2"/>
              </a:rPr>
              <a:t>materialised</a:t>
            </a:r>
            <a:r>
              <a:rPr lang="en-US" altLang="en-US" sz="1400" dirty="0" smtClean="0">
                <a:sym typeface="Wingdings" charset="2"/>
              </a:rPr>
              <a:t>” versions </a:t>
            </a:r>
            <a:r>
              <a:rPr lang="en-US" altLang="en-US" sz="1400" dirty="0">
                <a:sym typeface="Wingdings" charset="2"/>
              </a:rPr>
              <a:t>of a resource (by </a:t>
            </a:r>
            <a:r>
              <a:rPr lang="en-US" altLang="en-US" sz="1400" dirty="0" err="1">
                <a:sym typeface="Wingdings" charset="2"/>
              </a:rPr>
              <a:t>revisionID</a:t>
            </a:r>
            <a:r>
              <a:rPr lang="en-US" altLang="en-US" sz="1400" dirty="0">
                <a:sym typeface="Wingdings" charset="2"/>
              </a:rPr>
              <a:t> or timestamp)</a:t>
            </a:r>
          </a:p>
          <a:p>
            <a:pPr lvl="1" eaLnBrk="1" hangingPunct="1"/>
            <a:r>
              <a:rPr lang="en-US" altLang="en-US" sz="1400" dirty="0">
                <a:sym typeface="Wingdings" charset="2"/>
              </a:rPr>
              <a:t>Get difference between two revisions</a:t>
            </a:r>
          </a:p>
          <a:p>
            <a:endParaRPr lang="en-US" altLang="en-US" dirty="0"/>
          </a:p>
        </p:txBody>
      </p:sp>
      <p:pic>
        <p:nvPicPr>
          <p:cNvPr id="47108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" t="25500" r="1569" b="20599"/>
          <a:stretch>
            <a:fillRect/>
          </a:stretch>
        </p:blipFill>
        <p:spPr bwMode="auto">
          <a:xfrm>
            <a:off x="1957388" y="3443288"/>
            <a:ext cx="7186612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el 1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pPr eaLnBrk="1" hangingPunct="1"/>
            <a:r>
              <a:rPr lang="en-GB" altLang="en-US" dirty="0"/>
              <a:t>2- “Recreate” the versions</a:t>
            </a:r>
          </a:p>
        </p:txBody>
      </p:sp>
      <p:sp>
        <p:nvSpPr>
          <p:cNvPr id="48131" name="Content Placeholder 13"/>
          <p:cNvSpPr>
            <a:spLocks noGrp="1"/>
          </p:cNvSpPr>
          <p:nvPr>
            <p:ph idx="1"/>
          </p:nvPr>
        </p:nvSpPr>
        <p:spPr>
          <a:xfrm>
            <a:off x="461963" y="1547813"/>
            <a:ext cx="7775575" cy="3657600"/>
          </a:xfrm>
        </p:spPr>
        <p:txBody>
          <a:bodyPr/>
          <a:lstStyle/>
          <a:p>
            <a:pPr eaLnBrk="1" hangingPunct="1"/>
            <a:r>
              <a:rPr lang="en-GB" altLang="en-US" sz="1600" dirty="0"/>
              <a:t>More complex </a:t>
            </a:r>
            <a:r>
              <a:rPr lang="en-GB" altLang="en-US" sz="1600" dirty="0" smtClean="0"/>
              <a:t>operations/queries?  </a:t>
            </a:r>
            <a:r>
              <a:rPr lang="en-GB" altLang="en-US" sz="1600" b="1" dirty="0"/>
              <a:t>Open challenge</a:t>
            </a:r>
          </a:p>
          <a:p>
            <a:pPr lvl="1" eaLnBrk="1" hangingPunct="1"/>
            <a:r>
              <a:rPr lang="en-GB" altLang="en-US" sz="1400" b="1" dirty="0"/>
              <a:t>a) </a:t>
            </a:r>
            <a:r>
              <a:rPr lang="en-GB" altLang="en-US" sz="1400" b="1" dirty="0" smtClean="0"/>
              <a:t>On-demand? </a:t>
            </a:r>
            <a:r>
              <a:rPr lang="en-GB" altLang="en-US" sz="1400" b="1" dirty="0"/>
              <a:t>Query rewriting, similar to RDB2RDF </a:t>
            </a:r>
          </a:p>
          <a:p>
            <a:pPr lvl="1" eaLnBrk="1" hangingPunct="1"/>
            <a:r>
              <a:rPr lang="en-GB" altLang="en-US" sz="1400" b="1" dirty="0"/>
              <a:t>b) Batch: Fetch the desired information, then store and query </a:t>
            </a:r>
            <a:r>
              <a:rPr lang="en-GB" altLang="en-US" sz="1400" b="1" dirty="0" smtClean="0"/>
              <a:t>it </a:t>
            </a:r>
            <a:endParaRPr lang="en-GB" altLang="en-US" sz="1400" b="1" dirty="0"/>
          </a:p>
          <a:p>
            <a:pPr lvl="1" eaLnBrk="1" hangingPunct="1"/>
            <a:endParaRPr lang="en-US" altLang="en-US" dirty="0"/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" t="25500" r="1569" b="20599"/>
          <a:stretch>
            <a:fillRect/>
          </a:stretch>
        </p:blipFill>
        <p:spPr bwMode="auto">
          <a:xfrm>
            <a:off x="1957388" y="3443288"/>
            <a:ext cx="7186612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are (obviously) not the only ones looking into this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1302C-5B1F-8142-A42C-A0D7268ADF1D}" type="slidenum">
              <a:rPr lang="de-AT" smtClean="0"/>
              <a:pPr>
                <a:defRPr/>
              </a:pPr>
              <a:t>26</a:t>
            </a:fld>
            <a:endParaRPr lang="de-A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1138"/>
            <a:ext cx="4960717" cy="41070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96970" y="1849388"/>
            <a:ext cx="2843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However: </a:t>
            </a:r>
          </a:p>
          <a:p>
            <a:r>
              <a:rPr lang="en-US" dirty="0" smtClean="0"/>
              <a:t>Only one </a:t>
            </a:r>
            <a:r>
              <a:rPr lang="en-US" dirty="0"/>
              <a:t>HDT per </a:t>
            </a:r>
            <a:r>
              <a:rPr lang="en-US" dirty="0" smtClean="0"/>
              <a:t>“irregular” </a:t>
            </a:r>
            <a:r>
              <a:rPr lang="en-US" dirty="0" err="1"/>
              <a:t>dbpedia</a:t>
            </a:r>
            <a:r>
              <a:rPr lang="en-US" dirty="0"/>
              <a:t> dump</a:t>
            </a:r>
          </a:p>
        </p:txBody>
      </p:sp>
    </p:spTree>
    <p:extLst>
      <p:ext uri="{BB962C8B-B14F-4D97-AF65-F5344CB8AC3E}">
        <p14:creationId xmlns:p14="http://schemas.microsoft.com/office/powerpoint/2010/main" val="18354158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61963" y="1674813"/>
            <a:ext cx="7778750" cy="1038225"/>
          </a:xfrm>
        </p:spPr>
        <p:txBody>
          <a:bodyPr/>
          <a:lstStyle/>
          <a:p>
            <a:pPr eaLnBrk="1" hangingPunct="1"/>
            <a:r>
              <a:rPr lang="en-US" altLang="en-US"/>
              <a:t>The appraisal problem </a:t>
            </a:r>
          </a:p>
        </p:txBody>
      </p:sp>
      <p:sp>
        <p:nvSpPr>
          <p:cNvPr id="49155" name="Text Placeholder 2"/>
          <p:cNvSpPr>
            <a:spLocks noGrp="1"/>
          </p:cNvSpPr>
          <p:nvPr>
            <p:ph type="body" idx="1"/>
          </p:nvPr>
        </p:nvSpPr>
        <p:spPr>
          <a:xfrm>
            <a:off x="461963" y="2713038"/>
            <a:ext cx="7778750" cy="1200150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How </a:t>
            </a:r>
            <a:r>
              <a:rPr lang="en-GB" altLang="en-US" dirty="0"/>
              <a:t>can we assess the quality of a dataset?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el 1"/>
          <p:cNvSpPr>
            <a:spLocks noGrp="1"/>
          </p:cNvSpPr>
          <p:nvPr>
            <p:ph type="title"/>
          </p:nvPr>
        </p:nvSpPr>
        <p:spPr>
          <a:xfrm>
            <a:off x="539750" y="215900"/>
            <a:ext cx="6140450" cy="674688"/>
          </a:xfrm>
        </p:spPr>
        <p:txBody>
          <a:bodyPr/>
          <a:lstStyle/>
          <a:p>
            <a:pPr eaLnBrk="1" hangingPunct="1"/>
            <a:r>
              <a:rPr lang="de-DE" altLang="en-US"/>
              <a:t>Data Quality issues:</a:t>
            </a:r>
          </a:p>
        </p:txBody>
      </p:sp>
      <p:sp>
        <p:nvSpPr>
          <p:cNvPr id="50179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1" y="1325563"/>
            <a:ext cx="7920682" cy="3902075"/>
          </a:xfrm>
        </p:spPr>
        <p:txBody>
          <a:bodyPr/>
          <a:lstStyle/>
          <a:p>
            <a:pPr eaLnBrk="1" hangingPunct="1"/>
            <a:endParaRPr lang="de-DE" altLang="en-US" dirty="0"/>
          </a:p>
          <a:p>
            <a:pPr eaLnBrk="1" hangingPunct="1"/>
            <a:r>
              <a:rPr lang="de-DE" altLang="en-US" dirty="0" err="1"/>
              <a:t>Missing</a:t>
            </a:r>
            <a:endParaRPr lang="de-DE" altLang="en-US" dirty="0"/>
          </a:p>
          <a:p>
            <a:pPr eaLnBrk="1" hangingPunct="1"/>
            <a:r>
              <a:rPr lang="de-DE" altLang="en-US" dirty="0" err="1"/>
              <a:t>Outdated</a:t>
            </a:r>
            <a:r>
              <a:rPr lang="de-DE" altLang="en-US" dirty="0"/>
              <a:t> </a:t>
            </a:r>
            <a:r>
              <a:rPr lang="de-DE" altLang="en-US" dirty="0" err="1"/>
              <a:t>data</a:t>
            </a:r>
            <a:endParaRPr lang="de-DE" altLang="en-US" dirty="0"/>
          </a:p>
          <a:p>
            <a:pPr eaLnBrk="1" hangingPunct="1"/>
            <a:r>
              <a:rPr lang="de-DE" altLang="en-US" dirty="0" err="1"/>
              <a:t>Wrong</a:t>
            </a:r>
            <a:r>
              <a:rPr lang="de-DE" altLang="en-US" dirty="0"/>
              <a:t> </a:t>
            </a:r>
            <a:r>
              <a:rPr lang="de-DE" altLang="en-US" dirty="0" err="1"/>
              <a:t>data</a:t>
            </a:r>
            <a:endParaRPr lang="de-DE" altLang="en-US" dirty="0"/>
          </a:p>
          <a:p>
            <a:pPr eaLnBrk="1" hangingPunct="1"/>
            <a:r>
              <a:rPr lang="de-DE" altLang="en-US" dirty="0" err="1"/>
              <a:t>Ambiguous</a:t>
            </a:r>
            <a:r>
              <a:rPr lang="de-DE" altLang="en-US" dirty="0"/>
              <a:t> Data</a:t>
            </a:r>
          </a:p>
          <a:p>
            <a:pPr eaLnBrk="1" hangingPunct="1"/>
            <a:r>
              <a:rPr lang="de-DE" altLang="en-US" dirty="0" err="1"/>
              <a:t>Wrong</a:t>
            </a:r>
            <a:r>
              <a:rPr lang="de-DE" altLang="en-US" dirty="0"/>
              <a:t> meta-</a:t>
            </a:r>
            <a:r>
              <a:rPr lang="de-DE" altLang="en-US" dirty="0" err="1"/>
              <a:t>data</a:t>
            </a:r>
            <a:endParaRPr lang="de-DE" altLang="en-US" dirty="0"/>
          </a:p>
          <a:p>
            <a:pPr eaLnBrk="1" hangingPunct="1"/>
            <a:r>
              <a:rPr lang="de-DE" altLang="en-US" dirty="0"/>
              <a:t>Data </a:t>
            </a:r>
            <a:r>
              <a:rPr lang="de-DE" altLang="en-US" dirty="0" err="1"/>
              <a:t>source</a:t>
            </a:r>
            <a:r>
              <a:rPr lang="de-DE" altLang="en-US" dirty="0"/>
              <a:t> offline/not </a:t>
            </a:r>
            <a:r>
              <a:rPr lang="de-DE" altLang="en-US" dirty="0" err="1" smtClean="0"/>
              <a:t>reachable</a:t>
            </a:r>
            <a:endParaRPr lang="de-DE" altLang="en-US" dirty="0" smtClean="0"/>
          </a:p>
          <a:p>
            <a:pPr eaLnBrk="1" hangingPunct="1"/>
            <a:endParaRPr lang="de-DE" altLang="en-US" dirty="0"/>
          </a:p>
          <a:p>
            <a:pPr eaLnBrk="1" hangingPunct="1"/>
            <a:r>
              <a:rPr lang="de-DE" altLang="en-US" dirty="0" smtClean="0">
                <a:sym typeface="Wingdings"/>
              </a:rPr>
              <a:t> </a:t>
            </a:r>
            <a:r>
              <a:rPr lang="de-DE" altLang="en-US" b="1" dirty="0" err="1" smtClean="0">
                <a:sym typeface="Wingdings"/>
              </a:rPr>
              <a:t>Archiving</a:t>
            </a:r>
            <a:r>
              <a:rPr lang="de-DE" altLang="en-US" b="1" dirty="0">
                <a:sym typeface="Wingdings"/>
              </a:rPr>
              <a:t> </a:t>
            </a:r>
            <a:r>
              <a:rPr lang="de-DE" altLang="en-US" dirty="0" smtClean="0">
                <a:sym typeface="Wingdings"/>
              </a:rPr>
              <a:t>&amp; </a:t>
            </a:r>
            <a:r>
              <a:rPr lang="de-DE" altLang="en-US" dirty="0" err="1" smtClean="0">
                <a:sym typeface="Wingdings"/>
              </a:rPr>
              <a:t>looking</a:t>
            </a:r>
            <a:r>
              <a:rPr lang="de-DE" altLang="en-US" dirty="0" smtClean="0">
                <a:sym typeface="Wingdings"/>
              </a:rPr>
              <a:t> at </a:t>
            </a:r>
            <a:r>
              <a:rPr lang="de-DE" altLang="en-US" dirty="0" err="1" smtClean="0">
                <a:sym typeface="Wingdings"/>
              </a:rPr>
              <a:t>the</a:t>
            </a:r>
            <a:r>
              <a:rPr lang="de-DE" altLang="en-US" dirty="0" smtClean="0">
                <a:sym typeface="Wingdings"/>
              </a:rPr>
              <a:t> </a:t>
            </a:r>
            <a:r>
              <a:rPr lang="de-DE" altLang="en-US" b="1" dirty="0" err="1" smtClean="0">
                <a:sym typeface="Wingdings"/>
              </a:rPr>
              <a:t>history</a:t>
            </a:r>
            <a:r>
              <a:rPr lang="de-DE" altLang="en-US" b="1" dirty="0" smtClean="0">
                <a:sym typeface="Wingdings"/>
              </a:rPr>
              <a:t> </a:t>
            </a:r>
            <a:r>
              <a:rPr lang="de-DE" altLang="en-US" dirty="0" err="1" smtClean="0">
                <a:sym typeface="Wingdings"/>
              </a:rPr>
              <a:t>of</a:t>
            </a:r>
            <a:r>
              <a:rPr lang="de-DE" altLang="en-US" dirty="0" smtClean="0">
                <a:sym typeface="Wingdings"/>
              </a:rPr>
              <a:t> </a:t>
            </a:r>
            <a:r>
              <a:rPr lang="de-DE" altLang="en-US" dirty="0" err="1" smtClean="0">
                <a:sym typeface="Wingdings"/>
              </a:rPr>
              <a:t>datasets</a:t>
            </a:r>
            <a:r>
              <a:rPr lang="de-DE" altLang="en-US" dirty="0" smtClean="0">
                <a:sym typeface="Wingdings"/>
              </a:rPr>
              <a:t> </a:t>
            </a:r>
            <a:r>
              <a:rPr lang="de-DE" altLang="en-US" dirty="0" err="1" smtClean="0">
                <a:sym typeface="Wingdings"/>
              </a:rPr>
              <a:t>helps</a:t>
            </a:r>
            <a:r>
              <a:rPr lang="de-DE" altLang="en-US" dirty="0" smtClean="0">
                <a:sym typeface="Wingdings"/>
              </a:rPr>
              <a:t>!</a:t>
            </a:r>
            <a:endParaRPr lang="de-DE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el 1"/>
          <p:cNvSpPr>
            <a:spLocks noGrp="1"/>
          </p:cNvSpPr>
          <p:nvPr>
            <p:ph type="title"/>
          </p:nvPr>
        </p:nvSpPr>
        <p:spPr>
          <a:xfrm>
            <a:off x="465138" y="320675"/>
            <a:ext cx="6280150" cy="952500"/>
          </a:xfrm>
        </p:spPr>
        <p:txBody>
          <a:bodyPr/>
          <a:lstStyle/>
          <a:p>
            <a:pPr eaLnBrk="1" hangingPunct="1"/>
            <a:r>
              <a:rPr lang="en-GB" altLang="en-US"/>
              <a:t>Open Data Portals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468313" y="1547813"/>
            <a:ext cx="8485187" cy="3997325"/>
          </a:xfrm>
        </p:spPr>
        <p:txBody>
          <a:bodyPr rtlCol="0">
            <a:normAutofit fontScale="92500" lnSpcReduction="20000"/>
          </a:bodyPr>
          <a:lstStyle/>
          <a:p>
            <a:pPr marL="265086" indent="-265086" defTabSz="914306" eaLnBrk="1" fontAlgn="auto" hangingPunct="1">
              <a:spcBef>
                <a:spcPts val="0"/>
              </a:spcBef>
              <a:buClr>
                <a:schemeClr val="accent3"/>
              </a:buClr>
              <a:buFont typeface="Wingdings" panose="05000000000000000000" pitchFamily="2" charset="2"/>
              <a:buNone/>
              <a:defRPr/>
            </a:pPr>
            <a:r>
              <a:rPr lang="en-GB" smtClean="0"/>
              <a:t>CKAN ... </a:t>
            </a:r>
            <a:r>
              <a:rPr lang="en-GB" smtClean="0">
                <a:hlinkClick r:id="rId2"/>
              </a:rPr>
              <a:t>http://ckan.org/</a:t>
            </a:r>
            <a:endParaRPr lang="en-GB" smtClean="0"/>
          </a:p>
          <a:p>
            <a:pPr marL="265086" indent="-265086" defTabSz="914306" eaLnBrk="1" fontAlgn="auto" hangingPunct="1">
              <a:spcBef>
                <a:spcPts val="0"/>
              </a:spcBef>
              <a:buClr>
                <a:schemeClr val="accent3"/>
              </a:buClr>
              <a:buFont typeface="Wingdings" panose="05000000000000000000" pitchFamily="2" charset="2"/>
              <a:buNone/>
              <a:defRPr/>
            </a:pPr>
            <a:endParaRPr lang="en-GB" smtClean="0"/>
          </a:p>
          <a:p>
            <a:pPr marL="285739" indent="-285739" defTabSz="914306" eaLnBrk="1" fontAlgn="auto" hangingPunct="1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/>
            </a:pPr>
            <a:r>
              <a:rPr lang="en-GB" smtClean="0"/>
              <a:t>almost „de facto“ standard for Open Data Portals</a:t>
            </a:r>
          </a:p>
          <a:p>
            <a:pPr marL="285739" indent="-285739" defTabSz="914306" eaLnBrk="1" fontAlgn="auto" hangingPunct="1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/>
            </a:pPr>
            <a:r>
              <a:rPr lang="en-GB" smtClean="0"/>
              <a:t>facilitates search, metadata (publisher, format, publication date, license, etc.) for datasets</a:t>
            </a:r>
          </a:p>
          <a:p>
            <a:pPr marL="285739" indent="-285739" defTabSz="914306" eaLnBrk="1" fontAlgn="auto" hangingPunct="1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/>
            </a:pPr>
            <a:endParaRPr lang="en-GB" smtClean="0"/>
          </a:p>
          <a:p>
            <a:pPr marL="285739" indent="-285739" defTabSz="914306" eaLnBrk="1" fontAlgn="auto" hangingPunct="1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/>
            </a:pPr>
            <a:r>
              <a:rPr lang="en-GB" smtClean="0">
                <a:hlinkClick r:id="rId3"/>
              </a:rPr>
              <a:t>http://datahub.io/</a:t>
            </a:r>
            <a:r>
              <a:rPr lang="en-GB" smtClean="0"/>
              <a:t> </a:t>
            </a:r>
          </a:p>
          <a:p>
            <a:pPr marL="285739" indent="-285739" defTabSz="914306" eaLnBrk="1" fontAlgn="auto" hangingPunct="1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/>
            </a:pPr>
            <a:r>
              <a:rPr lang="en-GB" smtClean="0">
                <a:hlinkClick r:id="rId4"/>
              </a:rPr>
              <a:t>http://data.gv.at/</a:t>
            </a:r>
            <a:endParaRPr lang="en-GB" smtClean="0"/>
          </a:p>
          <a:p>
            <a:pPr marL="285739" indent="-285739" defTabSz="914306" eaLnBrk="1" fontAlgn="auto" hangingPunct="1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/>
            </a:pPr>
            <a:endParaRPr lang="en-GB" smtClean="0"/>
          </a:p>
          <a:p>
            <a:pPr marL="285739" indent="-285739" defTabSz="914306" eaLnBrk="1" fontAlgn="auto" hangingPunct="1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/>
            </a:pPr>
            <a:endParaRPr lang="en-GB" smtClean="0"/>
          </a:p>
          <a:p>
            <a:pPr marL="285739" indent="-285739" defTabSz="914306" eaLnBrk="1" fontAlgn="auto" hangingPunct="1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/>
            </a:pPr>
            <a:r>
              <a:rPr lang="en-GB" smtClean="0"/>
              <a:t>machine-processable? ... </a:t>
            </a:r>
          </a:p>
          <a:p>
            <a:pPr marL="0" indent="0" defTabSz="914306" eaLnBrk="1" fontAlgn="auto" hangingPunct="1">
              <a:spcBef>
                <a:spcPts val="0"/>
              </a:spcBef>
              <a:buClr>
                <a:schemeClr val="accent3"/>
              </a:buClr>
              <a:buFont typeface="Wingdings" panose="05000000000000000000" pitchFamily="2" charset="2"/>
              <a:buNone/>
              <a:defRPr/>
            </a:pPr>
            <a:r>
              <a:rPr lang="en-GB" smtClean="0"/>
              <a:t>    ... </a:t>
            </a:r>
            <a:r>
              <a:rPr lang="en-GB" b="1" smtClean="0"/>
              <a:t>partially</a:t>
            </a:r>
          </a:p>
          <a:p>
            <a:pPr marL="285739" indent="-285739" defTabSz="914306" eaLnBrk="1" fontAlgn="auto" hangingPunct="1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/>
            </a:pPr>
            <a:endParaRPr lang="en-GB"/>
          </a:p>
        </p:txBody>
      </p:sp>
      <p:pic>
        <p:nvPicPr>
          <p:cNvPr id="4" name="Bild 3" descr="Screen Shot 2013-12-18 at 10.24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036888"/>
            <a:ext cx="4630737" cy="30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Why evolution matters </a:t>
            </a:r>
            <a:br>
              <a:rPr lang="en-US" altLang="en-US" dirty="0" smtClean="0"/>
            </a:br>
            <a:r>
              <a:rPr lang="en-US" altLang="en-US" sz="1600" i="1" dirty="0" smtClean="0"/>
              <a:t>(Creationists: please ignore this slide</a:t>
            </a:r>
            <a:r>
              <a:rPr lang="is-IS" altLang="en-US" sz="1600" i="1" dirty="0" smtClean="0"/>
              <a:t>…</a:t>
            </a:r>
            <a:r>
              <a:rPr lang="en-US" altLang="en-US" sz="1600" i="1" dirty="0" smtClean="0"/>
              <a:t>)</a:t>
            </a:r>
            <a:endParaRPr lang="en-US" altLang="en-US" sz="1600" i="1" dirty="0"/>
          </a:p>
        </p:txBody>
      </p:sp>
      <p:sp>
        <p:nvSpPr>
          <p:cNvPr id="18435" name="Content Placeholder 1026"/>
          <p:cNvSpPr>
            <a:spLocks noGrp="1"/>
          </p:cNvSpPr>
          <p:nvPr>
            <p:ph idx="1"/>
          </p:nvPr>
        </p:nvSpPr>
        <p:spPr>
          <a:xfrm>
            <a:off x="461963" y="1547813"/>
            <a:ext cx="7775575" cy="3657600"/>
          </a:xfrm>
        </p:spPr>
        <p:txBody>
          <a:bodyPr/>
          <a:lstStyle/>
          <a:p>
            <a:pPr eaLnBrk="1" hangingPunct="1"/>
            <a:r>
              <a:rPr lang="en-GB" altLang="en-US"/>
              <a:t>Monitoring evolution is relevant</a:t>
            </a:r>
            <a:endParaRPr lang="en-US" altLang="en-US"/>
          </a:p>
        </p:txBody>
      </p:sp>
      <p:sp>
        <p:nvSpPr>
          <p:cNvPr id="36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Archiving Linked and Open Data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E55D37-338E-7742-85D3-396C74C7BE2C}" type="slidenum">
              <a:rPr lang="de-AT"/>
              <a:pPr>
                <a:defRPr/>
              </a:pPr>
              <a:t>3</a:t>
            </a:fld>
            <a:endParaRPr lang="de-AT" dirty="0"/>
          </a:p>
        </p:txBody>
      </p:sp>
      <p:grpSp>
        <p:nvGrpSpPr>
          <p:cNvPr id="18438" name="Group 1027"/>
          <p:cNvGrpSpPr>
            <a:grpSpLocks/>
          </p:cNvGrpSpPr>
          <p:nvPr/>
        </p:nvGrpSpPr>
        <p:grpSpPr bwMode="auto">
          <a:xfrm>
            <a:off x="2951163" y="1920875"/>
            <a:ext cx="6157912" cy="3749675"/>
            <a:chOff x="2699792" y="1851354"/>
            <a:chExt cx="5832648" cy="3550307"/>
          </a:xfrm>
        </p:grpSpPr>
        <p:pic>
          <p:nvPicPr>
            <p:cNvPr id="18440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68" t="19600" r="27551" b="31401"/>
            <a:stretch>
              <a:fillRect/>
            </a:stretch>
          </p:blipFill>
          <p:spPr bwMode="auto">
            <a:xfrm>
              <a:off x="2699792" y="1851354"/>
              <a:ext cx="5832648" cy="3550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1" name="Picture 2" descr="http://f.tqn.com/y/google/1/W/A/E/-/-/google-trends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1993404"/>
              <a:ext cx="1282352" cy="85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3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2209800"/>
            <a:ext cx="273685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el 1"/>
          <p:cNvSpPr>
            <a:spLocks noGrp="1"/>
          </p:cNvSpPr>
          <p:nvPr>
            <p:ph type="title"/>
          </p:nvPr>
        </p:nvSpPr>
        <p:spPr>
          <a:xfrm>
            <a:off x="1147763" y="358775"/>
            <a:ext cx="5764212" cy="952500"/>
          </a:xfrm>
        </p:spPr>
        <p:txBody>
          <a:bodyPr/>
          <a:lstStyle/>
          <a:p>
            <a:pPr eaLnBrk="1" hangingPunct="1"/>
            <a:r>
              <a:rPr lang="en-GB" altLang="en-US"/>
              <a:t>O</a:t>
            </a:r>
            <a:r>
              <a:rPr lang="en-GB" altLang="en-US" sz="2000"/>
              <a:t>PEN</a:t>
            </a:r>
            <a:r>
              <a:rPr lang="en-GB" altLang="en-US"/>
              <a:t> D</a:t>
            </a:r>
            <a:r>
              <a:rPr lang="en-GB" altLang="en-US" sz="2000"/>
              <a:t>ATA</a:t>
            </a:r>
            <a:r>
              <a:rPr lang="en-GB" altLang="en-US"/>
              <a:t> P</a:t>
            </a:r>
            <a:r>
              <a:rPr lang="en-GB" altLang="en-US" sz="2000"/>
              <a:t>ORTAL</a:t>
            </a:r>
            <a:r>
              <a:rPr lang="en-GB" altLang="en-US"/>
              <a:t> W</a:t>
            </a:r>
            <a:r>
              <a:rPr lang="en-GB" altLang="en-US" sz="2000"/>
              <a:t>ATCH</a:t>
            </a:r>
            <a:br>
              <a:rPr lang="en-GB" altLang="en-US" sz="2000"/>
            </a:br>
            <a:r>
              <a:rPr lang="en-GB" altLang="en-US" sz="2000"/>
              <a:t> … a first step.</a:t>
            </a:r>
          </a:p>
        </p:txBody>
      </p:sp>
      <p:sp>
        <p:nvSpPr>
          <p:cNvPr id="53251" name="Inhaltsplatzhalter 2"/>
          <p:cNvSpPr>
            <a:spLocks noGrp="1"/>
          </p:cNvSpPr>
          <p:nvPr>
            <p:ph idx="1"/>
          </p:nvPr>
        </p:nvSpPr>
        <p:spPr>
          <a:xfrm>
            <a:off x="1150938" y="1836738"/>
            <a:ext cx="6451600" cy="3657600"/>
          </a:xfrm>
        </p:spPr>
        <p:txBody>
          <a:bodyPr/>
          <a:lstStyle/>
          <a:p>
            <a:pPr eaLnBrk="1" hangingPunct="1"/>
            <a:r>
              <a:rPr lang="en-GB" altLang="en-US"/>
              <a:t>Periodically monitoring a list of Open Data Portals</a:t>
            </a:r>
          </a:p>
          <a:p>
            <a:pPr lvl="1" eaLnBrk="1" hangingPunct="1"/>
            <a:r>
              <a:rPr lang="en-GB" altLang="en-US"/>
              <a:t>90 CKAN powered Open Data Portals</a:t>
            </a:r>
          </a:p>
          <a:p>
            <a:pPr eaLnBrk="1" hangingPunct="1"/>
            <a:r>
              <a:rPr lang="en-GB" altLang="en-US"/>
              <a:t>Quality assessment</a:t>
            </a:r>
          </a:p>
          <a:p>
            <a:pPr eaLnBrk="1" hangingPunct="1"/>
            <a:r>
              <a:rPr lang="en-GB" altLang="en-US"/>
              <a:t>Evolution tracking</a:t>
            </a:r>
          </a:p>
          <a:p>
            <a:pPr lvl="1" eaLnBrk="1" hangingPunct="1"/>
            <a:r>
              <a:rPr lang="en-GB" altLang="en-US"/>
              <a:t>Meta data</a:t>
            </a:r>
          </a:p>
          <a:p>
            <a:pPr lvl="1" eaLnBrk="1" hangingPunct="1"/>
            <a:r>
              <a:rPr lang="en-GB" altLang="en-US"/>
              <a:t>Data</a:t>
            </a:r>
          </a:p>
        </p:txBody>
      </p:sp>
      <p:pic>
        <p:nvPicPr>
          <p:cNvPr id="53252" name="Bild 3" descr="Screen Shot 2015-03-26 at 11.04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3336925"/>
            <a:ext cx="3917950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feld 4"/>
          <p:cNvSpPr txBox="1">
            <a:spLocks noChangeArrowheads="1"/>
          </p:cNvSpPr>
          <p:nvPr/>
        </p:nvSpPr>
        <p:spPr bwMode="auto">
          <a:xfrm>
            <a:off x="2351088" y="1470025"/>
            <a:ext cx="40767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eaLnBrk="1" hangingPunct="1"/>
            <a:r>
              <a:rPr lang="en-GB" altLang="en-US" sz="1500" b="1">
                <a:hlinkClick r:id="rId3"/>
              </a:rPr>
              <a:t>http://data.wu.ac.at/portalwatch/</a:t>
            </a:r>
            <a:r>
              <a:rPr lang="en-GB" altLang="en-US" sz="1500" b="1"/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el 1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pPr eaLnBrk="1" hangingPunct="1"/>
            <a:r>
              <a:rPr lang="en-GB" altLang="en-US"/>
              <a:t>Open Data Portal list</a:t>
            </a:r>
          </a:p>
        </p:txBody>
      </p:sp>
      <p:sp>
        <p:nvSpPr>
          <p:cNvPr id="54275" name="Inhaltsplatzhalter 2"/>
          <p:cNvSpPr>
            <a:spLocks noGrp="1"/>
          </p:cNvSpPr>
          <p:nvPr>
            <p:ph idx="1"/>
          </p:nvPr>
        </p:nvSpPr>
        <p:spPr>
          <a:xfrm>
            <a:off x="461963" y="1547813"/>
            <a:ext cx="7775575" cy="3657600"/>
          </a:xfrm>
        </p:spPr>
        <p:txBody>
          <a:bodyPr/>
          <a:lstStyle/>
          <a:p>
            <a:pPr eaLnBrk="1" hangingPunct="1"/>
            <a:endParaRPr lang="en-GB" altLang="en-US"/>
          </a:p>
        </p:txBody>
      </p:sp>
      <p:pic>
        <p:nvPicPr>
          <p:cNvPr id="54276" name="Bild 3" descr="Screen Shot 2015-03-30 at 01.45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1417638"/>
            <a:ext cx="5767387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el 1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pPr eaLnBrk="1" hangingPunct="1"/>
            <a:r>
              <a:rPr lang="en-GB" altLang="en-US"/>
              <a:t>Q</a:t>
            </a:r>
            <a:r>
              <a:rPr lang="en-GB" altLang="en-US" sz="2000"/>
              <a:t>UALITY</a:t>
            </a:r>
            <a:r>
              <a:rPr lang="en-GB" altLang="en-US"/>
              <a:t> D</a:t>
            </a:r>
            <a:r>
              <a:rPr lang="en-GB" altLang="en-US" sz="2000"/>
              <a:t>IMENSIONS</a:t>
            </a:r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</p:nvPr>
        </p:nvGraphicFramePr>
        <p:xfrm>
          <a:off x="1147763" y="2074863"/>
          <a:ext cx="7024687" cy="2166941"/>
        </p:xfrm>
        <a:graphic>
          <a:graphicData uri="http://schemas.openxmlformats.org/drawingml/2006/table">
            <a:tbl>
              <a:tblPr/>
              <a:tblGrid>
                <a:gridCol w="1504950"/>
                <a:gridCol w="5519737"/>
              </a:tblGrid>
              <a:tr h="309563">
                <a:tc>
                  <a:txBody>
                    <a:bodyPr/>
                    <a:lstStyle>
                      <a:lvl1pPr defTabSz="912813">
                        <a:spcAft>
                          <a:spcPts val="600"/>
                        </a:spcAft>
                        <a:buClr>
                          <a:srgbClr val="83B43A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 defTabSz="912813"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00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 defTabSz="912813">
                        <a:spcAft>
                          <a:spcPts val="600"/>
                        </a:spcAft>
                        <a:buClr>
                          <a:srgbClr val="005F3B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 defTabSz="912813">
                        <a:spcAft>
                          <a:spcPts val="600"/>
                        </a:spcAft>
                        <a:buClr>
                          <a:srgbClr val="406288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 defTabSz="912813"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</a:rPr>
                        <a:t>DIMENSION</a:t>
                      </a:r>
                    </a:p>
                  </a:txBody>
                  <a:tcPr marL="76192" marR="76192" marT="38081" marB="380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>
                        <a:spcAft>
                          <a:spcPts val="600"/>
                        </a:spcAft>
                        <a:buClr>
                          <a:srgbClr val="83B43A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 defTabSz="912813"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00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 defTabSz="912813">
                        <a:spcAft>
                          <a:spcPts val="600"/>
                        </a:spcAft>
                        <a:buClr>
                          <a:srgbClr val="005F3B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 defTabSz="912813">
                        <a:spcAft>
                          <a:spcPts val="600"/>
                        </a:spcAft>
                        <a:buClr>
                          <a:srgbClr val="406288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 defTabSz="912813"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</a:rPr>
                        <a:t>DESCRIPTION</a:t>
                      </a:r>
                    </a:p>
                  </a:txBody>
                  <a:tcPr marL="76192" marR="76192" marT="38081" marB="380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>
                      <a:lvl1pPr defTabSz="912813">
                        <a:spcAft>
                          <a:spcPts val="600"/>
                        </a:spcAft>
                        <a:buClr>
                          <a:srgbClr val="83B43A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 defTabSz="912813"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00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 defTabSz="912813">
                        <a:spcAft>
                          <a:spcPts val="600"/>
                        </a:spcAft>
                        <a:buClr>
                          <a:srgbClr val="005F3B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 defTabSz="912813">
                        <a:spcAft>
                          <a:spcPts val="600"/>
                        </a:spcAft>
                        <a:buClr>
                          <a:srgbClr val="406288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 defTabSz="912813"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Retrievability</a:t>
                      </a:r>
                    </a:p>
                  </a:txBody>
                  <a:tcPr marL="76192" marR="76192" marT="38081" marB="380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>
                        <a:spcAft>
                          <a:spcPts val="600"/>
                        </a:spcAft>
                        <a:buClr>
                          <a:srgbClr val="83B43A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 defTabSz="912813"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00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 defTabSz="912813">
                        <a:spcAft>
                          <a:spcPts val="600"/>
                        </a:spcAft>
                        <a:buClr>
                          <a:srgbClr val="005F3B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 defTabSz="912813">
                        <a:spcAft>
                          <a:spcPts val="600"/>
                        </a:spcAft>
                        <a:buClr>
                          <a:srgbClr val="406288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 defTabSz="912813"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5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The extent to which meta data and resources can be retrieved.</a:t>
                      </a:r>
                      <a:endParaRPr kumimoji="0" lang="en-GB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76192" marR="76192" marT="38081" marB="38081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>
                      <a:lvl1pPr defTabSz="912813">
                        <a:spcAft>
                          <a:spcPts val="600"/>
                        </a:spcAft>
                        <a:buClr>
                          <a:srgbClr val="83B43A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 defTabSz="912813"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00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 defTabSz="912813">
                        <a:spcAft>
                          <a:spcPts val="600"/>
                        </a:spcAft>
                        <a:buClr>
                          <a:srgbClr val="005F3B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 defTabSz="912813">
                        <a:spcAft>
                          <a:spcPts val="600"/>
                        </a:spcAft>
                        <a:buClr>
                          <a:srgbClr val="406288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 defTabSz="912813"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Usage</a:t>
                      </a:r>
                    </a:p>
                  </a:txBody>
                  <a:tcPr marL="76192" marR="76192" marT="38081" marB="380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>
                        <a:spcAft>
                          <a:spcPts val="600"/>
                        </a:spcAft>
                        <a:buClr>
                          <a:srgbClr val="83B43A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 defTabSz="912813"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00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 defTabSz="912813">
                        <a:spcAft>
                          <a:spcPts val="600"/>
                        </a:spcAft>
                        <a:buClr>
                          <a:srgbClr val="005F3B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 defTabSz="912813">
                        <a:spcAft>
                          <a:spcPts val="600"/>
                        </a:spcAft>
                        <a:buClr>
                          <a:srgbClr val="406288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 defTabSz="912813"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5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The extent to which available meta data keys are used to describe a dataset.</a:t>
                      </a:r>
                      <a:endParaRPr kumimoji="0" lang="en-GB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76192" marR="76192" marT="38081" marB="38081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>
                      <a:lvl1pPr defTabSz="912813">
                        <a:spcAft>
                          <a:spcPts val="600"/>
                        </a:spcAft>
                        <a:buClr>
                          <a:srgbClr val="83B43A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 defTabSz="912813"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00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 defTabSz="912813">
                        <a:spcAft>
                          <a:spcPts val="600"/>
                        </a:spcAft>
                        <a:buClr>
                          <a:srgbClr val="005F3B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 defTabSz="912813">
                        <a:spcAft>
                          <a:spcPts val="600"/>
                        </a:spcAft>
                        <a:buClr>
                          <a:srgbClr val="406288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 defTabSz="912813"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Completeness</a:t>
                      </a:r>
                    </a:p>
                  </a:txBody>
                  <a:tcPr marL="76192" marR="76192" marT="38081" marB="380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>
                        <a:spcAft>
                          <a:spcPts val="600"/>
                        </a:spcAft>
                        <a:buClr>
                          <a:srgbClr val="83B43A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 defTabSz="912813"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00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 defTabSz="912813">
                        <a:spcAft>
                          <a:spcPts val="600"/>
                        </a:spcAft>
                        <a:buClr>
                          <a:srgbClr val="005F3B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 defTabSz="912813">
                        <a:spcAft>
                          <a:spcPts val="600"/>
                        </a:spcAft>
                        <a:buClr>
                          <a:srgbClr val="406288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 defTabSz="912813"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5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The extent to which the used meta data keys are non empty.</a:t>
                      </a:r>
                      <a:endParaRPr kumimoji="0" lang="en-GB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76192" marR="76192" marT="38081" marB="38081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>
                      <a:lvl1pPr defTabSz="912813">
                        <a:spcAft>
                          <a:spcPts val="600"/>
                        </a:spcAft>
                        <a:buClr>
                          <a:srgbClr val="83B43A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 defTabSz="912813"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00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 defTabSz="912813">
                        <a:spcAft>
                          <a:spcPts val="600"/>
                        </a:spcAft>
                        <a:buClr>
                          <a:srgbClr val="005F3B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 defTabSz="912813">
                        <a:spcAft>
                          <a:spcPts val="600"/>
                        </a:spcAft>
                        <a:buClr>
                          <a:srgbClr val="406288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 defTabSz="912813"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Accuracy</a:t>
                      </a:r>
                    </a:p>
                  </a:txBody>
                  <a:tcPr marL="76192" marR="76192" marT="38081" marB="380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>
                        <a:spcAft>
                          <a:spcPts val="600"/>
                        </a:spcAft>
                        <a:buClr>
                          <a:srgbClr val="83B43A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 defTabSz="912813"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00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 defTabSz="912813">
                        <a:spcAft>
                          <a:spcPts val="600"/>
                        </a:spcAft>
                        <a:buClr>
                          <a:srgbClr val="005F3B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 defTabSz="912813">
                        <a:spcAft>
                          <a:spcPts val="600"/>
                        </a:spcAft>
                        <a:buClr>
                          <a:srgbClr val="406288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 defTabSz="912813"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5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The extent to which certain meta data values accurately describe the resources.</a:t>
                      </a:r>
                      <a:endParaRPr kumimoji="0" lang="en-GB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76192" marR="76192" marT="38081" marB="38081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>
                      <a:lvl1pPr defTabSz="912813">
                        <a:spcAft>
                          <a:spcPts val="600"/>
                        </a:spcAft>
                        <a:buClr>
                          <a:srgbClr val="83B43A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 defTabSz="912813"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00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 defTabSz="912813">
                        <a:spcAft>
                          <a:spcPts val="600"/>
                        </a:spcAft>
                        <a:buClr>
                          <a:srgbClr val="005F3B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 defTabSz="912813">
                        <a:spcAft>
                          <a:spcPts val="600"/>
                        </a:spcAft>
                        <a:buClr>
                          <a:srgbClr val="406288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 defTabSz="912813"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Openness</a:t>
                      </a:r>
                    </a:p>
                  </a:txBody>
                  <a:tcPr marL="76192" marR="76192" marT="38081" marB="380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>
                        <a:spcAft>
                          <a:spcPts val="600"/>
                        </a:spcAft>
                        <a:buClr>
                          <a:srgbClr val="83B43A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 defTabSz="912813"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00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 defTabSz="912813">
                        <a:spcAft>
                          <a:spcPts val="600"/>
                        </a:spcAft>
                        <a:buClr>
                          <a:srgbClr val="005F3B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 defTabSz="912813">
                        <a:spcAft>
                          <a:spcPts val="600"/>
                        </a:spcAft>
                        <a:buClr>
                          <a:srgbClr val="406288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 defTabSz="912813"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5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The extent to which licenses and file formats conform to the open definition.</a:t>
                      </a:r>
                      <a:endParaRPr kumimoji="0" lang="en-GB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76192" marR="76192" marT="38081" marB="38081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>
                      <a:lvl1pPr defTabSz="912813">
                        <a:spcAft>
                          <a:spcPts val="600"/>
                        </a:spcAft>
                        <a:buClr>
                          <a:srgbClr val="83B43A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 defTabSz="912813"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00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 defTabSz="912813">
                        <a:spcAft>
                          <a:spcPts val="600"/>
                        </a:spcAft>
                        <a:buClr>
                          <a:srgbClr val="005F3B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 defTabSz="912813">
                        <a:spcAft>
                          <a:spcPts val="600"/>
                        </a:spcAft>
                        <a:buClr>
                          <a:srgbClr val="406288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 defTabSz="912813"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Contactability</a:t>
                      </a:r>
                    </a:p>
                  </a:txBody>
                  <a:tcPr marL="76192" marR="76192" marT="38081" marB="380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>
                        <a:spcAft>
                          <a:spcPts val="600"/>
                        </a:spcAft>
                        <a:buClr>
                          <a:srgbClr val="83B43A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 defTabSz="912813"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00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 defTabSz="912813">
                        <a:spcAft>
                          <a:spcPts val="600"/>
                        </a:spcAft>
                        <a:buClr>
                          <a:srgbClr val="005F3B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 defTabSz="912813">
                        <a:spcAft>
                          <a:spcPts val="600"/>
                        </a:spcAft>
                        <a:buClr>
                          <a:srgbClr val="406288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 defTabSz="912813"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5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The extent to which the data publisher provide contact information.</a:t>
                      </a:r>
                      <a:endParaRPr kumimoji="0" lang="en-GB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76192" marR="76192" marT="38081" marB="38081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5325" name="Textfeld 5"/>
          <p:cNvSpPr txBox="1">
            <a:spLocks noChangeArrowheads="1"/>
          </p:cNvSpPr>
          <p:nvPr/>
        </p:nvSpPr>
        <p:spPr bwMode="auto">
          <a:xfrm>
            <a:off x="885825" y="4418013"/>
            <a:ext cx="752633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eaLnBrk="1" hangingPunct="1"/>
            <a:r>
              <a:rPr lang="en-GB" altLang="en-US" sz="1500"/>
              <a:t>Objective measures which can be automatically computed in a scalable way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el 1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pPr eaLnBrk="1" hangingPunct="1"/>
            <a:r>
              <a:rPr lang="en-GB" altLang="en-US"/>
              <a:t>Portal Overview</a:t>
            </a:r>
          </a:p>
        </p:txBody>
      </p:sp>
      <p:sp>
        <p:nvSpPr>
          <p:cNvPr id="56323" name="Inhaltsplatzhalter 2"/>
          <p:cNvSpPr>
            <a:spLocks noGrp="1"/>
          </p:cNvSpPr>
          <p:nvPr>
            <p:ph idx="1"/>
          </p:nvPr>
        </p:nvSpPr>
        <p:spPr>
          <a:xfrm>
            <a:off x="461963" y="1547813"/>
            <a:ext cx="7775575" cy="3657600"/>
          </a:xfrm>
        </p:spPr>
        <p:txBody>
          <a:bodyPr/>
          <a:lstStyle/>
          <a:p>
            <a:pPr eaLnBrk="1" hangingPunct="1"/>
            <a:endParaRPr lang="en-GB" altLang="en-US"/>
          </a:p>
        </p:txBody>
      </p:sp>
      <p:pic>
        <p:nvPicPr>
          <p:cNvPr id="56324" name="Bild 3" descr="Screen Shot 2015-03-30 at 01.46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536700"/>
            <a:ext cx="6329362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el 1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pPr eaLnBrk="1" hangingPunct="1"/>
            <a:r>
              <a:rPr lang="en-GB" altLang="en-US"/>
              <a:t>ODP Evolution</a:t>
            </a:r>
          </a:p>
        </p:txBody>
      </p:sp>
      <p:pic>
        <p:nvPicPr>
          <p:cNvPr id="57347" name="Bild 3" descr="Screen Shot 2015-03-30 at 01.47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8" y="1477963"/>
            <a:ext cx="5549900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el 1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pPr eaLnBrk="1" hangingPunct="1"/>
            <a:r>
              <a:rPr lang="en-GB" altLang="en-US"/>
              <a:t>ODP CHANGES</a:t>
            </a:r>
          </a:p>
        </p:txBody>
      </p:sp>
      <p:sp>
        <p:nvSpPr>
          <p:cNvPr id="58371" name="Inhaltsplatzhalter 2"/>
          <p:cNvSpPr>
            <a:spLocks noGrp="1"/>
          </p:cNvSpPr>
          <p:nvPr>
            <p:ph idx="1"/>
          </p:nvPr>
        </p:nvSpPr>
        <p:spPr>
          <a:xfrm>
            <a:off x="461963" y="1547813"/>
            <a:ext cx="7775575" cy="3657600"/>
          </a:xfrm>
        </p:spPr>
        <p:txBody>
          <a:bodyPr/>
          <a:lstStyle/>
          <a:p>
            <a:pPr eaLnBrk="1" hangingPunct="1"/>
            <a:endParaRPr lang="en-GB" altLang="en-US"/>
          </a:p>
        </p:txBody>
      </p:sp>
      <p:pic>
        <p:nvPicPr>
          <p:cNvPr id="58372" name="Bild 3" descr="Screen Shot 2015-03-30 at 01.48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477963"/>
            <a:ext cx="6564312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el 1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pPr eaLnBrk="1" hangingPunct="1"/>
            <a:r>
              <a:rPr lang="en-GB" altLang="en-US"/>
              <a:t>Data Dumps</a:t>
            </a:r>
          </a:p>
        </p:txBody>
      </p:sp>
      <p:sp>
        <p:nvSpPr>
          <p:cNvPr id="59395" name="Inhaltsplatzhalter 2"/>
          <p:cNvSpPr>
            <a:spLocks noGrp="1"/>
          </p:cNvSpPr>
          <p:nvPr>
            <p:ph idx="1"/>
          </p:nvPr>
        </p:nvSpPr>
        <p:spPr>
          <a:xfrm>
            <a:off x="971550" y="1531938"/>
            <a:ext cx="7021513" cy="3657600"/>
          </a:xfrm>
        </p:spPr>
        <p:txBody>
          <a:bodyPr/>
          <a:lstStyle/>
          <a:p>
            <a:pPr eaLnBrk="1" hangingPunct="1"/>
            <a:r>
              <a:rPr lang="en-GB" altLang="en-US"/>
              <a:t>OPEN DATA PORTAL WATCH provides an archive of Open Data portal crawls (weekly snapshots/dynamic crawling framework):</a:t>
            </a:r>
          </a:p>
        </p:txBody>
      </p:sp>
      <p:pic>
        <p:nvPicPr>
          <p:cNvPr id="59396" name="Bild 3" descr="Screen Shot 2015-03-30 at 01.49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2557463"/>
            <a:ext cx="35623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Bild 4" descr="Screen Shot 2015-03-30 at 01.48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2622550"/>
            <a:ext cx="3632200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el 1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pPr eaLnBrk="1" hangingPunct="1"/>
            <a:r>
              <a:rPr lang="en-GB" altLang="en-US"/>
              <a:t>Open Data Portal Watch</a:t>
            </a:r>
          </a:p>
        </p:txBody>
      </p:sp>
      <p:sp>
        <p:nvSpPr>
          <p:cNvPr id="60419" name="Inhaltsplatzhalter 2"/>
          <p:cNvSpPr>
            <a:spLocks noGrp="1"/>
          </p:cNvSpPr>
          <p:nvPr>
            <p:ph idx="1"/>
          </p:nvPr>
        </p:nvSpPr>
        <p:spPr>
          <a:xfrm>
            <a:off x="1042194" y="3073524"/>
            <a:ext cx="6451600" cy="784225"/>
          </a:xfrm>
        </p:spPr>
        <p:txBody>
          <a:bodyPr/>
          <a:lstStyle/>
          <a:p>
            <a:pPr marL="0" indent="0" eaLnBrk="1" hangingPunct="1">
              <a:buFont typeface="Wingdings" charset="2"/>
              <a:buNone/>
            </a:pPr>
            <a:endParaRPr lang="en-GB" altLang="en-US" b="1"/>
          </a:p>
          <a:p>
            <a:pPr marL="0" indent="0" eaLnBrk="1" hangingPunct="1">
              <a:buFont typeface="Wingdings" charset="2"/>
              <a:buNone/>
            </a:pPr>
            <a:r>
              <a:rPr lang="en-GB" altLang="en-US" b="1" dirty="0"/>
              <a:t>	</a:t>
            </a:r>
            <a:r>
              <a:rPr lang="en-GB" altLang="en-US" b="1" dirty="0">
                <a:hlinkClick r:id="rId2"/>
              </a:rPr>
              <a:t>http</a:t>
            </a:r>
            <a:r>
              <a:rPr lang="en-GB" altLang="en-US" b="1" dirty="0">
                <a:sym typeface="Wingdings" charset="2"/>
                <a:hlinkClick r:id="rId2"/>
              </a:rPr>
              <a:t>://data.wu.ac.at/portalwatch/</a:t>
            </a:r>
            <a:r>
              <a:rPr lang="en-GB" altLang="en-US" b="1" dirty="0">
                <a:sym typeface="Wingdings" charset="2"/>
              </a:rPr>
              <a:t> </a:t>
            </a:r>
            <a:endParaRPr lang="en-GB" altLang="en-US" b="1" dirty="0"/>
          </a:p>
        </p:txBody>
      </p:sp>
      <p:pic>
        <p:nvPicPr>
          <p:cNvPr id="60420" name="Bild 4" descr="Screen Shot 2015-03-30 at 01.45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1573213"/>
            <a:ext cx="5767388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1045104" y="3793604"/>
            <a:ext cx="7559343" cy="1500187"/>
          </a:xfrm>
          <a:prstGeom prst="rect">
            <a:avLst/>
          </a:prstGeom>
        </p:spPr>
        <p:txBody>
          <a:bodyPr/>
          <a:lstStyle>
            <a:lvl1pPr marL="2651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defRPr/>
            </a:pPr>
            <a:r>
              <a:rPr lang="de-DE" sz="2000" dirty="0"/>
              <a:t>Key </a:t>
            </a:r>
            <a:r>
              <a:rPr lang="de-DE" sz="2000" dirty="0" err="1"/>
              <a:t>findings</a:t>
            </a:r>
            <a:r>
              <a:rPr lang="de-DE" sz="2000" dirty="0"/>
              <a:t>: </a:t>
            </a:r>
          </a:p>
          <a:p>
            <a:pPr lvl="1" fontAlgn="auto">
              <a:defRPr/>
            </a:pPr>
            <a:r>
              <a:rPr lang="de-DE" sz="1500" dirty="0" err="1"/>
              <a:t>Significantly</a:t>
            </a:r>
            <a:r>
              <a:rPr lang="de-DE" sz="1500" dirty="0"/>
              <a:t> </a:t>
            </a:r>
            <a:r>
              <a:rPr lang="de-DE" sz="1500" dirty="0" err="1"/>
              <a:t>varying</a:t>
            </a:r>
            <a:r>
              <a:rPr lang="de-DE" sz="1500" dirty="0"/>
              <a:t> </a:t>
            </a:r>
            <a:r>
              <a:rPr lang="de-DE" sz="1500" dirty="0" err="1"/>
              <a:t>quality</a:t>
            </a:r>
            <a:r>
              <a:rPr lang="de-DE" sz="1500" dirty="0"/>
              <a:t> </a:t>
            </a:r>
            <a:r>
              <a:rPr lang="de-DE" sz="1500" dirty="0" err="1" smtClean="0"/>
              <a:t>across</a:t>
            </a:r>
            <a:r>
              <a:rPr lang="de-DE" sz="1500" dirty="0" smtClean="0"/>
              <a:t> </a:t>
            </a:r>
            <a:r>
              <a:rPr lang="de-DE" sz="1500" dirty="0" err="1"/>
              <a:t>portals</a:t>
            </a:r>
            <a:endParaRPr lang="de-DE" sz="1500" dirty="0"/>
          </a:p>
          <a:p>
            <a:pPr lvl="1" fontAlgn="auto">
              <a:defRPr/>
            </a:pPr>
            <a:r>
              <a:rPr lang="de-DE" sz="1500" dirty="0"/>
              <a:t>Rapid </a:t>
            </a:r>
            <a:r>
              <a:rPr lang="de-DE" sz="1500" dirty="0" err="1"/>
              <a:t>growth</a:t>
            </a:r>
            <a:r>
              <a:rPr lang="de-DE" sz="1500" dirty="0"/>
              <a:t> </a:t>
            </a:r>
            <a:r>
              <a:rPr lang="de-DE" sz="1500" dirty="0" err="1"/>
              <a:t>for</a:t>
            </a:r>
            <a:r>
              <a:rPr lang="de-DE" sz="1500" dirty="0"/>
              <a:t> </a:t>
            </a:r>
            <a:r>
              <a:rPr lang="de-DE" sz="1500" dirty="0" err="1"/>
              <a:t>some</a:t>
            </a:r>
            <a:r>
              <a:rPr lang="de-DE" sz="1500" dirty="0"/>
              <a:t> </a:t>
            </a:r>
            <a:r>
              <a:rPr lang="de-DE" sz="1500" dirty="0" err="1"/>
              <a:t>portals</a:t>
            </a:r>
            <a:endParaRPr lang="de-DE" sz="1500" dirty="0"/>
          </a:p>
          <a:p>
            <a:pPr lvl="1" fontAlgn="auto">
              <a:defRPr/>
            </a:pPr>
            <a:r>
              <a:rPr lang="de-DE" sz="1500" dirty="0" err="1"/>
              <a:t>Huge</a:t>
            </a:r>
            <a:r>
              <a:rPr lang="de-DE" sz="1500" dirty="0"/>
              <a:t> </a:t>
            </a:r>
            <a:r>
              <a:rPr lang="de-DE" sz="1500" dirty="0" err="1"/>
              <a:t>variety</a:t>
            </a:r>
            <a:r>
              <a:rPr lang="de-DE" sz="1500" dirty="0"/>
              <a:t> </a:t>
            </a:r>
            <a:r>
              <a:rPr lang="de-DE" sz="1500" dirty="0" err="1"/>
              <a:t>and</a:t>
            </a:r>
            <a:r>
              <a:rPr lang="de-DE" sz="1500" dirty="0"/>
              <a:t> </a:t>
            </a:r>
            <a:r>
              <a:rPr lang="de-DE" sz="1500" dirty="0" err="1"/>
              <a:t>range</a:t>
            </a:r>
            <a:r>
              <a:rPr lang="de-DE" sz="1500" dirty="0"/>
              <a:t> </a:t>
            </a:r>
            <a:r>
              <a:rPr lang="de-DE" sz="1500" dirty="0" err="1"/>
              <a:t>of</a:t>
            </a:r>
            <a:r>
              <a:rPr lang="de-DE" sz="1500" dirty="0"/>
              <a:t> </a:t>
            </a:r>
            <a:r>
              <a:rPr lang="de-DE" sz="1500" dirty="0" err="1"/>
              <a:t>datasets</a:t>
            </a:r>
            <a:endParaRPr lang="de-DE" sz="1500" dirty="0"/>
          </a:p>
          <a:p>
            <a:pPr lvl="1" fontAlgn="auto">
              <a:defRPr/>
            </a:pPr>
            <a:r>
              <a:rPr lang="de-DE" sz="1500" dirty="0"/>
              <a:t>Open Data Portal </a:t>
            </a:r>
            <a:r>
              <a:rPr lang="de-DE" sz="1500" b="1" dirty="0" err="1"/>
              <a:t>search</a:t>
            </a:r>
            <a:r>
              <a:rPr lang="de-DE" sz="1500" b="1" dirty="0"/>
              <a:t> </a:t>
            </a:r>
            <a:r>
              <a:rPr lang="de-DE" sz="1500" dirty="0" err="1"/>
              <a:t>is</a:t>
            </a:r>
            <a:r>
              <a:rPr lang="de-DE" sz="1500" dirty="0"/>
              <a:t> a </a:t>
            </a:r>
            <a:r>
              <a:rPr lang="de-DE" sz="1500" dirty="0" err="1"/>
              <a:t>big</a:t>
            </a:r>
            <a:r>
              <a:rPr lang="de-DE" sz="1500" dirty="0"/>
              <a:t> </a:t>
            </a:r>
            <a:r>
              <a:rPr lang="de-DE" sz="1500" dirty="0" err="1" smtClean="0"/>
              <a:t>problem</a:t>
            </a:r>
            <a:endParaRPr lang="de-DE" sz="1500" dirty="0" smtClean="0"/>
          </a:p>
          <a:p>
            <a:pPr lvl="1" fontAlgn="auto">
              <a:defRPr/>
            </a:pPr>
            <a:r>
              <a:rPr lang="de-DE" sz="1500" dirty="0" smtClean="0"/>
              <a:t>Time: </a:t>
            </a:r>
            <a:r>
              <a:rPr lang="de-DE" sz="1500" dirty="0" err="1" smtClean="0"/>
              <a:t>many</a:t>
            </a:r>
            <a:r>
              <a:rPr lang="de-DE" sz="1500" dirty="0" smtClean="0"/>
              <a:t> </a:t>
            </a:r>
            <a:r>
              <a:rPr lang="de-DE" sz="1500" dirty="0" err="1" smtClean="0"/>
              <a:t>datasets</a:t>
            </a:r>
            <a:r>
              <a:rPr lang="de-DE" sz="1500" dirty="0" smtClean="0"/>
              <a:t> </a:t>
            </a:r>
            <a:r>
              <a:rPr lang="de-DE" sz="1500" dirty="0" err="1" smtClean="0"/>
              <a:t>only</a:t>
            </a:r>
            <a:r>
              <a:rPr lang="de-DE" sz="1500" dirty="0" smtClean="0"/>
              <a:t> </a:t>
            </a:r>
            <a:r>
              <a:rPr lang="de-DE" sz="1500" dirty="0" err="1" smtClean="0"/>
              <a:t>provide</a:t>
            </a:r>
            <a:r>
              <a:rPr lang="de-DE" sz="1500" dirty="0" smtClean="0"/>
              <a:t> </a:t>
            </a:r>
            <a:r>
              <a:rPr lang="de-DE" sz="1500" b="1" dirty="0" err="1" smtClean="0"/>
              <a:t>current</a:t>
            </a:r>
            <a:r>
              <a:rPr lang="de-DE" sz="1500" dirty="0" smtClean="0"/>
              <a:t>, but </a:t>
            </a:r>
            <a:r>
              <a:rPr lang="de-DE" sz="1500" dirty="0" err="1" smtClean="0"/>
              <a:t>no</a:t>
            </a:r>
            <a:r>
              <a:rPr lang="de-DE" sz="1500" dirty="0" smtClean="0"/>
              <a:t> </a:t>
            </a:r>
            <a:r>
              <a:rPr lang="de-DE" sz="1500" b="1" dirty="0" err="1" smtClean="0"/>
              <a:t>historical</a:t>
            </a:r>
            <a:r>
              <a:rPr lang="de-DE" sz="1500" dirty="0" smtClean="0"/>
              <a:t> </a:t>
            </a:r>
            <a:r>
              <a:rPr lang="de-DE" sz="1500" dirty="0" err="1" smtClean="0"/>
              <a:t>data</a:t>
            </a:r>
            <a:endParaRPr lang="de-DE" sz="1500" dirty="0"/>
          </a:p>
          <a:p>
            <a:pPr marL="0" indent="0" fontAlgn="auto">
              <a:buFont typeface="Wingdings" pitchFamily="2" charset="2"/>
              <a:buNone/>
              <a:defRPr/>
            </a:pPr>
            <a:r>
              <a:rPr lang="de-DE" sz="2000" dirty="0"/>
              <a:t> </a:t>
            </a:r>
          </a:p>
          <a:p>
            <a:pPr fontAlgn="auto">
              <a:defRPr/>
            </a:pPr>
            <a:endParaRPr lang="de-DE" sz="2000" dirty="0"/>
          </a:p>
        </p:txBody>
      </p:sp>
      <p:grpSp>
        <p:nvGrpSpPr>
          <p:cNvPr id="10" name="Gruppierung 9"/>
          <p:cNvGrpSpPr>
            <a:grpSpLocks/>
          </p:cNvGrpSpPr>
          <p:nvPr/>
        </p:nvGrpSpPr>
        <p:grpSpPr bwMode="auto">
          <a:xfrm>
            <a:off x="1211263" y="1546225"/>
            <a:ext cx="7643812" cy="1881187"/>
            <a:chOff x="539552" y="1855422"/>
            <a:chExt cx="9171214" cy="2257787"/>
          </a:xfrm>
        </p:grpSpPr>
        <p:pic>
          <p:nvPicPr>
            <p:cNvPr id="60423" name="Bild 6" descr="Screen Shot 2015-08-26 at 13.34.0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855422"/>
              <a:ext cx="7924515" cy="1501570"/>
            </a:xfrm>
            <a:prstGeom prst="rect">
              <a:avLst/>
            </a:prstGeom>
            <a:noFill/>
            <a:ln w="9525">
              <a:solidFill>
                <a:srgbClr val="0096D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Explosion 2 8"/>
            <p:cNvSpPr>
              <a:spLocks noChangeArrowheads="1"/>
            </p:cNvSpPr>
            <p:nvPr/>
          </p:nvSpPr>
          <p:spPr bwMode="auto">
            <a:xfrm>
              <a:off x="6038471" y="2600396"/>
              <a:ext cx="3672295" cy="1512813"/>
            </a:xfrm>
            <a:prstGeom prst="irregularSeal2">
              <a:avLst/>
            </a:prstGeom>
            <a:gradFill rotWithShape="1">
              <a:gsLst>
                <a:gs pos="0">
                  <a:srgbClr val="001E4F"/>
                </a:gs>
                <a:gs pos="80000">
                  <a:srgbClr val="002C6B"/>
                </a:gs>
                <a:gs pos="100000">
                  <a:srgbClr val="002C6E"/>
                </a:gs>
              </a:gsLst>
              <a:lin ang="16200000"/>
            </a:gradFill>
            <a:ln w="9525">
              <a:solidFill>
                <a:srgbClr val="002D6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000" dirty="0" smtClean="0">
                  <a:solidFill>
                    <a:schemeClr val="lt1"/>
                  </a:solidFill>
                  <a:latin typeface="+mn-lt"/>
                </a:rPr>
                <a:t>Best </a:t>
              </a:r>
              <a:r>
                <a:rPr lang="de-DE" sz="1000" dirty="0">
                  <a:solidFill>
                    <a:schemeClr val="lt1"/>
                  </a:solidFill>
                  <a:latin typeface="+mn-lt"/>
                </a:rPr>
                <a:t>paper award at IEEE </a:t>
              </a:r>
              <a:r>
                <a:rPr lang="de-DE" sz="1000" dirty="0" smtClean="0">
                  <a:solidFill>
                    <a:schemeClr val="lt1"/>
                  </a:solidFill>
                  <a:latin typeface="+mn-lt"/>
                </a:rPr>
                <a:t>OBD-2015 </a:t>
              </a:r>
              <a:r>
                <a:rPr lang="de-DE" sz="1000" dirty="0" smtClean="0">
                  <a:solidFill>
                    <a:schemeClr val="lt1"/>
                  </a:solidFill>
                  <a:latin typeface="+mn-lt"/>
                  <a:sym typeface="Wingdings"/>
                </a:rPr>
                <a:t></a:t>
              </a:r>
              <a:endParaRPr lang="de-DE" sz="1000" dirty="0">
                <a:solidFill>
                  <a:schemeClr val="lt1"/>
                </a:solidFill>
                <a:latin typeface="+mn-lt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vs. current-only data</a:t>
            </a:r>
            <a:br>
              <a:rPr lang="en-US" dirty="0" smtClean="0"/>
            </a:br>
            <a:r>
              <a:rPr lang="en-US" dirty="0" smtClean="0"/>
              <a:t>(monotonic changes vs. non-monotonic changes)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019" y="1548483"/>
            <a:ext cx="8681982" cy="3656657"/>
          </a:xfrm>
        </p:spPr>
        <p:txBody>
          <a:bodyPr/>
          <a:lstStyle/>
          <a:p>
            <a:r>
              <a:rPr lang="en-US" dirty="0" smtClean="0"/>
              <a:t>Weather data (every 15min) from 21 Austrian weather stations</a:t>
            </a:r>
            <a:r>
              <a:rPr lang="is-IS" dirty="0" smtClean="0"/>
              <a:t>…</a:t>
            </a:r>
          </a:p>
          <a:p>
            <a:r>
              <a:rPr lang="en-US" dirty="0"/>
              <a:t>v</a:t>
            </a:r>
            <a:r>
              <a:rPr lang="is-IS" dirty="0" smtClean="0"/>
              <a:t>s.</a:t>
            </a:r>
          </a:p>
          <a:p>
            <a:r>
              <a:rPr lang="en-US" dirty="0" smtClean="0"/>
              <a:t>Population per gender and age in Vienna districts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1302C-5B1F-8142-A42C-A0D7268ADF1D}" type="slidenum">
              <a:rPr lang="de-AT" smtClean="0"/>
              <a:pPr>
                <a:defRPr/>
              </a:pPr>
              <a:t>38</a:t>
            </a:fld>
            <a:endParaRPr lang="de-A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75" y="2929779"/>
            <a:ext cx="2899973" cy="3304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01035" y="3007479"/>
            <a:ext cx="17030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Updated every 15min, </a:t>
            </a:r>
          </a:p>
          <a:p>
            <a:r>
              <a:rPr lang="en-US" sz="1400" dirty="0"/>
              <a:t>o</a:t>
            </a:r>
            <a:r>
              <a:rPr lang="en-US" sz="1400" dirty="0" smtClean="0"/>
              <a:t>nly current data</a:t>
            </a:r>
          </a:p>
          <a:p>
            <a:r>
              <a:rPr lang="en-US" sz="1400" dirty="0" smtClean="0">
                <a:sym typeface="Wingdings"/>
              </a:rPr>
              <a:t>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727558" y="4466475"/>
            <a:ext cx="17030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Updated annually, historical data since 2011 </a:t>
            </a:r>
          </a:p>
          <a:p>
            <a:r>
              <a:rPr lang="en-US" sz="1400" dirty="0" smtClean="0">
                <a:sym typeface="Wingdings"/>
              </a:rPr>
              <a:t>	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924471"/>
            <a:ext cx="2771800" cy="2790529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7093934" y="3990980"/>
            <a:ext cx="2051720" cy="1679570"/>
          </a:xfrm>
          <a:prstGeom prst="wedgeRoundRectCallout">
            <a:avLst>
              <a:gd name="adj1" fmla="val -175309"/>
              <a:gd name="adj2" fmla="val -4739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Connection to Challenge 1 (Synchronization):</a:t>
            </a:r>
          </a:p>
          <a:p>
            <a:pPr algn="ctr"/>
            <a:r>
              <a:rPr lang="en-US" sz="1200" dirty="0" smtClean="0"/>
              <a:t>Adequate meta-data could help us to steer crawling, and more efficient </a:t>
            </a:r>
            <a:r>
              <a:rPr lang="en-US" sz="1200" dirty="0" smtClean="0"/>
              <a:t>storage, we are experimenting with this</a:t>
            </a:r>
            <a:r>
              <a:rPr lang="is-IS" sz="1200" dirty="0" smtClean="0"/>
              <a:t>…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828149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Now: How do data quality and archiving connect?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838" y="1417341"/>
            <a:ext cx="8903146" cy="37878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Idea: if we know how data changed, we could assess “bogus” changes</a:t>
            </a:r>
            <a:r>
              <a:rPr lang="is-IS" sz="1800" dirty="0" smtClean="0"/>
              <a:t>…</a:t>
            </a:r>
          </a:p>
          <a:p>
            <a:pPr lvl="1"/>
            <a:r>
              <a:rPr lang="en-US" sz="1600" dirty="0" smtClean="0"/>
              <a:t>Look at </a:t>
            </a:r>
            <a:r>
              <a:rPr lang="en-US" sz="1600" b="1" dirty="0" smtClean="0"/>
              <a:t>time series</a:t>
            </a:r>
            <a:r>
              <a:rPr lang="en-US" sz="1600" dirty="0" smtClean="0"/>
              <a:t>: D</a:t>
            </a:r>
            <a:r>
              <a:rPr lang="is-IS" sz="1600" dirty="0" smtClean="0"/>
              <a:t>etect outliers over historical data</a:t>
            </a:r>
          </a:p>
          <a:p>
            <a:pPr lvl="1"/>
            <a:r>
              <a:rPr lang="is-IS" sz="1600" dirty="0" smtClean="0"/>
              <a:t>Example: wikipedia change history!</a:t>
            </a:r>
          </a:p>
          <a:p>
            <a:pPr lvl="2"/>
            <a:r>
              <a:rPr lang="is-IS" sz="1400" dirty="0" smtClean="0"/>
              <a:t>Wrong/disputed data changes often!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1302C-5B1F-8142-A42C-A0D7268ADF1D}" type="slidenum">
              <a:rPr lang="de-AT" smtClean="0"/>
              <a:pPr>
                <a:defRPr/>
              </a:pPr>
              <a:t>39</a:t>
            </a:fld>
            <a:endParaRPr lang="de-AT" dirty="0"/>
          </a:p>
        </p:txBody>
      </p:sp>
      <p:pic>
        <p:nvPicPr>
          <p:cNvPr id="8" name="Bild 4" descr="Screen Shot 2015-06-07 at 20.43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128" y="1921396"/>
            <a:ext cx="5245787" cy="5077747"/>
          </a:xfrm>
          <a:prstGeom prst="rect">
            <a:avLst/>
          </a:prstGeom>
        </p:spPr>
      </p:pic>
      <p:pic>
        <p:nvPicPr>
          <p:cNvPr id="10" name="Bild 3" descr="Screen Shot 2015-06-07 at 21.27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215" y="3898799"/>
            <a:ext cx="3720413" cy="3100344"/>
          </a:xfrm>
          <a:prstGeom prst="rect">
            <a:avLst/>
          </a:prstGeom>
        </p:spPr>
      </p:pic>
      <p:pic>
        <p:nvPicPr>
          <p:cNvPr id="11" name="Bild 7" descr="Screen Shot 2015-06-07 at 21.30.2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215" y="3626732"/>
            <a:ext cx="1232280" cy="3120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3626732"/>
            <a:ext cx="4162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e.g. obvious Idea: </a:t>
            </a:r>
          </a:p>
          <a:p>
            <a:r>
              <a:rPr lang="en-US" dirty="0" smtClean="0"/>
              <a:t>Once data is semantically integrated in an archive, it is easy to include time-series analysis to filter out implausible/inconsistent data automatically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5004048" y="4933017"/>
            <a:ext cx="2911145" cy="156731"/>
          </a:xfrm>
          <a:prstGeom prst="wedgeRoundRectCallout">
            <a:avLst>
              <a:gd name="adj1" fmla="val -20833"/>
              <a:gd name="adj2" fmla="val -23725"/>
              <a:gd name="adj3" fmla="val 16667"/>
            </a:avLst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91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pPr eaLnBrk="1" hangingPunct="1"/>
            <a:r>
              <a:rPr lang="en-US" altLang="en-US"/>
              <a:t>Evolution matters</a:t>
            </a:r>
          </a:p>
        </p:txBody>
      </p:sp>
      <p:sp>
        <p:nvSpPr>
          <p:cNvPr id="20483" name="Content Placeholder 1026"/>
          <p:cNvSpPr>
            <a:spLocks noGrp="1"/>
          </p:cNvSpPr>
          <p:nvPr>
            <p:ph idx="1"/>
          </p:nvPr>
        </p:nvSpPr>
        <p:spPr>
          <a:xfrm>
            <a:off x="461963" y="1547813"/>
            <a:ext cx="7775575" cy="3657600"/>
          </a:xfrm>
        </p:spPr>
        <p:txBody>
          <a:bodyPr/>
          <a:lstStyle/>
          <a:p>
            <a:pPr eaLnBrk="1" hangingPunct="1"/>
            <a:r>
              <a:rPr lang="en-GB" altLang="en-US"/>
              <a:t>Changes tell us “something”</a:t>
            </a:r>
          </a:p>
          <a:p>
            <a:pPr lvl="1" eaLnBrk="1" hangingPunct="1"/>
            <a:r>
              <a:rPr lang="en-GB" altLang="en-US"/>
              <a:t>Uncertain information</a:t>
            </a:r>
          </a:p>
          <a:p>
            <a:pPr lvl="1" eaLnBrk="1" hangingPunct="1"/>
            <a:r>
              <a:rPr lang="en-US" altLang="en-US"/>
              <a:t>Validity of the information</a:t>
            </a:r>
          </a:p>
        </p:txBody>
      </p:sp>
      <p:sp>
        <p:nvSpPr>
          <p:cNvPr id="36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Archiving Linked and Open Data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DB113-28A4-9243-A80B-72D0BFFA4A18}" type="slidenum">
              <a:rPr lang="de-AT"/>
              <a:pPr>
                <a:defRPr/>
              </a:pPr>
              <a:t>4</a:t>
            </a:fld>
            <a:endParaRPr lang="de-AT" dirty="0"/>
          </a:p>
        </p:txBody>
      </p:sp>
      <p:grpSp>
        <p:nvGrpSpPr>
          <p:cNvPr id="20486" name="Group 5"/>
          <p:cNvGrpSpPr>
            <a:grpSpLocks/>
          </p:cNvGrpSpPr>
          <p:nvPr/>
        </p:nvGrpSpPr>
        <p:grpSpPr bwMode="auto">
          <a:xfrm>
            <a:off x="12700" y="2749550"/>
            <a:ext cx="9167813" cy="2593975"/>
            <a:chOff x="0" y="2749117"/>
            <a:chExt cx="9168040" cy="2594855"/>
          </a:xfrm>
        </p:grpSpPr>
        <p:pic>
          <p:nvPicPr>
            <p:cNvPr id="20488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2" t="31136" r="1169" b="30043"/>
            <a:stretch>
              <a:fillRect/>
            </a:stretch>
          </p:blipFill>
          <p:spPr bwMode="auto">
            <a:xfrm>
              <a:off x="0" y="3123631"/>
              <a:ext cx="9167822" cy="2220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2" t="13300" r="1169" b="80344"/>
            <a:stretch>
              <a:fillRect/>
            </a:stretch>
          </p:blipFill>
          <p:spPr bwMode="auto">
            <a:xfrm>
              <a:off x="218" y="2749117"/>
              <a:ext cx="9167822" cy="363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t="12599" r="50388" b="4242"/>
          <a:stretch>
            <a:fillRect/>
          </a:stretch>
        </p:blipFill>
        <p:spPr bwMode="auto">
          <a:xfrm>
            <a:off x="4932363" y="1409700"/>
            <a:ext cx="3887787" cy="23764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Now: How do data quality and archiving connect?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1302C-5B1F-8142-A42C-A0D7268ADF1D}" type="slidenum">
              <a:rPr lang="de-AT" smtClean="0"/>
              <a:pPr>
                <a:defRPr/>
              </a:pPr>
              <a:t>40</a:t>
            </a:fld>
            <a:endParaRPr lang="de-A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21" y="3068989"/>
            <a:ext cx="3019940" cy="2569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67722"/>
            <a:ext cx="4283968" cy="36861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838" y="1345332"/>
            <a:ext cx="8903146" cy="37878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An i</a:t>
            </a:r>
            <a:r>
              <a:rPr lang="en-US" sz="1800" dirty="0" smtClean="0"/>
              <a:t>dea only, so far: </a:t>
            </a:r>
            <a:r>
              <a:rPr lang="en-US" sz="1800" dirty="0" smtClean="0"/>
              <a:t>if we know how data changed, we could assess “bogus” changes</a:t>
            </a:r>
            <a:r>
              <a:rPr lang="is-IS" sz="1800" dirty="0" smtClean="0"/>
              <a:t>…</a:t>
            </a:r>
          </a:p>
          <a:p>
            <a:pPr lvl="1"/>
            <a:r>
              <a:rPr lang="en-US" sz="1600" dirty="0" smtClean="0"/>
              <a:t>Look at time series: D</a:t>
            </a:r>
            <a:r>
              <a:rPr lang="is-IS" sz="1600" dirty="0" smtClean="0"/>
              <a:t>etect outliers over historical data</a:t>
            </a:r>
          </a:p>
          <a:p>
            <a:pPr lvl="1"/>
            <a:r>
              <a:rPr lang="is-IS" sz="1600" dirty="0" smtClean="0"/>
              <a:t>Example: wikipedia change </a:t>
            </a:r>
            <a:r>
              <a:rPr lang="is-IS" sz="1600" dirty="0" smtClean="0"/>
              <a:t>history!</a:t>
            </a:r>
          </a:p>
          <a:p>
            <a:pPr lvl="2"/>
            <a:r>
              <a:rPr lang="is-IS" sz="1400" dirty="0" smtClean="0"/>
              <a:t>Assumption:Wrong/disputed data changes often!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351065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461963" y="1674813"/>
            <a:ext cx="7778750" cy="103822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Finally: The </a:t>
            </a:r>
            <a:r>
              <a:rPr lang="en-GB" altLang="en-US" i="1" dirty="0"/>
              <a:t>archiving problem</a:t>
            </a:r>
            <a:br>
              <a:rPr lang="en-GB" altLang="en-US" i="1" dirty="0"/>
            </a:br>
            <a:endParaRPr lang="en-US" altLang="en-US" dirty="0"/>
          </a:p>
        </p:txBody>
      </p:sp>
      <p:sp>
        <p:nvSpPr>
          <p:cNvPr id="61443" name="Text Placeholder 2"/>
          <p:cNvSpPr>
            <a:spLocks noGrp="1"/>
          </p:cNvSpPr>
          <p:nvPr>
            <p:ph type="body" idx="1"/>
          </p:nvPr>
        </p:nvSpPr>
        <p:spPr>
          <a:xfrm>
            <a:off x="461963" y="2713038"/>
            <a:ext cx="7778750" cy="1200150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Now, how </a:t>
            </a:r>
            <a:r>
              <a:rPr lang="en-GB" altLang="en-US" dirty="0"/>
              <a:t>can we efficiently archive and perform time-based retrieval queries of a dataset?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r>
              <a:rPr lang="en-GB" altLang="en-US"/>
              <a:t>RDF Archiving. Archiving policies</a:t>
            </a:r>
            <a:endParaRPr lang="de-AT" altLang="en-US"/>
          </a:p>
        </p:txBody>
      </p:sp>
      <p:sp>
        <p:nvSpPr>
          <p:cNvPr id="62" name="Cilindro 84"/>
          <p:cNvSpPr/>
          <p:nvPr/>
        </p:nvSpPr>
        <p:spPr>
          <a:xfrm>
            <a:off x="1740220" y="2267133"/>
            <a:ext cx="482600" cy="641858"/>
          </a:xfrm>
          <a:prstGeom prst="can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AT" dirty="0">
                <a:solidFill>
                  <a:schemeClr val="tx1"/>
                </a:solidFill>
              </a:rPr>
              <a:t>V</a:t>
            </a:r>
            <a:r>
              <a:rPr lang="de-AT" baseline="-25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2470" name="4 CuadroTexto"/>
          <p:cNvSpPr txBox="1">
            <a:spLocks noChangeArrowheads="1"/>
          </p:cNvSpPr>
          <p:nvPr/>
        </p:nvSpPr>
        <p:spPr bwMode="auto">
          <a:xfrm>
            <a:off x="2532063" y="2711450"/>
            <a:ext cx="14478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>
              <a:spcAft>
                <a:spcPts val="500"/>
              </a:spcAft>
            </a:pPr>
            <a:r>
              <a:rPr lang="es-ES" altLang="en-US" sz="600"/>
              <a:t> </a:t>
            </a:r>
            <a:endParaRPr lang="es-ES" altLang="en-US" sz="600" baseline="-25000"/>
          </a:p>
          <a:p>
            <a:r>
              <a:rPr lang="pt-BR" altLang="en-US" sz="600"/>
              <a:t>   ex:C1 ex:hasProfessor ex:P1 .</a:t>
            </a:r>
          </a:p>
          <a:p>
            <a:r>
              <a:rPr lang="pt-BR" altLang="en-US" sz="600"/>
              <a:t>   ex:S1 </a:t>
            </a:r>
            <a:r>
              <a:rPr lang="es-ES_tradnl" altLang="en-US" sz="600"/>
              <a:t>ex:study ex:C1 .</a:t>
            </a:r>
          </a:p>
          <a:p>
            <a:r>
              <a:rPr lang="pt-BR" altLang="en-US" sz="600"/>
              <a:t>   ex:S3 </a:t>
            </a:r>
            <a:r>
              <a:rPr lang="es-ES_tradnl" altLang="en-US" sz="600"/>
              <a:t>ex:study ex:C1 .</a:t>
            </a:r>
          </a:p>
        </p:txBody>
      </p:sp>
      <p:sp>
        <p:nvSpPr>
          <p:cNvPr id="62471" name="4 CuadroTexto"/>
          <p:cNvSpPr txBox="1">
            <a:spLocks noChangeArrowheads="1"/>
          </p:cNvSpPr>
          <p:nvPr/>
        </p:nvSpPr>
        <p:spPr bwMode="auto">
          <a:xfrm>
            <a:off x="3838575" y="2711450"/>
            <a:ext cx="14541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>
              <a:spcAft>
                <a:spcPts val="500"/>
              </a:spcAft>
            </a:pPr>
            <a:r>
              <a:rPr lang="es-ES" altLang="en-US" sz="600"/>
              <a:t> </a:t>
            </a:r>
            <a:endParaRPr lang="es-ES" altLang="en-US" sz="600" baseline="-25000"/>
          </a:p>
          <a:p>
            <a:r>
              <a:rPr lang="pt-BR" altLang="en-US" sz="600" b="1"/>
              <a:t>   </a:t>
            </a:r>
            <a:r>
              <a:rPr lang="pt-BR" altLang="en-US" sz="600"/>
              <a:t>ex:C1 ex:hasProfessor ex:P2 .</a:t>
            </a:r>
          </a:p>
          <a:p>
            <a:r>
              <a:rPr lang="pt-BR" altLang="en-US" sz="600"/>
              <a:t>   ex:C1 ex:hasProfessor ex:S2 .</a:t>
            </a:r>
          </a:p>
          <a:p>
            <a:r>
              <a:rPr lang="pt-BR" altLang="en-US" sz="600"/>
              <a:t>   ex:S1 </a:t>
            </a:r>
            <a:r>
              <a:rPr lang="es-ES_tradnl" altLang="en-US" sz="600"/>
              <a:t>ex:study ex:C1 .</a:t>
            </a:r>
          </a:p>
          <a:p>
            <a:r>
              <a:rPr lang="pt-BR" altLang="en-US" sz="600"/>
              <a:t>   ex:S3 </a:t>
            </a:r>
            <a:r>
              <a:rPr lang="es-ES_tradnl" altLang="en-US" sz="600"/>
              <a:t>ex:study ex:C1 .</a:t>
            </a:r>
          </a:p>
        </p:txBody>
      </p:sp>
      <p:sp>
        <p:nvSpPr>
          <p:cNvPr id="65" name="Cilindro 14"/>
          <p:cNvSpPr/>
          <p:nvPr/>
        </p:nvSpPr>
        <p:spPr>
          <a:xfrm>
            <a:off x="3005226" y="2267133"/>
            <a:ext cx="482600" cy="641858"/>
          </a:xfrm>
          <a:prstGeom prst="can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AT" dirty="0">
                <a:solidFill>
                  <a:schemeClr val="tx1"/>
                </a:solidFill>
              </a:rPr>
              <a:t>V</a:t>
            </a:r>
            <a:r>
              <a:rPr lang="de-AT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6" name="Cilindro 23"/>
          <p:cNvSpPr/>
          <p:nvPr/>
        </p:nvSpPr>
        <p:spPr>
          <a:xfrm>
            <a:off x="4313550" y="2267133"/>
            <a:ext cx="482600" cy="641858"/>
          </a:xfrm>
          <a:prstGeom prst="can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AT" dirty="0">
                <a:solidFill>
                  <a:schemeClr val="tx1"/>
                </a:solidFill>
              </a:rPr>
              <a:t>V</a:t>
            </a:r>
            <a:r>
              <a:rPr lang="de-AT" baseline="-25000" dirty="0">
                <a:solidFill>
                  <a:schemeClr val="tx1"/>
                </a:solidFill>
              </a:rPr>
              <a:t>3</a:t>
            </a:r>
          </a:p>
        </p:txBody>
      </p:sp>
      <p:grpSp>
        <p:nvGrpSpPr>
          <p:cNvPr id="62478" name="Grupo 77"/>
          <p:cNvGrpSpPr>
            <a:grpSpLocks/>
          </p:cNvGrpSpPr>
          <p:nvPr/>
        </p:nvGrpSpPr>
        <p:grpSpPr bwMode="auto">
          <a:xfrm>
            <a:off x="1171575" y="2711450"/>
            <a:ext cx="1447800" cy="527050"/>
            <a:chOff x="2603885" y="2362619"/>
            <a:chExt cx="1737398" cy="630941"/>
          </a:xfrm>
        </p:grpSpPr>
        <p:sp>
          <p:nvSpPr>
            <p:cNvPr id="62521" name="4 CuadroTexto"/>
            <p:cNvSpPr txBox="1">
              <a:spLocks noChangeArrowheads="1"/>
            </p:cNvSpPr>
            <p:nvPr/>
          </p:nvSpPr>
          <p:spPr bwMode="auto">
            <a:xfrm>
              <a:off x="2603885" y="2362619"/>
              <a:ext cx="1737398" cy="630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9pPr>
            </a:lstStyle>
            <a:p>
              <a:pPr>
                <a:spcAft>
                  <a:spcPts val="500"/>
                </a:spcAft>
              </a:pPr>
              <a:r>
                <a:rPr lang="es-ES" altLang="en-US" sz="600"/>
                <a:t> </a:t>
              </a:r>
              <a:endParaRPr lang="es-ES" altLang="en-US" sz="600" baseline="-25000"/>
            </a:p>
            <a:p>
              <a:r>
                <a:rPr lang="pt-BR" altLang="en-US" sz="600"/>
                <a:t>   ex:C1 ex:hasProfessor ex:P1 .</a:t>
              </a:r>
            </a:p>
            <a:p>
              <a:r>
                <a:rPr lang="pt-BR" altLang="en-US" sz="600"/>
                <a:t>   ex:S1 </a:t>
              </a:r>
              <a:r>
                <a:rPr lang="es-ES_tradnl" altLang="en-US" sz="600"/>
                <a:t>ex:study ex:C1 .</a:t>
              </a:r>
            </a:p>
            <a:p>
              <a:r>
                <a:rPr lang="pt-BR" altLang="en-US" sz="600"/>
                <a:t>   ex:S2 </a:t>
              </a:r>
              <a:r>
                <a:rPr lang="es-ES_tradnl" altLang="en-US" sz="600"/>
                <a:t>ex:study ex:C1 .</a:t>
              </a:r>
            </a:p>
          </p:txBody>
        </p:sp>
        <p:sp>
          <p:nvSpPr>
            <p:cNvPr id="69" name="3 Rectángulo"/>
            <p:cNvSpPr>
              <a:spLocks noChangeArrowheads="1"/>
            </p:cNvSpPr>
            <p:nvPr/>
          </p:nvSpPr>
          <p:spPr bwMode="auto">
            <a:xfrm>
              <a:off x="2791076" y="2599030"/>
              <a:ext cx="1530096" cy="366716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16200000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Verdan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9pPr>
            </a:lstStyle>
            <a:p>
              <a:pPr algn="ctr"/>
              <a:endParaRPr lang="es-ES_tradnl" altLang="en-US" sz="600">
                <a:solidFill>
                  <a:srgbClr val="000000"/>
                </a:solidFill>
              </a:endParaRPr>
            </a:p>
          </p:txBody>
        </p:sp>
      </p:grpSp>
      <p:sp>
        <p:nvSpPr>
          <p:cNvPr id="70" name="3 Rectángulo"/>
          <p:cNvSpPr>
            <a:spLocks noChangeArrowheads="1"/>
          </p:cNvSpPr>
          <p:nvPr/>
        </p:nvSpPr>
        <p:spPr bwMode="auto">
          <a:xfrm>
            <a:off x="2687638" y="2908300"/>
            <a:ext cx="1270000" cy="30638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62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algn="ctr"/>
            <a:endParaRPr lang="es-ES_tradnl" altLang="en-US" sz="600">
              <a:solidFill>
                <a:srgbClr val="000000"/>
              </a:solidFill>
            </a:endParaRPr>
          </a:p>
        </p:txBody>
      </p:sp>
      <p:sp>
        <p:nvSpPr>
          <p:cNvPr id="71" name="3 Rectángulo"/>
          <p:cNvSpPr>
            <a:spLocks noChangeArrowheads="1"/>
          </p:cNvSpPr>
          <p:nvPr/>
        </p:nvSpPr>
        <p:spPr bwMode="auto">
          <a:xfrm>
            <a:off x="3997325" y="2908300"/>
            <a:ext cx="1282700" cy="4572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62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algn="ctr"/>
            <a:endParaRPr lang="es-ES_tradnl" altLang="en-US" sz="600">
              <a:solidFill>
                <a:srgbClr val="000000"/>
              </a:solidFill>
            </a:endParaRPr>
          </a:p>
        </p:txBody>
      </p:sp>
      <p:cxnSp>
        <p:nvCxnSpPr>
          <p:cNvPr id="72" name="Conector recto de flecha 87"/>
          <p:cNvCxnSpPr>
            <a:endCxn id="0" idx="1"/>
          </p:cNvCxnSpPr>
          <p:nvPr/>
        </p:nvCxnSpPr>
        <p:spPr>
          <a:xfrm>
            <a:off x="1981200" y="2139950"/>
            <a:ext cx="0" cy="127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de flecha 89"/>
          <p:cNvCxnSpPr/>
          <p:nvPr/>
        </p:nvCxnSpPr>
        <p:spPr>
          <a:xfrm>
            <a:off x="3244850" y="2139950"/>
            <a:ext cx="0" cy="127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cto de flecha 90"/>
          <p:cNvCxnSpPr/>
          <p:nvPr/>
        </p:nvCxnSpPr>
        <p:spPr>
          <a:xfrm>
            <a:off x="4548188" y="2139950"/>
            <a:ext cx="1587" cy="127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ilindro 10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01599" y="3687307"/>
            <a:ext cx="317023" cy="421640"/>
          </a:xfrm>
          <a:prstGeom prst="can">
            <a:avLst/>
          </a:prstGeom>
          <a:blipFill rotWithShape="0">
            <a:blip r:embed="rId2"/>
            <a:stretch>
              <a:fillRect l="-3571"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6" name="Cilindro 107"/>
          <p:cNvSpPr/>
          <p:nvPr/>
        </p:nvSpPr>
        <p:spPr>
          <a:xfrm>
            <a:off x="1740220" y="4061516"/>
            <a:ext cx="482600" cy="641858"/>
          </a:xfrm>
          <a:prstGeom prst="can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AT" dirty="0">
                <a:solidFill>
                  <a:schemeClr val="tx1"/>
                </a:solidFill>
              </a:rPr>
              <a:t>V</a:t>
            </a:r>
            <a:r>
              <a:rPr lang="de-AT" baseline="-25000" dirty="0">
                <a:solidFill>
                  <a:schemeClr val="tx1"/>
                </a:solidFill>
              </a:rPr>
              <a:t>1</a:t>
            </a:r>
          </a:p>
        </p:txBody>
      </p:sp>
      <p:grpSp>
        <p:nvGrpSpPr>
          <p:cNvPr id="62488" name="Grupo 108"/>
          <p:cNvGrpSpPr>
            <a:grpSpLocks/>
          </p:cNvGrpSpPr>
          <p:nvPr/>
        </p:nvGrpSpPr>
        <p:grpSpPr bwMode="auto">
          <a:xfrm>
            <a:off x="1257300" y="4506913"/>
            <a:ext cx="1447800" cy="525462"/>
            <a:chOff x="2706337" y="2362619"/>
            <a:chExt cx="1737398" cy="630941"/>
          </a:xfrm>
        </p:grpSpPr>
        <p:sp>
          <p:nvSpPr>
            <p:cNvPr id="62519" name="4 CuadroTexto"/>
            <p:cNvSpPr txBox="1">
              <a:spLocks noChangeArrowheads="1"/>
            </p:cNvSpPr>
            <p:nvPr/>
          </p:nvSpPr>
          <p:spPr bwMode="auto">
            <a:xfrm>
              <a:off x="2706337" y="2362619"/>
              <a:ext cx="1737398" cy="630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9pPr>
            </a:lstStyle>
            <a:p>
              <a:pPr>
                <a:spcAft>
                  <a:spcPts val="500"/>
                </a:spcAft>
              </a:pPr>
              <a:r>
                <a:rPr lang="es-ES" altLang="en-US" sz="600"/>
                <a:t> </a:t>
              </a:r>
              <a:endParaRPr lang="es-ES" altLang="en-US" sz="600" baseline="-25000"/>
            </a:p>
            <a:p>
              <a:r>
                <a:rPr lang="pt-BR" altLang="en-US" sz="600"/>
                <a:t>   ex:C1 ex:hasProfessor ex:P1 .</a:t>
              </a:r>
            </a:p>
            <a:p>
              <a:r>
                <a:rPr lang="pt-BR" altLang="en-US" sz="600"/>
                <a:t>   ex:S1 </a:t>
              </a:r>
              <a:r>
                <a:rPr lang="es-ES_tradnl" altLang="en-US" sz="600"/>
                <a:t>ex:study ex:C1 .</a:t>
              </a:r>
            </a:p>
            <a:p>
              <a:r>
                <a:rPr lang="pt-BR" altLang="en-US" sz="600"/>
                <a:t>   ex:S2 </a:t>
              </a:r>
              <a:r>
                <a:rPr lang="es-ES_tradnl" altLang="en-US" sz="600"/>
                <a:t>ex:study ex:C1 .</a:t>
              </a:r>
            </a:p>
          </p:txBody>
        </p:sp>
        <p:sp>
          <p:nvSpPr>
            <p:cNvPr id="79" name="3 Rectángulo"/>
            <p:cNvSpPr>
              <a:spLocks noChangeArrowheads="1"/>
            </p:cNvSpPr>
            <p:nvPr/>
          </p:nvSpPr>
          <p:spPr bwMode="auto">
            <a:xfrm>
              <a:off x="2893528" y="2599030"/>
              <a:ext cx="1530096" cy="366716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16200000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Verdan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9pPr>
            </a:lstStyle>
            <a:p>
              <a:pPr algn="ctr"/>
              <a:endParaRPr lang="es-ES_tradnl" altLang="en-US" sz="600">
                <a:solidFill>
                  <a:srgbClr val="000000"/>
                </a:solidFill>
              </a:endParaRPr>
            </a:p>
          </p:txBody>
        </p:sp>
      </p:grpSp>
      <p:sp>
        <p:nvSpPr>
          <p:cNvPr id="80" name="Cilindro 11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01599" y="4778597"/>
            <a:ext cx="317023" cy="421640"/>
          </a:xfrm>
          <a:prstGeom prst="can">
            <a:avLst/>
          </a:prstGeom>
          <a:blipFill rotWithShape="0">
            <a:blip r:embed="rId3"/>
            <a:stretch>
              <a:fillRect l="-3571"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2490" name="4 CuadroTexto"/>
          <p:cNvSpPr txBox="1">
            <a:spLocks noChangeArrowheads="1"/>
          </p:cNvSpPr>
          <p:nvPr/>
        </p:nvSpPr>
        <p:spPr bwMode="auto">
          <a:xfrm>
            <a:off x="2725738" y="5027613"/>
            <a:ext cx="10922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>
              <a:spcAft>
                <a:spcPts val="500"/>
              </a:spcAft>
            </a:pPr>
            <a:r>
              <a:rPr lang="es-ES" altLang="en-US" sz="600"/>
              <a:t> </a:t>
            </a:r>
            <a:endParaRPr lang="es-ES" altLang="en-US" sz="600" baseline="-25000"/>
          </a:p>
          <a:p>
            <a:r>
              <a:rPr lang="pt-BR" altLang="en-US" sz="600"/>
              <a:t>ex:S3 </a:t>
            </a:r>
            <a:r>
              <a:rPr lang="es-ES_tradnl" altLang="en-US" sz="600"/>
              <a:t>ex:study ex:C1 .</a:t>
            </a:r>
          </a:p>
        </p:txBody>
      </p:sp>
      <p:sp>
        <p:nvSpPr>
          <p:cNvPr id="82" name="3 Rectángulo"/>
          <p:cNvSpPr>
            <a:spLocks noChangeArrowheads="1"/>
          </p:cNvSpPr>
          <p:nvPr/>
        </p:nvSpPr>
        <p:spPr bwMode="auto">
          <a:xfrm>
            <a:off x="2703513" y="5219700"/>
            <a:ext cx="1114425" cy="1619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62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algn="ctr"/>
            <a:endParaRPr lang="es-ES_tradnl" altLang="en-US" sz="600">
              <a:solidFill>
                <a:srgbClr val="000000"/>
              </a:solidFill>
            </a:endParaRPr>
          </a:p>
        </p:txBody>
      </p:sp>
      <p:sp>
        <p:nvSpPr>
          <p:cNvPr id="62492" name="4 CuadroTexto"/>
          <p:cNvSpPr txBox="1">
            <a:spLocks noChangeArrowheads="1"/>
          </p:cNvSpPr>
          <p:nvPr/>
        </p:nvSpPr>
        <p:spPr bwMode="auto">
          <a:xfrm>
            <a:off x="2725738" y="3952875"/>
            <a:ext cx="10922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>
              <a:spcAft>
                <a:spcPts val="500"/>
              </a:spcAft>
            </a:pPr>
            <a:r>
              <a:rPr lang="es-ES" altLang="en-US" sz="600"/>
              <a:t> </a:t>
            </a:r>
            <a:endParaRPr lang="es-ES" altLang="en-US" sz="600" baseline="-25000"/>
          </a:p>
          <a:p>
            <a:r>
              <a:rPr lang="pt-BR" altLang="en-US" sz="600"/>
              <a:t>ex:S2 </a:t>
            </a:r>
            <a:r>
              <a:rPr lang="es-ES_tradnl" altLang="en-US" sz="600"/>
              <a:t>ex:study ex:C1 .</a:t>
            </a:r>
          </a:p>
        </p:txBody>
      </p:sp>
      <p:sp>
        <p:nvSpPr>
          <p:cNvPr id="84" name="3 Rectángulo"/>
          <p:cNvSpPr>
            <a:spLocks noChangeArrowheads="1"/>
          </p:cNvSpPr>
          <p:nvPr/>
        </p:nvSpPr>
        <p:spPr bwMode="auto">
          <a:xfrm>
            <a:off x="2703513" y="4135438"/>
            <a:ext cx="1114425" cy="16351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62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algn="ctr"/>
            <a:endParaRPr lang="es-ES_tradnl" altLang="en-US" sz="600">
              <a:solidFill>
                <a:srgbClr val="000000"/>
              </a:solidFill>
            </a:endParaRPr>
          </a:p>
        </p:txBody>
      </p:sp>
      <p:sp>
        <p:nvSpPr>
          <p:cNvPr id="85" name="Cilindro 12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55423" y="3687307"/>
            <a:ext cx="317023" cy="421640"/>
          </a:xfrm>
          <a:prstGeom prst="can">
            <a:avLst/>
          </a:prstGeom>
          <a:blipFill rotWithShape="0">
            <a:blip r:embed="rId4"/>
            <a:stretch>
              <a:fillRect l="-3571"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86" name="Cilindro 12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55423" y="4778597"/>
            <a:ext cx="317023" cy="421640"/>
          </a:xfrm>
          <a:prstGeom prst="can">
            <a:avLst/>
          </a:prstGeom>
          <a:blipFill rotWithShape="0">
            <a:blip r:embed="rId5"/>
            <a:stretch>
              <a:fillRect l="-3571"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62496" name="4 CuadroTexto"/>
          <p:cNvSpPr txBox="1">
            <a:spLocks noChangeArrowheads="1"/>
          </p:cNvSpPr>
          <p:nvPr/>
        </p:nvSpPr>
        <p:spPr bwMode="auto">
          <a:xfrm>
            <a:off x="3941763" y="5053013"/>
            <a:ext cx="1366837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>
              <a:spcAft>
                <a:spcPts val="500"/>
              </a:spcAft>
            </a:pPr>
            <a:endParaRPr lang="es-ES" altLang="en-US" sz="600" baseline="-25000"/>
          </a:p>
          <a:p>
            <a:r>
              <a:rPr lang="pt-BR" altLang="en-US" sz="600"/>
              <a:t>ex:C1 </a:t>
            </a:r>
            <a:r>
              <a:rPr lang="es-ES_tradnl" altLang="en-US" sz="600"/>
              <a:t>ex:hasProfessor ex:P1 .</a:t>
            </a:r>
          </a:p>
        </p:txBody>
      </p:sp>
      <p:sp>
        <p:nvSpPr>
          <p:cNvPr id="88" name="3 Rectángulo"/>
          <p:cNvSpPr>
            <a:spLocks noChangeArrowheads="1"/>
          </p:cNvSpPr>
          <p:nvPr/>
        </p:nvSpPr>
        <p:spPr bwMode="auto">
          <a:xfrm>
            <a:off x="4057650" y="5219700"/>
            <a:ext cx="1246188" cy="1619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62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algn="ctr"/>
            <a:endParaRPr lang="es-ES_tradnl" altLang="en-US" sz="600">
              <a:solidFill>
                <a:srgbClr val="000000"/>
              </a:solidFill>
            </a:endParaRPr>
          </a:p>
        </p:txBody>
      </p:sp>
      <p:sp>
        <p:nvSpPr>
          <p:cNvPr id="62498" name="4 CuadroTexto"/>
          <p:cNvSpPr txBox="1">
            <a:spLocks noChangeArrowheads="1"/>
          </p:cNvSpPr>
          <p:nvPr/>
        </p:nvSpPr>
        <p:spPr bwMode="auto">
          <a:xfrm>
            <a:off x="3897313" y="3952875"/>
            <a:ext cx="145573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>
              <a:spcAft>
                <a:spcPts val="500"/>
              </a:spcAft>
            </a:pPr>
            <a:r>
              <a:rPr lang="es-ES" altLang="en-US" sz="600"/>
              <a:t> </a:t>
            </a:r>
            <a:endParaRPr lang="es-ES" altLang="en-US" sz="600" baseline="-25000"/>
          </a:p>
          <a:p>
            <a:r>
              <a:rPr lang="pt-BR" altLang="en-US" sz="600" b="1"/>
              <a:t>   </a:t>
            </a:r>
            <a:r>
              <a:rPr lang="pt-BR" altLang="en-US" sz="600"/>
              <a:t>ex:C1 ex:hasProfessor ex:P2 .</a:t>
            </a:r>
          </a:p>
          <a:p>
            <a:r>
              <a:rPr lang="pt-BR" altLang="en-US" sz="600"/>
              <a:t>   ex:C1 ex:hasProfessor ex:S2 .</a:t>
            </a:r>
            <a:endParaRPr lang="es-ES_tradnl" altLang="en-US" sz="600"/>
          </a:p>
        </p:txBody>
      </p:sp>
      <p:sp>
        <p:nvSpPr>
          <p:cNvPr id="90" name="3 Rectángulo"/>
          <p:cNvSpPr>
            <a:spLocks noChangeArrowheads="1"/>
          </p:cNvSpPr>
          <p:nvPr/>
        </p:nvSpPr>
        <p:spPr bwMode="auto">
          <a:xfrm>
            <a:off x="4041775" y="4135438"/>
            <a:ext cx="1281113" cy="2381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62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algn="ctr"/>
            <a:endParaRPr lang="es-ES_tradnl" altLang="en-US" sz="600">
              <a:solidFill>
                <a:srgbClr val="000000"/>
              </a:solidFill>
            </a:endParaRPr>
          </a:p>
        </p:txBody>
      </p:sp>
      <p:cxnSp>
        <p:nvCxnSpPr>
          <p:cNvPr id="91" name="Conector recto de flecha 127"/>
          <p:cNvCxnSpPr/>
          <p:nvPr/>
        </p:nvCxnSpPr>
        <p:spPr>
          <a:xfrm>
            <a:off x="3260725" y="4621213"/>
            <a:ext cx="0" cy="128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cto de flecha 128"/>
          <p:cNvCxnSpPr/>
          <p:nvPr/>
        </p:nvCxnSpPr>
        <p:spPr>
          <a:xfrm>
            <a:off x="4614863" y="4621213"/>
            <a:ext cx="0" cy="128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cto de flecha 129"/>
          <p:cNvCxnSpPr/>
          <p:nvPr/>
        </p:nvCxnSpPr>
        <p:spPr>
          <a:xfrm>
            <a:off x="3260725" y="4368800"/>
            <a:ext cx="0" cy="12700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cto de flecha 130"/>
          <p:cNvCxnSpPr/>
          <p:nvPr/>
        </p:nvCxnSpPr>
        <p:spPr>
          <a:xfrm>
            <a:off x="4614863" y="4368800"/>
            <a:ext cx="0" cy="12700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cto de flecha 133"/>
          <p:cNvCxnSpPr/>
          <p:nvPr/>
        </p:nvCxnSpPr>
        <p:spPr>
          <a:xfrm rot="16200000">
            <a:off x="2576513" y="4502150"/>
            <a:ext cx="0" cy="12700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ilindro 134"/>
          <p:cNvSpPr/>
          <p:nvPr/>
        </p:nvSpPr>
        <p:spPr>
          <a:xfrm>
            <a:off x="6605342" y="3036460"/>
            <a:ext cx="730493" cy="641858"/>
          </a:xfrm>
          <a:prstGeom prst="can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AT" dirty="0">
                <a:solidFill>
                  <a:schemeClr val="tx1"/>
                </a:solidFill>
              </a:rPr>
              <a:t>V</a:t>
            </a:r>
            <a:r>
              <a:rPr lang="de-AT" baseline="-25000" dirty="0">
                <a:solidFill>
                  <a:schemeClr val="tx1"/>
                </a:solidFill>
              </a:rPr>
              <a:t>1,2,3</a:t>
            </a:r>
          </a:p>
        </p:txBody>
      </p:sp>
      <p:grpSp>
        <p:nvGrpSpPr>
          <p:cNvPr id="62508" name="Grupo 135"/>
          <p:cNvGrpSpPr>
            <a:grpSpLocks/>
          </p:cNvGrpSpPr>
          <p:nvPr/>
        </p:nvGrpSpPr>
        <p:grpSpPr bwMode="auto">
          <a:xfrm>
            <a:off x="6262368" y="3498850"/>
            <a:ext cx="1879600" cy="860425"/>
            <a:chOff x="2704444" y="2362619"/>
            <a:chExt cx="1884328" cy="1031051"/>
          </a:xfrm>
        </p:grpSpPr>
        <p:sp>
          <p:nvSpPr>
            <p:cNvPr id="62517" name="4 CuadroTexto"/>
            <p:cNvSpPr txBox="1">
              <a:spLocks noChangeArrowheads="1"/>
            </p:cNvSpPr>
            <p:nvPr/>
          </p:nvSpPr>
          <p:spPr bwMode="auto">
            <a:xfrm>
              <a:off x="2704444" y="2362619"/>
              <a:ext cx="1884328" cy="963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9pPr>
            </a:lstStyle>
            <a:p>
              <a:pPr algn="ctr">
                <a:spcAft>
                  <a:spcPts val="500"/>
                </a:spcAft>
              </a:pPr>
              <a:r>
                <a:rPr lang="es-ES" altLang="en-US" sz="600"/>
                <a:t> </a:t>
              </a:r>
              <a:endParaRPr lang="es-ES" altLang="en-US" sz="600" baseline="-25000"/>
            </a:p>
            <a:p>
              <a:r>
                <a:rPr lang="pt-BR" altLang="en-US" sz="600"/>
                <a:t>   ex:C1 ex:hasProfessor ex:P1 </a:t>
              </a:r>
              <a:r>
                <a:rPr lang="es-ES_tradnl" altLang="en-US" sz="600"/>
                <a:t>[V</a:t>
              </a:r>
              <a:r>
                <a:rPr lang="es-ES_tradnl" altLang="en-US" sz="600" baseline="-25000"/>
                <a:t>1</a:t>
              </a:r>
              <a:r>
                <a:rPr lang="es-ES_tradnl" altLang="en-US" sz="600"/>
                <a:t>,V</a:t>
              </a:r>
              <a:r>
                <a:rPr lang="es-ES_tradnl" altLang="en-US" sz="600" baseline="-25000"/>
                <a:t>2</a:t>
              </a:r>
              <a:r>
                <a:rPr lang="es-ES_tradnl" altLang="en-US" sz="600"/>
                <a:t>].</a:t>
              </a:r>
            </a:p>
            <a:p>
              <a:r>
                <a:rPr lang="pt-BR" altLang="en-US" sz="600"/>
                <a:t>   ex:C1 ex:hasProfessor ex:P2 </a:t>
              </a:r>
              <a:r>
                <a:rPr lang="es-ES_tradnl" altLang="en-US" sz="600"/>
                <a:t>[V</a:t>
              </a:r>
              <a:r>
                <a:rPr lang="es-ES_tradnl" altLang="en-US" sz="600" baseline="-25000"/>
                <a:t>3</a:t>
              </a:r>
              <a:r>
                <a:rPr lang="es-ES_tradnl" altLang="en-US" sz="600"/>
                <a:t>].</a:t>
              </a:r>
            </a:p>
            <a:p>
              <a:r>
                <a:rPr lang="pt-BR" altLang="en-US" sz="600"/>
                <a:t>   ex:C1 ex:hasProfessor ex:S2 </a:t>
              </a:r>
              <a:r>
                <a:rPr lang="es-ES_tradnl" altLang="en-US" sz="600"/>
                <a:t>[V</a:t>
              </a:r>
              <a:r>
                <a:rPr lang="es-ES_tradnl" altLang="en-US" sz="600" baseline="-25000"/>
                <a:t>3</a:t>
              </a:r>
              <a:r>
                <a:rPr lang="es-ES_tradnl" altLang="en-US" sz="600"/>
                <a:t>].</a:t>
              </a:r>
              <a:endParaRPr lang="pt-BR" altLang="en-US" sz="600"/>
            </a:p>
            <a:p>
              <a:r>
                <a:rPr lang="pt-BR" altLang="en-US" sz="600"/>
                <a:t>   ex:S1 </a:t>
              </a:r>
              <a:r>
                <a:rPr lang="es-ES_tradnl" altLang="en-US" sz="600"/>
                <a:t>ex:study ex:C1 [V</a:t>
              </a:r>
              <a:r>
                <a:rPr lang="es-ES_tradnl" altLang="en-US" sz="600" baseline="-25000"/>
                <a:t>1</a:t>
              </a:r>
              <a:r>
                <a:rPr lang="es-ES_tradnl" altLang="en-US" sz="600"/>
                <a:t>,V</a:t>
              </a:r>
              <a:r>
                <a:rPr lang="es-ES_tradnl" altLang="en-US" sz="600" baseline="-25000"/>
                <a:t>2</a:t>
              </a:r>
              <a:r>
                <a:rPr lang="es-ES_tradnl" altLang="en-US" sz="600"/>
                <a:t>,V</a:t>
              </a:r>
              <a:r>
                <a:rPr lang="es-ES_tradnl" altLang="en-US" sz="600" baseline="-25000"/>
                <a:t>3</a:t>
              </a:r>
              <a:r>
                <a:rPr lang="es-ES_tradnl" altLang="en-US" sz="600"/>
                <a:t>].</a:t>
              </a:r>
            </a:p>
            <a:p>
              <a:r>
                <a:rPr lang="pt-BR" altLang="en-US" sz="600"/>
                <a:t>   ex:S2 </a:t>
              </a:r>
              <a:r>
                <a:rPr lang="es-ES_tradnl" altLang="en-US" sz="600"/>
                <a:t>ex:study ex:C1 [V</a:t>
              </a:r>
              <a:r>
                <a:rPr lang="es-ES_tradnl" altLang="en-US" sz="600" baseline="-25000"/>
                <a:t>1</a:t>
              </a:r>
              <a:r>
                <a:rPr lang="es-ES_tradnl" altLang="en-US" sz="600"/>
                <a:t>].</a:t>
              </a:r>
            </a:p>
            <a:p>
              <a:r>
                <a:rPr lang="pt-BR" altLang="en-US" sz="600"/>
                <a:t>   ex:S3 </a:t>
              </a:r>
              <a:r>
                <a:rPr lang="es-ES_tradnl" altLang="en-US" sz="600"/>
                <a:t>ex:study ex:C1 [V</a:t>
              </a:r>
              <a:r>
                <a:rPr lang="es-ES_tradnl" altLang="en-US" sz="600" baseline="-25000"/>
                <a:t>2</a:t>
              </a:r>
              <a:r>
                <a:rPr lang="es-ES_tradnl" altLang="en-US" sz="600"/>
                <a:t>,V</a:t>
              </a:r>
              <a:r>
                <a:rPr lang="es-ES_tradnl" altLang="en-US" sz="600" baseline="-25000"/>
                <a:t>3</a:t>
              </a:r>
              <a:r>
                <a:rPr lang="es-ES_tradnl" altLang="en-US" sz="600"/>
                <a:t>].</a:t>
              </a:r>
            </a:p>
          </p:txBody>
        </p:sp>
        <p:sp>
          <p:nvSpPr>
            <p:cNvPr id="99" name="3 Rectángulo"/>
            <p:cNvSpPr>
              <a:spLocks noChangeArrowheads="1"/>
            </p:cNvSpPr>
            <p:nvPr/>
          </p:nvSpPr>
          <p:spPr bwMode="auto">
            <a:xfrm>
              <a:off x="2794810" y="2599030"/>
              <a:ext cx="1534532" cy="79464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16200000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Verdan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9pPr>
            </a:lstStyle>
            <a:p>
              <a:pPr algn="ctr"/>
              <a:endParaRPr lang="es-ES_tradnl" altLang="en-US" sz="600">
                <a:solidFill>
                  <a:srgbClr val="000000"/>
                </a:solidFill>
              </a:endParaRPr>
            </a:p>
          </p:txBody>
        </p:sp>
      </p:grpSp>
      <p:cxnSp>
        <p:nvCxnSpPr>
          <p:cNvPr id="100" name="Conector recto de flecha 141"/>
          <p:cNvCxnSpPr/>
          <p:nvPr/>
        </p:nvCxnSpPr>
        <p:spPr>
          <a:xfrm>
            <a:off x="6976743" y="2909888"/>
            <a:ext cx="0" cy="127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510" name="CuadroTexto 142"/>
          <p:cNvSpPr txBox="1">
            <a:spLocks noChangeArrowheads="1"/>
          </p:cNvSpPr>
          <p:nvPr/>
        </p:nvSpPr>
        <p:spPr bwMode="auto">
          <a:xfrm>
            <a:off x="1303338" y="1457325"/>
            <a:ext cx="46875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r>
              <a:rPr lang="de-AT" altLang="en-US" dirty="0"/>
              <a:t>a) Independent </a:t>
            </a:r>
            <a:r>
              <a:rPr lang="de-AT" altLang="en-US" dirty="0" err="1" smtClean="0"/>
              <a:t>Copies</a:t>
            </a:r>
            <a:r>
              <a:rPr lang="de-AT" altLang="en-US" dirty="0" smtClean="0"/>
              <a:t>/Snapshots </a:t>
            </a:r>
            <a:r>
              <a:rPr lang="de-AT" altLang="en-US" dirty="0"/>
              <a:t>(IC)</a:t>
            </a:r>
          </a:p>
        </p:txBody>
      </p:sp>
      <p:sp>
        <p:nvSpPr>
          <p:cNvPr id="62511" name="CuadroTexto 143"/>
          <p:cNvSpPr txBox="1">
            <a:spLocks noChangeArrowheads="1"/>
          </p:cNvSpPr>
          <p:nvPr/>
        </p:nvSpPr>
        <p:spPr bwMode="auto">
          <a:xfrm>
            <a:off x="1303338" y="3379788"/>
            <a:ext cx="3938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r>
              <a:rPr lang="de-AT" altLang="en-US"/>
              <a:t>b) Change-based approach (CB)</a:t>
            </a:r>
          </a:p>
        </p:txBody>
      </p:sp>
      <p:sp>
        <p:nvSpPr>
          <p:cNvPr id="62512" name="CuadroTexto 144"/>
          <p:cNvSpPr txBox="1">
            <a:spLocks noChangeArrowheads="1"/>
          </p:cNvSpPr>
          <p:nvPr/>
        </p:nvSpPr>
        <p:spPr bwMode="auto">
          <a:xfrm>
            <a:off x="4950268" y="2116138"/>
            <a:ext cx="43075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r>
              <a:rPr lang="de-AT" altLang="en-US" dirty="0"/>
              <a:t>c) </a:t>
            </a:r>
            <a:r>
              <a:rPr lang="de-AT" altLang="en-US" dirty="0" err="1"/>
              <a:t>Timestamp-based</a:t>
            </a:r>
            <a:r>
              <a:rPr lang="de-AT" altLang="en-US" dirty="0"/>
              <a:t> </a:t>
            </a:r>
            <a:r>
              <a:rPr lang="de-AT" altLang="en-US" dirty="0" err="1" smtClean="0"/>
              <a:t>approach</a:t>
            </a:r>
            <a:r>
              <a:rPr lang="de-AT" altLang="en-US" dirty="0" smtClean="0"/>
              <a:t> (TB)</a:t>
            </a:r>
            <a:endParaRPr lang="de-AT" altLang="en-US" dirty="0"/>
          </a:p>
        </p:txBody>
      </p:sp>
      <p:sp>
        <p:nvSpPr>
          <p:cNvPr id="104" name="Rectángulo redondeado 145"/>
          <p:cNvSpPr/>
          <p:nvPr/>
        </p:nvSpPr>
        <p:spPr>
          <a:xfrm>
            <a:off x="1955800" y="1970088"/>
            <a:ext cx="2635250" cy="146050"/>
          </a:xfrm>
          <a:prstGeom prst="roundRect">
            <a:avLst/>
          </a:prstGeom>
          <a:noFill/>
          <a:ln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AT" sz="1167" cap="all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Retrieval Mediator</a:t>
            </a:r>
            <a:endParaRPr lang="de-AT" sz="1167" cap="al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5" name="Rectángulo redondeado 146"/>
          <p:cNvSpPr/>
          <p:nvPr/>
        </p:nvSpPr>
        <p:spPr>
          <a:xfrm>
            <a:off x="2644775" y="4487863"/>
            <a:ext cx="2635250" cy="146050"/>
          </a:xfrm>
          <a:prstGeom prst="roundRect">
            <a:avLst/>
          </a:prstGeom>
          <a:noFill/>
          <a:ln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AT" sz="1167" cap="al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Retrieval Mediator</a:t>
            </a:r>
          </a:p>
        </p:txBody>
      </p:sp>
      <p:sp>
        <p:nvSpPr>
          <p:cNvPr id="106" name="Rectángulo redondeado 147"/>
          <p:cNvSpPr/>
          <p:nvPr/>
        </p:nvSpPr>
        <p:spPr>
          <a:xfrm>
            <a:off x="6221093" y="2603500"/>
            <a:ext cx="1492250" cy="304800"/>
          </a:xfrm>
          <a:prstGeom prst="roundRect">
            <a:avLst/>
          </a:prstGeom>
          <a:noFill/>
          <a:ln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AT" sz="1050" cap="al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Retrieval Mediator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7E702-03FB-CF41-AAEF-92DCB9977184}" type="slidenum">
              <a:rPr lang="es-ES" smtClean="0"/>
              <a:pPr>
                <a:defRPr/>
              </a:pPr>
              <a:t>42</a:t>
            </a:fld>
            <a:endParaRPr lang="es-ES"/>
          </a:p>
        </p:txBody>
      </p:sp>
    </p:spTree>
  </p:cSld>
  <p:clrMapOvr>
    <a:masterClrMapping/>
  </p:clrMapOvr>
  <p:transition advTm="15855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5 Título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r>
              <a:rPr lang="en-GB" altLang="en-US"/>
              <a:t>RDF Archiving. Querying</a:t>
            </a:r>
            <a:endParaRPr lang="es-ES" altLang="en-US"/>
          </a:p>
        </p:txBody>
      </p:sp>
      <p:sp>
        <p:nvSpPr>
          <p:cNvPr id="63491" name="2 Marcador de contenido"/>
          <p:cNvSpPr>
            <a:spLocks noGrp="1"/>
          </p:cNvSpPr>
          <p:nvPr>
            <p:ph idx="1"/>
          </p:nvPr>
        </p:nvSpPr>
        <p:spPr>
          <a:xfrm>
            <a:off x="461963" y="1547813"/>
            <a:ext cx="7775575" cy="3657600"/>
          </a:xfrm>
        </p:spPr>
        <p:txBody>
          <a:bodyPr/>
          <a:lstStyle/>
          <a:p>
            <a:pPr algn="just"/>
            <a:r>
              <a:rPr lang="en-GB" altLang="en-US"/>
              <a:t>Structured query languages managing time.</a:t>
            </a:r>
          </a:p>
          <a:p>
            <a:pPr lvl="1" algn="just"/>
            <a:r>
              <a:rPr lang="de-AT" altLang="en-US"/>
              <a:t>Temporal databases (T-Quel, TSQL2)</a:t>
            </a:r>
          </a:p>
          <a:p>
            <a:pPr lvl="2" algn="just"/>
            <a:r>
              <a:rPr lang="en-US" altLang="en-US"/>
              <a:t>Overlapping, meeting, before, equal, during, finish</a:t>
            </a:r>
            <a:endParaRPr lang="de-AT" altLang="en-US"/>
          </a:p>
          <a:p>
            <a:pPr lvl="1" algn="just"/>
            <a:r>
              <a:rPr lang="de-AT" altLang="en-US"/>
              <a:t>RDF/Linked Data</a:t>
            </a:r>
          </a:p>
          <a:p>
            <a:pPr lvl="2" algn="just"/>
            <a:r>
              <a:rPr lang="de-AT" altLang="en-US"/>
              <a:t>SPARQL extensions</a:t>
            </a:r>
          </a:p>
          <a:p>
            <a:pPr lvl="3" algn="just"/>
            <a:r>
              <a:rPr lang="de-AT" altLang="en-US"/>
              <a:t>T-SPARQL</a:t>
            </a:r>
            <a:r>
              <a:rPr lang="en-US" altLang="en-US"/>
              <a:t>, SPARQL-ST </a:t>
            </a:r>
          </a:p>
          <a:p>
            <a:pPr lvl="3" algn="just"/>
            <a:r>
              <a:rPr lang="en-US" altLang="en-US"/>
              <a:t>AnQL</a:t>
            </a:r>
          </a:p>
          <a:p>
            <a:pPr lvl="2" algn="just"/>
            <a:r>
              <a:rPr lang="en-US" altLang="en-US"/>
              <a:t>DIACHRON </a:t>
            </a:r>
            <a:r>
              <a:rPr lang="en-GB" altLang="en-US"/>
              <a:t>Query Language </a:t>
            </a:r>
          </a:p>
          <a:p>
            <a:pPr lvl="3" algn="just"/>
            <a:r>
              <a:rPr lang="en-GB" altLang="en-US"/>
              <a:t>SPARQL with specific constructors such as DATASET (similar to a named graph), VERSION, or CHANGES</a:t>
            </a:r>
            <a:endParaRPr lang="de-AT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00A929-ED1C-4845-A348-5A0DF9011078}" type="slidenum">
              <a:rPr lang="es-ES" smtClean="0"/>
              <a:pPr>
                <a:defRPr/>
              </a:pPr>
              <a:t>43</a:t>
            </a:fld>
            <a:endParaRPr lang="es-ES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238250" y="415925"/>
            <a:ext cx="6858000" cy="655638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defTabSz="761970" eaLnBrk="1" fontAlgn="auto" hangingPunct="1">
              <a:spcAft>
                <a:spcPts val="0"/>
              </a:spcAft>
              <a:defRPr/>
            </a:pPr>
            <a:endParaRPr lang="en-US" sz="3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70151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5 Título"/>
          <p:cNvSpPr>
            <a:spLocks noGrp="1"/>
          </p:cNvSpPr>
          <p:nvPr>
            <p:ph type="title"/>
          </p:nvPr>
        </p:nvSpPr>
        <p:spPr>
          <a:xfrm>
            <a:off x="96838" y="267494"/>
            <a:ext cx="7494413" cy="952500"/>
          </a:xfrm>
        </p:spPr>
        <p:txBody>
          <a:bodyPr/>
          <a:lstStyle/>
          <a:p>
            <a:r>
              <a:rPr lang="en-US" altLang="en-US" dirty="0"/>
              <a:t>BEAR: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GB" altLang="en-US" b="0" dirty="0" smtClean="0"/>
              <a:t>Benchmarking </a:t>
            </a:r>
            <a:r>
              <a:rPr lang="en-GB" altLang="en-US" b="0" dirty="0"/>
              <a:t>the Efficiency of RDF </a:t>
            </a:r>
            <a:r>
              <a:rPr lang="en-GB" altLang="en-US" b="0" dirty="0" smtClean="0"/>
              <a:t>Archives</a:t>
            </a:r>
            <a:endParaRPr lang="es-ES" altLang="en-US" dirty="0"/>
          </a:p>
        </p:txBody>
      </p:sp>
      <p:sp>
        <p:nvSpPr>
          <p:cNvPr id="65539" name="2 Marcador de contenido"/>
          <p:cNvSpPr>
            <a:spLocks noGrp="1"/>
          </p:cNvSpPr>
          <p:nvPr>
            <p:ph idx="1"/>
          </p:nvPr>
        </p:nvSpPr>
        <p:spPr>
          <a:xfrm>
            <a:off x="461963" y="1547813"/>
            <a:ext cx="7775575" cy="3657600"/>
          </a:xfrm>
        </p:spPr>
        <p:txBody>
          <a:bodyPr/>
          <a:lstStyle/>
          <a:p>
            <a:r>
              <a:rPr lang="de-AT" altLang="en-US" dirty="0" err="1" smtClean="0"/>
              <a:t>Blueprint</a:t>
            </a:r>
            <a:r>
              <a:rPr lang="de-AT" altLang="en-US" dirty="0" smtClean="0"/>
              <a:t> </a:t>
            </a:r>
            <a:r>
              <a:rPr lang="de-AT" altLang="en-US" dirty="0"/>
              <a:t>on </a:t>
            </a:r>
            <a:r>
              <a:rPr lang="de-AT" altLang="en-US" dirty="0" err="1"/>
              <a:t>benchmarking</a:t>
            </a:r>
            <a:r>
              <a:rPr lang="de-AT" altLang="en-US" dirty="0"/>
              <a:t> </a:t>
            </a:r>
            <a:r>
              <a:rPr lang="de-AT" altLang="en-US" dirty="0" err="1"/>
              <a:t>archives</a:t>
            </a:r>
            <a:r>
              <a:rPr lang="de-AT" altLang="en-US" dirty="0"/>
              <a:t> </a:t>
            </a:r>
            <a:r>
              <a:rPr lang="de-AT" altLang="en-US" dirty="0" err="1"/>
              <a:t>of</a:t>
            </a:r>
            <a:r>
              <a:rPr lang="de-AT" altLang="en-US" dirty="0"/>
              <a:t> </a:t>
            </a:r>
            <a:r>
              <a:rPr lang="de-AT" altLang="en-US" dirty="0" err="1"/>
              <a:t>semantic</a:t>
            </a:r>
            <a:r>
              <a:rPr lang="de-AT" altLang="en-US" dirty="0"/>
              <a:t> </a:t>
            </a:r>
            <a:r>
              <a:rPr lang="de-AT" altLang="en-US" dirty="0" err="1"/>
              <a:t>data</a:t>
            </a:r>
            <a:endParaRPr lang="de-AT" altLang="en-US" dirty="0"/>
          </a:p>
          <a:p>
            <a:pPr lvl="1"/>
            <a:r>
              <a:rPr lang="en-US" altLang="en-US" dirty="0"/>
              <a:t>How can one define the corpus?</a:t>
            </a:r>
          </a:p>
          <a:p>
            <a:pPr lvl="1"/>
            <a:r>
              <a:rPr lang="en-US" altLang="en-US" dirty="0"/>
              <a:t>How can one design benchmark queries? Which queries?</a:t>
            </a:r>
          </a:p>
          <a:p>
            <a:r>
              <a:rPr lang="de-AT" altLang="en-US" dirty="0"/>
              <a:t>BEAR: </a:t>
            </a:r>
            <a:r>
              <a:rPr lang="de-AT" altLang="en-US" dirty="0" err="1"/>
              <a:t>concrete</a:t>
            </a:r>
            <a:r>
              <a:rPr lang="de-AT" altLang="en-US" dirty="0"/>
              <a:t> </a:t>
            </a:r>
            <a:r>
              <a:rPr lang="de-AT" altLang="en-US" dirty="0" err="1"/>
              <a:t>basic</a:t>
            </a:r>
            <a:r>
              <a:rPr lang="de-AT" altLang="en-US" dirty="0"/>
              <a:t> </a:t>
            </a:r>
            <a:r>
              <a:rPr lang="de-AT" altLang="en-US" dirty="0" err="1"/>
              <a:t>benchmark</a:t>
            </a:r>
            <a:endParaRPr lang="de-AT" altLang="en-US" dirty="0"/>
          </a:p>
          <a:p>
            <a:pPr lvl="1"/>
            <a:r>
              <a:rPr lang="en-US" altLang="en-US" dirty="0"/>
              <a:t>Data: Crawl from Linked Data Observatory</a:t>
            </a:r>
          </a:p>
          <a:p>
            <a:pPr lvl="1"/>
            <a:r>
              <a:rPr lang="en-US" altLang="en-US" dirty="0"/>
              <a:t>Basic queries: Materialize, get Version…</a:t>
            </a:r>
          </a:p>
          <a:p>
            <a:pPr lvl="1"/>
            <a:r>
              <a:rPr lang="en-US" altLang="en-US" dirty="0"/>
              <a:t>Initial evaluation on archiving policies  </a:t>
            </a:r>
            <a:endParaRPr lang="de-AT" altLang="en-US" dirty="0"/>
          </a:p>
          <a:p>
            <a:pPr lvl="1"/>
            <a:endParaRPr lang="de-AT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464587-12FA-F74E-BB64-C3DA056E4640}" type="slidenum">
              <a:rPr lang="es-ES" smtClean="0"/>
              <a:pPr>
                <a:defRPr/>
              </a:pPr>
              <a:t>44</a:t>
            </a:fld>
            <a:endParaRPr lang="es-ES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238250" y="415925"/>
            <a:ext cx="6858000" cy="655638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defTabSz="761970" eaLnBrk="1" fontAlgn="auto" hangingPunct="1">
              <a:spcAft>
                <a:spcPts val="0"/>
              </a:spcAft>
              <a:defRPr/>
            </a:pPr>
            <a:endParaRPr lang="en-US" sz="3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5542" name="Picture 2" descr="time-s-up-time-out-plush-teddy-bear-special-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2" t="12015" r="16463" b="13300"/>
          <a:stretch>
            <a:fillRect/>
          </a:stretch>
        </p:blipFill>
        <p:spPr bwMode="auto">
          <a:xfrm>
            <a:off x="4067175" y="4156075"/>
            <a:ext cx="992188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75091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5 Título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r>
              <a:rPr lang="en-US" altLang="en-US"/>
              <a:t>BEAR: </a:t>
            </a:r>
            <a:r>
              <a:rPr lang="en-GB" altLang="en-US" b="0"/>
              <a:t>Benchmarking the Efficiency of RDF Archiving</a:t>
            </a:r>
            <a:endParaRPr lang="es-ES" alt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1963" y="1547813"/>
            <a:ext cx="8502650" cy="3657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de-AT" b="1" dirty="0" err="1" smtClean="0"/>
              <a:t>Blueprint</a:t>
            </a:r>
            <a:r>
              <a:rPr lang="de-AT" b="1" dirty="0" smtClean="0"/>
              <a:t> </a:t>
            </a:r>
            <a:r>
              <a:rPr lang="de-AT" b="1" dirty="0"/>
              <a:t>on </a:t>
            </a:r>
            <a:r>
              <a:rPr lang="de-AT" b="1" dirty="0" smtClean="0"/>
              <a:t>benchmarking archives </a:t>
            </a:r>
            <a:r>
              <a:rPr lang="de-AT" b="1" dirty="0"/>
              <a:t>of semantic </a:t>
            </a:r>
            <a:r>
              <a:rPr lang="de-AT" b="1" dirty="0" smtClean="0"/>
              <a:t>data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b="1" dirty="0" smtClean="0"/>
              <a:t>How can one define the corpus?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b="1" dirty="0" smtClean="0"/>
              <a:t>How can one design benchmark queries? Which queries?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de-AT" dirty="0" smtClean="0">
                <a:solidFill>
                  <a:schemeClr val="bg1">
                    <a:lumMod val="75000"/>
                  </a:schemeClr>
                </a:solidFill>
              </a:rPr>
              <a:t>BEAR: concrete basic benchmark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Data: Crawl from Linked Data Observatory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Basic queries: Materialize, get Version…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Initial evaluation on archiving policies  </a:t>
            </a:r>
            <a:endParaRPr lang="de-AT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§"/>
              <a:defRPr/>
            </a:pPr>
            <a:endParaRPr lang="de-AT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4B19AE-AF7F-2245-8E02-B5F72194384C}" type="slidenum">
              <a:rPr lang="es-ES" smtClean="0"/>
              <a:pPr>
                <a:defRPr/>
              </a:pPr>
              <a:t>45</a:t>
            </a:fld>
            <a:endParaRPr lang="es-ES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238250" y="415925"/>
            <a:ext cx="6858000" cy="655638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defTabSz="761970" eaLnBrk="1" fontAlgn="auto" hangingPunct="1">
              <a:spcAft>
                <a:spcPts val="0"/>
              </a:spcAft>
              <a:defRPr/>
            </a:pPr>
            <a:endParaRPr lang="en-US" sz="3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time-s-up-time-out-plush-teddy-bear-special-3.gif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2" t="12015" r="16462" b="13300"/>
          <a:stretch/>
        </p:blipFill>
        <p:spPr bwMode="auto">
          <a:xfrm>
            <a:off x="4075982" y="4156821"/>
            <a:ext cx="992038" cy="112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11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15 Título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r>
              <a:rPr lang="en-US" altLang="en-US"/>
              <a:t>BEAR: </a:t>
            </a:r>
            <a:r>
              <a:rPr lang="en-GB" altLang="en-US" b="0"/>
              <a:t>Benchmarking the Efficiency of RDF Archiving</a:t>
            </a:r>
            <a:endParaRPr lang="es-ES" alt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1963" y="1547813"/>
            <a:ext cx="7775575" cy="365760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de-AT" dirty="0" smtClean="0"/>
              <a:t>Define the corpus</a:t>
            </a:r>
          </a:p>
          <a:p>
            <a:pPr lvl="1"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n-US" dirty="0" smtClean="0"/>
              <a:t>Number of versions / size</a:t>
            </a:r>
          </a:p>
          <a:p>
            <a:pPr lvl="1">
              <a:buFont typeface="Wingdings" panose="05000000000000000000" pitchFamily="2" charset="2"/>
              <a:buBlip>
                <a:blip r:embed="rId3"/>
              </a:buBlip>
              <a:defRPr/>
            </a:pPr>
            <a:endParaRPr lang="en-US" dirty="0" smtClean="0"/>
          </a:p>
          <a:p>
            <a:pPr lvl="1">
              <a:buFont typeface="Wingdings" panose="05000000000000000000" pitchFamily="2" charset="2"/>
              <a:buBlip>
                <a:blip r:embed="rId3"/>
              </a:buBlip>
              <a:defRPr/>
            </a:pPr>
            <a:endParaRPr lang="en-US" dirty="0"/>
          </a:p>
          <a:p>
            <a:pPr lvl="1">
              <a:buFont typeface="Wingdings" panose="05000000000000000000" pitchFamily="2" charset="2"/>
              <a:buBlip>
                <a:blip r:embed="rId3"/>
              </a:buBlip>
              <a:defRPr/>
            </a:pPr>
            <a:endParaRPr lang="en-US" dirty="0" smtClean="0"/>
          </a:p>
          <a:p>
            <a:pPr lvl="1">
              <a:buFont typeface="Wingdings" panose="05000000000000000000" pitchFamily="2" charset="2"/>
              <a:buBlip>
                <a:blip r:embed="rId3"/>
              </a:buBlip>
              <a:defRPr/>
            </a:pPr>
            <a:endParaRPr lang="en-US" dirty="0"/>
          </a:p>
          <a:p>
            <a:pPr lvl="1"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n-US" dirty="0" smtClean="0"/>
              <a:t>Data dynamicity</a:t>
            </a:r>
          </a:p>
          <a:p>
            <a:pPr lvl="2"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n-US" dirty="0" smtClean="0"/>
              <a:t>Version change ratio</a:t>
            </a:r>
          </a:p>
          <a:p>
            <a:pPr lvl="2"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n-US" dirty="0" smtClean="0"/>
              <a:t>Version data growth</a:t>
            </a:r>
          </a:p>
          <a:p>
            <a:pPr lvl="1"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n-US" dirty="0" smtClean="0"/>
              <a:t>Data static core</a:t>
            </a:r>
          </a:p>
          <a:p>
            <a:pPr lvl="1"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n-US" dirty="0" smtClean="0"/>
              <a:t>Total triples (version-oblivious)</a:t>
            </a:r>
          </a:p>
          <a:p>
            <a:pPr lvl="1"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n-US" dirty="0" smtClean="0"/>
              <a:t>RDF vocabulary </a:t>
            </a:r>
          </a:p>
          <a:p>
            <a:pPr lvl="2"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n-US" dirty="0" smtClean="0"/>
              <a:t>Per version / evolution</a:t>
            </a:r>
            <a:endParaRPr lang="de-AT" dirty="0" smtClean="0"/>
          </a:p>
          <a:p>
            <a:pPr lvl="1">
              <a:buFont typeface="Wingdings" panose="05000000000000000000" pitchFamily="2" charset="2"/>
              <a:buChar char="§"/>
              <a:defRPr/>
            </a:pPr>
            <a:endParaRPr lang="de-AT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CCDBF5-A034-714F-9CBB-B1E0B9732DDD}" type="slidenum">
              <a:rPr lang="es-ES" smtClean="0"/>
              <a:pPr>
                <a:defRPr/>
              </a:pPr>
              <a:t>46</a:t>
            </a:fld>
            <a:endParaRPr lang="es-ES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238250" y="415925"/>
            <a:ext cx="6858000" cy="655638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defTabSz="761970" eaLnBrk="1" fontAlgn="auto" hangingPunct="1">
              <a:spcAft>
                <a:spcPts val="0"/>
              </a:spcAft>
              <a:defRPr/>
            </a:pPr>
            <a:endParaRPr lang="en-US" sz="3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963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2227263"/>
            <a:ext cx="5756275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94988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15 Título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r>
              <a:rPr lang="en-US" altLang="en-US" dirty="0"/>
              <a:t>BEAR: </a:t>
            </a:r>
            <a:r>
              <a:rPr lang="en-GB" altLang="en-US" b="0" dirty="0"/>
              <a:t>Benchmarking the Efficiency of RDF Archiving</a:t>
            </a:r>
            <a:endParaRPr lang="es-ES" alt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1963" y="1547813"/>
            <a:ext cx="7775575" cy="3657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de-AT" dirty="0"/>
              <a:t>Design of benchmark </a:t>
            </a:r>
            <a:r>
              <a:rPr lang="de-AT" dirty="0" smtClean="0"/>
              <a:t>queries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Cardinality / Selectivity + </a:t>
            </a:r>
            <a:r>
              <a:rPr lang="en-US" u="sng" dirty="0" smtClean="0"/>
              <a:t>dynamicity</a:t>
            </a:r>
            <a:endParaRPr lang="de-AT" u="sng" dirty="0" smtClean="0"/>
          </a:p>
          <a:p>
            <a:pPr lvl="1"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n-US" dirty="0" smtClean="0"/>
              <a:t>Archive-driven </a:t>
            </a:r>
            <a:r>
              <a:rPr lang="en-US" dirty="0"/>
              <a:t>C/S/D</a:t>
            </a:r>
            <a:r>
              <a:rPr lang="en-US" dirty="0" smtClean="0"/>
              <a:t> </a:t>
            </a:r>
          </a:p>
          <a:p>
            <a:pPr lvl="1"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n-US" dirty="0" smtClean="0"/>
              <a:t>Version-driven C/S/D</a:t>
            </a:r>
          </a:p>
          <a:p>
            <a:pPr lvl="1"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n-US" dirty="0" smtClean="0"/>
              <a:t>Basic temporal retrieval features of queries</a:t>
            </a:r>
          </a:p>
          <a:p>
            <a:pPr lvl="2"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n-US" dirty="0" smtClean="0"/>
              <a:t>Version/Delta Materialization (V</a:t>
            </a:r>
            <a:r>
              <a:rPr lang="en-US" baseline="-25000" dirty="0" smtClean="0"/>
              <a:t>i</a:t>
            </a:r>
            <a:r>
              <a:rPr lang="en-US" dirty="0" smtClean="0"/>
              <a:t>)</a:t>
            </a:r>
          </a:p>
          <a:p>
            <a:pPr lvl="2"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n-US" dirty="0" smtClean="0"/>
              <a:t>Version(Q): in which version Q is not empty</a:t>
            </a:r>
          </a:p>
          <a:p>
            <a:pPr lvl="2"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n-US" dirty="0" smtClean="0"/>
              <a:t>Change(</a:t>
            </a:r>
            <a:r>
              <a:rPr lang="en-US" dirty="0" err="1" smtClean="0"/>
              <a:t>Vi,Vj</a:t>
            </a:r>
            <a:r>
              <a:rPr lang="en-US" dirty="0" smtClean="0"/>
              <a:t>): true if delta!=null</a:t>
            </a:r>
          </a:p>
          <a:p>
            <a:pPr lvl="2"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n-US" dirty="0" smtClean="0"/>
              <a:t>Join(Q1,V</a:t>
            </a:r>
            <a:r>
              <a:rPr lang="en-US" baseline="-25000" dirty="0" smtClean="0"/>
              <a:t>i</a:t>
            </a:r>
            <a:r>
              <a:rPr lang="en-US" dirty="0" smtClean="0"/>
              <a:t>, Q2,V</a:t>
            </a:r>
            <a:r>
              <a:rPr lang="en-US" baseline="-25000" dirty="0" smtClean="0"/>
              <a:t>j</a:t>
            </a:r>
            <a:r>
              <a:rPr lang="en-US" dirty="0" smtClean="0"/>
              <a:t>)</a:t>
            </a:r>
          </a:p>
          <a:p>
            <a:pPr lvl="2"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n-US" dirty="0" smtClean="0"/>
              <a:t>Change(Q</a:t>
            </a:r>
            <a:r>
              <a:rPr lang="en-US" dirty="0"/>
              <a:t>): </a:t>
            </a:r>
            <a:r>
              <a:rPr lang="en-US" dirty="0" smtClean="0"/>
              <a:t>Returns versions in which </a:t>
            </a:r>
            <a:r>
              <a:rPr lang="de-AT" dirty="0" smtClean="0"/>
              <a:t>Diff(Q</a:t>
            </a:r>
            <a:r>
              <a:rPr lang="de-AT" dirty="0"/>
              <a:t>, V</a:t>
            </a:r>
            <a:r>
              <a:rPr lang="de-AT" baseline="-25000" dirty="0"/>
              <a:t>i</a:t>
            </a:r>
            <a:r>
              <a:rPr lang="de-AT" dirty="0"/>
              <a:t>, </a:t>
            </a:r>
            <a:r>
              <a:rPr lang="de-AT" dirty="0" smtClean="0"/>
              <a:t>V</a:t>
            </a:r>
            <a:r>
              <a:rPr lang="de-AT" baseline="-25000" dirty="0" smtClean="0"/>
              <a:t>i-1</a:t>
            </a:r>
            <a:r>
              <a:rPr lang="de-AT" dirty="0" smtClean="0"/>
              <a:t>) </a:t>
            </a:r>
            <a:r>
              <a:rPr lang="de-AT" dirty="0"/>
              <a:t>!=</a:t>
            </a:r>
            <a:r>
              <a:rPr lang="de-AT" sz="2400" dirty="0"/>
              <a:t>∅</a:t>
            </a:r>
            <a:endParaRPr lang="en-US" dirty="0"/>
          </a:p>
          <a:p>
            <a:pPr marL="212960" lvl="1" indent="0">
              <a:buFont typeface="Wingdings" panose="05000000000000000000" pitchFamily="2" charset="2"/>
              <a:buNone/>
              <a:defRPr/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55C4D5-FA2E-4843-9FDE-4CB98930405C}" type="slidenum">
              <a:rPr lang="es-ES" smtClean="0"/>
              <a:pPr>
                <a:defRPr/>
              </a:pPr>
              <a:t>47</a:t>
            </a:fld>
            <a:endParaRPr lang="es-ES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238250" y="415925"/>
            <a:ext cx="6858000" cy="655638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defTabSz="761970" eaLnBrk="1" fontAlgn="auto" hangingPunct="1">
              <a:spcAft>
                <a:spcPts val="0"/>
              </a:spcAft>
              <a:defRPr/>
            </a:pPr>
            <a:endParaRPr lang="en-US" sz="3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7796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Instantiation of basic archive queries, e.g. in </a:t>
            </a:r>
            <a:r>
              <a:rPr lang="en-US" dirty="0" err="1" smtClean="0"/>
              <a:t>AnQL</a:t>
            </a:r>
            <a:r>
              <a:rPr lang="en-US" dirty="0" smtClean="0"/>
              <a:t> [1]</a:t>
            </a:r>
          </a:p>
          <a:p>
            <a:endParaRPr lang="en-US" dirty="0"/>
          </a:p>
          <a:p>
            <a:pPr lvl="1"/>
            <a:r>
              <a:rPr lang="en-US" i="1" dirty="0" smtClean="0"/>
              <a:t>Antoine </a:t>
            </a:r>
            <a:r>
              <a:rPr lang="en-US" i="1" dirty="0"/>
              <a:t>Zimmermann, </a:t>
            </a:r>
            <a:r>
              <a:rPr lang="en-US" i="1" dirty="0" err="1"/>
              <a:t>Nuno</a:t>
            </a:r>
            <a:r>
              <a:rPr lang="en-US" i="1" dirty="0"/>
              <a:t> Lopes, Axel Polleres, and Umberto </a:t>
            </a:r>
            <a:r>
              <a:rPr lang="en-US" i="1" dirty="0" err="1"/>
              <a:t>Straccia</a:t>
            </a:r>
            <a:r>
              <a:rPr lang="en-US" i="1" dirty="0"/>
              <a:t>. </a:t>
            </a:r>
            <a:r>
              <a:rPr lang="en-US" dirty="0"/>
              <a:t>A general framework for representing, reasoning and querying with annotated </a:t>
            </a:r>
            <a:r>
              <a:rPr lang="en-US" dirty="0" smtClean="0"/>
              <a:t>Semantic Web </a:t>
            </a:r>
            <a:r>
              <a:rPr lang="en-US" dirty="0"/>
              <a:t>data</a:t>
            </a:r>
            <a:r>
              <a:rPr lang="en-US" i="1" dirty="0"/>
              <a:t>. Journal of Web Semantics (JWS), 12:72--95, March 2012</a:t>
            </a:r>
            <a:r>
              <a:rPr lang="en-US" i="1" dirty="0" smtClean="0"/>
              <a:t>.</a:t>
            </a:r>
          </a:p>
          <a:p>
            <a:pPr lvl="1"/>
            <a:endParaRPr lang="en-US" i="1" dirty="0"/>
          </a:p>
          <a:p>
            <a:pPr lvl="1"/>
            <a:r>
              <a:rPr lang="en-US" i="1" dirty="0" smtClean="0"/>
              <a:t>Mat(Q,V)</a:t>
            </a:r>
          </a:p>
          <a:p>
            <a:pPr lvl="1"/>
            <a:r>
              <a:rPr lang="en-US" i="1" dirty="0" smtClean="0"/>
              <a:t>Diff(Q,V1,V2)</a:t>
            </a:r>
          </a:p>
          <a:p>
            <a:pPr lvl="1"/>
            <a:r>
              <a:rPr lang="it-IT" dirty="0" smtClean="0"/>
              <a:t>Ver(</a:t>
            </a:r>
            <a:r>
              <a:rPr lang="it-IT" dirty="0" err="1" smtClean="0"/>
              <a:t>Q</a:t>
            </a:r>
            <a:r>
              <a:rPr lang="it-IT" dirty="0" smtClean="0"/>
              <a:t>)</a:t>
            </a:r>
          </a:p>
          <a:p>
            <a:pPr lvl="1"/>
            <a:r>
              <a:rPr lang="it-IT" dirty="0"/>
              <a:t>join(Q1,vi,Q2,vj) </a:t>
            </a:r>
          </a:p>
          <a:p>
            <a:pPr lvl="1"/>
            <a:r>
              <a:rPr lang="it-IT" b="1" dirty="0" err="1" smtClean="0"/>
              <a:t>Change</a:t>
            </a:r>
            <a:r>
              <a:rPr lang="it-IT" b="1" dirty="0" smtClean="0"/>
              <a:t>(</a:t>
            </a:r>
            <a:r>
              <a:rPr lang="it-IT" b="1" dirty="0" err="1" smtClean="0"/>
              <a:t>Q</a:t>
            </a:r>
            <a:r>
              <a:rPr lang="it-IT" b="1" dirty="0" smtClean="0"/>
              <a:t>)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 smtClean="0"/>
          </a:p>
          <a:p>
            <a:pPr lvl="1"/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1302C-5B1F-8142-A42C-A0D7268ADF1D}" type="slidenum">
              <a:rPr lang="de-AT" smtClean="0"/>
              <a:pPr>
                <a:defRPr/>
              </a:pPr>
              <a:t>48</a:t>
            </a:fld>
            <a:endParaRPr lang="de-AT" dirty="0"/>
          </a:p>
        </p:txBody>
      </p:sp>
      <p:sp>
        <p:nvSpPr>
          <p:cNvPr id="6" name="Rectangle 5"/>
          <p:cNvSpPr/>
          <p:nvPr/>
        </p:nvSpPr>
        <p:spPr>
          <a:xfrm>
            <a:off x="3275856" y="3649588"/>
            <a:ext cx="5868144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DE" dirty="0">
                <a:latin typeface="Courier" charset="0"/>
                <a:ea typeface="Courier" charset="0"/>
                <a:cs typeface="Courier" charset="0"/>
              </a:rPr>
              <a:t>SELECT ?V1 ?V2 WHERE </a:t>
            </a:r>
            <a:endParaRPr lang="de-DE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{ 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{{P :?V1 } MINUS {P :?V2</a:t>
            </a:r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}} UNION</a:t>
            </a:r>
          </a:p>
          <a:p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{{P :?</a:t>
            </a:r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V2 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} MINUS {P :?</a:t>
            </a:r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V1}} 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/>
            </a:r>
            <a:br>
              <a:rPr lang="de-DE" dirty="0">
                <a:latin typeface="Courier" charset="0"/>
                <a:ea typeface="Courier" charset="0"/>
                <a:cs typeface="Courier" charset="0"/>
              </a:rPr>
            </a:br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  FILTER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( </a:t>
            </a:r>
            <a:r>
              <a:rPr lang="de-DE" dirty="0" err="1">
                <a:latin typeface="Courier" charset="0"/>
                <a:ea typeface="Courier" charset="0"/>
                <a:cs typeface="Courier" charset="0"/>
              </a:rPr>
              <a:t>abs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(?V1-?V2) = 1 ) }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2022" y="320824"/>
            <a:ext cx="6774274" cy="952500"/>
          </a:xfrm>
        </p:spPr>
        <p:txBody>
          <a:bodyPr/>
          <a:lstStyle/>
          <a:p>
            <a:r>
              <a:rPr lang="en-US" dirty="0" smtClean="0"/>
              <a:t>BEAR: </a:t>
            </a:r>
            <a:r>
              <a:rPr lang="en-US" b="0" dirty="0" smtClean="0"/>
              <a:t>instantiation of basic query features</a:t>
            </a:r>
            <a:endParaRPr lang="en-US" b="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6516216" y="1849388"/>
            <a:ext cx="2520280" cy="1800200"/>
          </a:xfrm>
          <a:prstGeom prst="wedgeRoundRectCallout">
            <a:avLst>
              <a:gd name="adj1" fmla="val -111201"/>
              <a:gd name="adj2" fmla="val 52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Open question remains: </a:t>
            </a:r>
            <a:endParaRPr lang="en-US" dirty="0" smtClean="0"/>
          </a:p>
          <a:p>
            <a:pPr algn="ctr"/>
            <a:r>
              <a:rPr lang="en-US" dirty="0" smtClean="0"/>
              <a:t>What is the right query syntax for archive queries?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77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5 Título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r>
              <a:rPr lang="en-US" altLang="en-US"/>
              <a:t>BEAR: </a:t>
            </a:r>
            <a:r>
              <a:rPr lang="en-GB" altLang="en-US" b="0"/>
              <a:t>Benchmarking the Efficiency of RDF Archiving</a:t>
            </a:r>
            <a:endParaRPr lang="es-ES" alt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1963" y="1547813"/>
            <a:ext cx="8502650" cy="3657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de-AT" dirty="0">
                <a:solidFill>
                  <a:schemeClr val="bg1">
                    <a:lumMod val="85000"/>
                  </a:schemeClr>
                </a:solidFill>
              </a:rPr>
              <a:t>blueprint on </a:t>
            </a:r>
            <a:r>
              <a:rPr lang="de-AT" dirty="0" smtClean="0">
                <a:solidFill>
                  <a:schemeClr val="bg1">
                    <a:lumMod val="85000"/>
                  </a:schemeClr>
                </a:solidFill>
              </a:rPr>
              <a:t>benchmarking archives </a:t>
            </a:r>
            <a:r>
              <a:rPr lang="de-AT" dirty="0">
                <a:solidFill>
                  <a:schemeClr val="bg1">
                    <a:lumMod val="85000"/>
                  </a:schemeClr>
                </a:solidFill>
              </a:rPr>
              <a:t>of semantic </a:t>
            </a:r>
            <a:r>
              <a:rPr lang="de-AT" dirty="0" smtClean="0">
                <a:solidFill>
                  <a:schemeClr val="bg1">
                    <a:lumMod val="85000"/>
                  </a:schemeClr>
                </a:solidFill>
              </a:rPr>
              <a:t>data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How can one define the corpus?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How can one design benchmark queries? Which queries?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de-AT" b="1" dirty="0" smtClean="0"/>
              <a:t>BEAR: concrete basic benchmark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b="1" dirty="0" smtClean="0"/>
              <a:t>Data: Crawl from Linked Data Observatory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b="1" dirty="0" smtClean="0"/>
              <a:t>Basic queries: Materialize, get Version…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b="1" dirty="0" smtClean="0"/>
              <a:t>Initial evaluation of archiving policies  (IC,CB,TB)</a:t>
            </a:r>
            <a:endParaRPr lang="de-AT" b="1" dirty="0" smtClean="0"/>
          </a:p>
          <a:p>
            <a:pPr lvl="1">
              <a:buFont typeface="Wingdings" panose="05000000000000000000" pitchFamily="2" charset="2"/>
              <a:buChar char="§"/>
              <a:defRPr/>
            </a:pPr>
            <a:endParaRPr lang="de-AT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4E08C-EAD4-B34A-9880-A84B291D075C}" type="slidenum">
              <a:rPr lang="es-ES" smtClean="0"/>
              <a:pPr>
                <a:defRPr/>
              </a:pPr>
              <a:t>49</a:t>
            </a:fld>
            <a:endParaRPr lang="es-ES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238250" y="415925"/>
            <a:ext cx="6858000" cy="655638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defTabSz="761970" eaLnBrk="1" fontAlgn="auto" hangingPunct="1">
              <a:spcAft>
                <a:spcPts val="0"/>
              </a:spcAft>
              <a:defRPr/>
            </a:pPr>
            <a:endParaRPr lang="en-US" sz="3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3734" name="Picture 2" descr="time-s-up-time-out-plush-teddy-bear-special-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2" t="12015" r="16463" b="13300"/>
          <a:stretch>
            <a:fillRect/>
          </a:stretch>
        </p:blipFill>
        <p:spPr bwMode="auto">
          <a:xfrm>
            <a:off x="4067175" y="4156075"/>
            <a:ext cx="992188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57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pPr eaLnBrk="1" hangingPunct="1"/>
            <a:r>
              <a:rPr lang="en-US" altLang="en-US"/>
              <a:t>Evolution matters</a:t>
            </a:r>
          </a:p>
        </p:txBody>
      </p:sp>
      <p:sp>
        <p:nvSpPr>
          <p:cNvPr id="22531" name="Content Placeholder 1026"/>
          <p:cNvSpPr>
            <a:spLocks noGrp="1"/>
          </p:cNvSpPr>
          <p:nvPr>
            <p:ph idx="1"/>
          </p:nvPr>
        </p:nvSpPr>
        <p:spPr>
          <a:xfrm>
            <a:off x="461963" y="1547813"/>
            <a:ext cx="7775575" cy="3657600"/>
          </a:xfrm>
        </p:spPr>
        <p:txBody>
          <a:bodyPr/>
          <a:lstStyle/>
          <a:p>
            <a:pPr eaLnBrk="1" hangingPunct="1"/>
            <a:r>
              <a:rPr lang="en-GB" altLang="en-US"/>
              <a:t>Evolution may reveal actions vs. consequences</a:t>
            </a:r>
          </a:p>
          <a:p>
            <a:pPr lvl="1" eaLnBrk="1" hangingPunct="1"/>
            <a:r>
              <a:rPr lang="en-GB" altLang="en-US"/>
              <a:t>E.g. CityDataPipeline, </a:t>
            </a:r>
            <a:r>
              <a:rPr lang="en-GB" altLang="en-US">
                <a:hlinkClick r:id="rId3"/>
              </a:rPr>
              <a:t>http://citydata.wu.ac.at/</a:t>
            </a:r>
            <a:r>
              <a:rPr lang="en-GB" altLang="en-US"/>
              <a:t> </a:t>
            </a:r>
          </a:p>
          <a:p>
            <a:pPr lvl="2" eaLnBrk="1" hangingPunct="1"/>
            <a:r>
              <a:rPr lang="en-GB" altLang="en-US" sz="1400"/>
              <a:t>Collecting, Integrating and Predicting Open City Data</a:t>
            </a:r>
          </a:p>
          <a:p>
            <a:pPr lvl="2" eaLnBrk="1" hangingPunct="1"/>
            <a:endParaRPr lang="en-US" altLang="en-US"/>
          </a:p>
        </p:txBody>
      </p:sp>
      <p:sp>
        <p:nvSpPr>
          <p:cNvPr id="36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Archiving Linked and Open Data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52CE87-9392-8B46-AF4E-55F28DD83CF9}" type="slidenum">
              <a:rPr lang="de-AT"/>
              <a:pPr>
                <a:defRPr/>
              </a:pPr>
              <a:t>5</a:t>
            </a:fld>
            <a:endParaRPr lang="de-AT" dirty="0"/>
          </a:p>
        </p:txBody>
      </p:sp>
      <p:grpSp>
        <p:nvGrpSpPr>
          <p:cNvPr id="22534" name="Group 9"/>
          <p:cNvGrpSpPr>
            <a:grpSpLocks/>
          </p:cNvGrpSpPr>
          <p:nvPr/>
        </p:nvGrpSpPr>
        <p:grpSpPr bwMode="auto">
          <a:xfrm>
            <a:off x="6981825" y="1417638"/>
            <a:ext cx="2162175" cy="6192837"/>
            <a:chOff x="5868144" y="1417340"/>
            <a:chExt cx="2161709" cy="6192688"/>
          </a:xfrm>
        </p:grpSpPr>
        <p:pic>
          <p:nvPicPr>
            <p:cNvPr id="2253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99" t="7700" r="48026" b="29301"/>
            <a:stretch>
              <a:fillRect/>
            </a:stretch>
          </p:blipFill>
          <p:spPr bwMode="auto">
            <a:xfrm>
              <a:off x="5868144" y="2205755"/>
              <a:ext cx="2161709" cy="5404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07" t="10802" r="38528" b="71700"/>
            <a:stretch>
              <a:fillRect/>
            </a:stretch>
          </p:blipFill>
          <p:spPr bwMode="auto">
            <a:xfrm>
              <a:off x="5868145" y="1417340"/>
              <a:ext cx="2088232" cy="84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5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1" t="22002" r="27951" b="19901"/>
          <a:stretch>
            <a:fillRect/>
          </a:stretch>
        </p:blipFill>
        <p:spPr bwMode="auto">
          <a:xfrm>
            <a:off x="3152775" y="2774950"/>
            <a:ext cx="3525838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Bild 3" descr="Screen Shot 2015-06-05 at 13.38.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2" b="1111"/>
          <a:stretch>
            <a:fillRect/>
          </a:stretch>
        </p:blipFill>
        <p:spPr bwMode="auto">
          <a:xfrm>
            <a:off x="395288" y="2570163"/>
            <a:ext cx="2436812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15 Título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r>
              <a:rPr lang="en-US" altLang="en-US"/>
              <a:t>BEAR: </a:t>
            </a:r>
            <a:r>
              <a:rPr lang="en-GB" altLang="en-US" b="0"/>
              <a:t>Benchmarking the Efficiency of RDF Archiving</a:t>
            </a:r>
            <a:endParaRPr lang="es-ES" altLang="en-US"/>
          </a:p>
        </p:txBody>
      </p:sp>
      <p:sp>
        <p:nvSpPr>
          <p:cNvPr id="75779" name="2 Marcador de contenido"/>
          <p:cNvSpPr>
            <a:spLocks noGrp="1"/>
          </p:cNvSpPr>
          <p:nvPr>
            <p:ph idx="1"/>
          </p:nvPr>
        </p:nvSpPr>
        <p:spPr>
          <a:xfrm>
            <a:off x="461963" y="1547813"/>
            <a:ext cx="7775575" cy="3657600"/>
          </a:xfrm>
        </p:spPr>
        <p:txBody>
          <a:bodyPr/>
          <a:lstStyle/>
          <a:p>
            <a:r>
              <a:rPr lang="en-US" altLang="en-US"/>
              <a:t>Corpus</a:t>
            </a:r>
          </a:p>
          <a:p>
            <a:pPr marL="212725" lvl="1" indent="0">
              <a:buFont typeface="Wingdings" charset="2"/>
              <a:buNone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9DDC88-9018-494E-AEFE-D145C2BD677F}" type="slidenum">
              <a:rPr lang="es-ES" smtClean="0"/>
              <a:pPr>
                <a:defRPr/>
              </a:pPr>
              <a:t>50</a:t>
            </a:fld>
            <a:endParaRPr lang="es-ES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238250" y="415925"/>
            <a:ext cx="6858000" cy="655638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defTabSz="761970" eaLnBrk="1" fontAlgn="auto" hangingPunct="1">
              <a:spcAft>
                <a:spcPts val="0"/>
              </a:spcAft>
              <a:defRPr/>
            </a:pPr>
            <a:endParaRPr lang="en-US" sz="3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578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1893888"/>
            <a:ext cx="4943475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2806700"/>
            <a:ext cx="6264275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5395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15 Título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r>
              <a:rPr lang="en-US" altLang="en-US"/>
              <a:t>BEAR: </a:t>
            </a:r>
            <a:r>
              <a:rPr lang="en-GB" altLang="en-US" b="0"/>
              <a:t>Benchmarking the Efficiency of RDF Archiving</a:t>
            </a:r>
            <a:endParaRPr lang="es-ES" alt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1963" y="1547813"/>
            <a:ext cx="8682037" cy="3657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Queries and systems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We implemented and evaluate archiving systems on </a:t>
            </a:r>
            <a:r>
              <a:rPr lang="en-US" b="1" dirty="0" smtClean="0"/>
              <a:t>Jena-TDB </a:t>
            </a:r>
            <a:r>
              <a:rPr lang="en-US" dirty="0" smtClean="0"/>
              <a:t>and </a:t>
            </a:r>
            <a:r>
              <a:rPr lang="en-US" b="1" dirty="0" smtClean="0"/>
              <a:t>HDT</a:t>
            </a:r>
            <a:r>
              <a:rPr lang="en-US" dirty="0" smtClean="0"/>
              <a:t>, based on IC, CB and TB policies. 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Confirm the initial premises of the archiving policies:</a:t>
            </a:r>
          </a:p>
          <a:p>
            <a:pPr lvl="3">
              <a:buFont typeface="Wingdings" panose="05000000000000000000" pitchFamily="2" charset="2"/>
              <a:buChar char="§"/>
              <a:defRPr/>
            </a:pPr>
            <a:r>
              <a:rPr lang="en-US" dirty="0"/>
              <a:t>In space, IC is the worst, CB improves the space and TB increases the size as it has to index a new </a:t>
            </a:r>
            <a:r>
              <a:rPr lang="en-US" dirty="0" smtClean="0"/>
              <a:t>dimension</a:t>
            </a:r>
          </a:p>
          <a:p>
            <a:pPr lvl="3">
              <a:buFont typeface="Wingdings" panose="05000000000000000000" pitchFamily="2" charset="2"/>
              <a:buChar char="§"/>
              <a:defRPr/>
            </a:pPr>
            <a:r>
              <a:rPr lang="en-US" dirty="0"/>
              <a:t>In time, CB is bad at getting a particular version because it has to reapply the </a:t>
            </a:r>
            <a:r>
              <a:rPr lang="en-US" dirty="0" smtClean="0"/>
              <a:t>changes </a:t>
            </a:r>
            <a:r>
              <a:rPr lang="is-IS" dirty="0" smtClean="0"/>
              <a:t>… </a:t>
            </a:r>
            <a:r>
              <a:rPr lang="en-US" dirty="0" smtClean="0"/>
              <a:t>(but good e.g. for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Change(SELECT * {?S ?P ?O}</a:t>
            </a:r>
            <a:r>
              <a:rPr lang="en-US" dirty="0" smtClean="0"/>
              <a:t>)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Serve as an initial baseline to compare archiving systems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More info: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github.com/webdata/BEAR</a:t>
            </a:r>
            <a:r>
              <a:rPr lang="en-US" dirty="0" smtClean="0"/>
              <a:t> </a:t>
            </a:r>
          </a:p>
          <a:p>
            <a:pPr marL="212960" lvl="1" indent="0">
              <a:buFont typeface="Wingdings" panose="05000000000000000000" pitchFamily="2" charset="2"/>
              <a:buNone/>
              <a:defRPr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511E5-6E01-3743-B97D-CDE22CAAC64B}" type="slidenum">
              <a:rPr lang="es-ES" smtClean="0"/>
              <a:pPr>
                <a:defRPr/>
              </a:pPr>
              <a:t>51</a:t>
            </a:fld>
            <a:endParaRPr lang="es-ES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238250" y="415925"/>
            <a:ext cx="6858000" cy="655638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defTabSz="761970" eaLnBrk="1" fontAlgn="auto" hangingPunct="1">
              <a:spcAft>
                <a:spcPts val="0"/>
              </a:spcAft>
              <a:defRPr/>
            </a:pPr>
            <a:endParaRPr lang="en-US" sz="3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55395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el 1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pPr eaLnBrk="1" hangingPunct="1"/>
            <a:r>
              <a:rPr lang="en-US" altLang="en-US" dirty="0"/>
              <a:t>Finally, </a:t>
            </a:r>
            <a:r>
              <a:rPr lang="en-US" altLang="en-US" dirty="0" smtClean="0"/>
              <a:t>many open questions remain still!</a:t>
            </a:r>
            <a:endParaRPr lang="de-AT" altLang="en-US" dirty="0"/>
          </a:p>
        </p:txBody>
      </p:sp>
      <p:sp>
        <p:nvSpPr>
          <p:cNvPr id="100355" name="Inhaltsplatzhalter 2"/>
          <p:cNvSpPr>
            <a:spLocks noGrp="1"/>
          </p:cNvSpPr>
          <p:nvPr>
            <p:ph idx="1"/>
          </p:nvPr>
        </p:nvSpPr>
        <p:spPr>
          <a:xfrm>
            <a:off x="461963" y="1547813"/>
            <a:ext cx="8502650" cy="3657600"/>
          </a:xfrm>
        </p:spPr>
        <p:txBody>
          <a:bodyPr/>
          <a:lstStyle/>
          <a:p>
            <a:pPr marL="0" indent="0" eaLnBrk="1" hangingPunct="1">
              <a:buFont typeface="Wingdings" charset="2"/>
              <a:buNone/>
            </a:pPr>
            <a:r>
              <a:rPr lang="en-US" altLang="en-US" sz="1800" b="1"/>
              <a:t>Archiving </a:t>
            </a:r>
            <a:r>
              <a:rPr lang="en-US" altLang="en-US" sz="1800"/>
              <a:t>and</a:t>
            </a:r>
            <a:r>
              <a:rPr lang="en-US" altLang="en-US" sz="1800" b="1"/>
              <a:t> querying evolving </a:t>
            </a:r>
            <a:r>
              <a:rPr lang="en-US" altLang="en-US" sz="1800"/>
              <a:t>semantic Web data</a:t>
            </a:r>
          </a:p>
          <a:p>
            <a:pPr lvl="2" eaLnBrk="1" hangingPunct="1"/>
            <a:endParaRPr lang="en-US" altLang="en-US" sz="1400"/>
          </a:p>
        </p:txBody>
      </p:sp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535187"/>
              </p:ext>
            </p:extLst>
          </p:nvPr>
        </p:nvGraphicFramePr>
        <p:xfrm>
          <a:off x="179388" y="2065338"/>
          <a:ext cx="8785225" cy="3023169"/>
        </p:xfrm>
        <a:graphic>
          <a:graphicData uri="http://schemas.openxmlformats.org/drawingml/2006/table">
            <a:tbl>
              <a:tblPr/>
              <a:tblGrid>
                <a:gridCol w="1728787"/>
                <a:gridCol w="7056438"/>
              </a:tblGrid>
              <a:tr h="371475">
                <a:tc>
                  <a:txBody>
                    <a:bodyPr/>
                    <a:lstStyle>
                      <a:lvl1pPr defTabSz="912813">
                        <a:spcAft>
                          <a:spcPts val="600"/>
                        </a:spcAft>
                        <a:buClr>
                          <a:srgbClr val="83B43A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 defTabSz="912813"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00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 defTabSz="912813">
                        <a:spcAft>
                          <a:spcPts val="600"/>
                        </a:spcAft>
                        <a:buClr>
                          <a:srgbClr val="005F3B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 defTabSz="912813">
                        <a:spcAft>
                          <a:spcPts val="600"/>
                        </a:spcAft>
                        <a:buClr>
                          <a:srgbClr val="406288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 defTabSz="912813"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</a:rPr>
                        <a:t>Objective</a:t>
                      </a:r>
                    </a:p>
                  </a:txBody>
                  <a:tcPr marL="91443" marR="91443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Aft>
                          <a:spcPts val="600"/>
                        </a:spcAft>
                        <a:buClr>
                          <a:srgbClr val="83B43A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 defTabSz="912813"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00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 defTabSz="912813">
                        <a:spcAft>
                          <a:spcPts val="600"/>
                        </a:spcAft>
                        <a:buClr>
                          <a:srgbClr val="005F3B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 defTabSz="912813">
                        <a:spcAft>
                          <a:spcPts val="600"/>
                        </a:spcAft>
                        <a:buClr>
                          <a:srgbClr val="406288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 defTabSz="912813"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</a:rPr>
                        <a:t>Research Question</a:t>
                      </a:r>
                    </a:p>
                  </a:txBody>
                  <a:tcPr marL="91443" marR="91443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 defTabSz="912813">
                        <a:spcAft>
                          <a:spcPts val="600"/>
                        </a:spcAft>
                        <a:buClr>
                          <a:srgbClr val="83B43A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 defTabSz="912813"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00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 defTabSz="912813">
                        <a:spcAft>
                          <a:spcPts val="600"/>
                        </a:spcAft>
                        <a:buClr>
                          <a:srgbClr val="005F3B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 defTabSz="912813">
                        <a:spcAft>
                          <a:spcPts val="600"/>
                        </a:spcAft>
                        <a:buClr>
                          <a:srgbClr val="406288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 defTabSz="912813"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Representation</a:t>
                      </a:r>
                    </a:p>
                  </a:txBody>
                  <a:tcPr marL="91443" marR="91443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D2"/>
                    </a:solidFill>
                  </a:tcPr>
                </a:tc>
                <a:tc>
                  <a:txBody>
                    <a:bodyPr/>
                    <a:lstStyle>
                      <a:lvl1pPr marL="342900" indent="-342900" defTabSz="912813">
                        <a:spcAft>
                          <a:spcPts val="600"/>
                        </a:spcAft>
                        <a:buClr>
                          <a:srgbClr val="83B43A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171450" indent="-171450" defTabSz="912813"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00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 defTabSz="912813">
                        <a:spcAft>
                          <a:spcPts val="600"/>
                        </a:spcAft>
                        <a:buClr>
                          <a:srgbClr val="005F3B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 defTabSz="912813">
                        <a:spcAft>
                          <a:spcPts val="600"/>
                        </a:spcAft>
                        <a:buClr>
                          <a:srgbClr val="406288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 defTabSz="912813"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171450" marR="0" lvl="1" indent="-171450" algn="just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v"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minimize the redundant information</a:t>
                      </a:r>
                    </a:p>
                    <a:p>
                      <a:pPr marL="171450" marR="0" lvl="1" indent="-171450" algn="just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v"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respect the original modeling and provenance information</a:t>
                      </a:r>
                    </a:p>
                  </a:txBody>
                  <a:tcPr marL="91443" marR="91443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D2"/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 defTabSz="912813">
                        <a:spcAft>
                          <a:spcPts val="600"/>
                        </a:spcAft>
                        <a:buClr>
                          <a:srgbClr val="83B43A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 defTabSz="912813"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00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 defTabSz="912813">
                        <a:spcAft>
                          <a:spcPts val="600"/>
                        </a:spcAft>
                        <a:buClr>
                          <a:srgbClr val="005F3B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 defTabSz="912813">
                        <a:spcAft>
                          <a:spcPts val="600"/>
                        </a:spcAft>
                        <a:buClr>
                          <a:srgbClr val="406288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 defTabSz="912813"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Query language</a:t>
                      </a:r>
                    </a:p>
                  </a:txBody>
                  <a:tcPr marL="91443" marR="91443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>
                      <a:lvl1pPr marL="171450" indent="-171450" defTabSz="912813">
                        <a:spcAft>
                          <a:spcPts val="600"/>
                        </a:spcAft>
                        <a:buClr>
                          <a:srgbClr val="83B43A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171450" indent="-171450" defTabSz="912813"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00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 defTabSz="912813">
                        <a:spcAft>
                          <a:spcPts val="600"/>
                        </a:spcAft>
                        <a:buClr>
                          <a:srgbClr val="005F3B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 defTabSz="912813">
                        <a:spcAft>
                          <a:spcPts val="600"/>
                        </a:spcAft>
                        <a:buClr>
                          <a:srgbClr val="406288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 defTabSz="912813"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171450" marR="0" lvl="0" indent="-171450" algn="just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v"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capture the expressiveness of emerging retrieval demands in </a:t>
                      </a: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archiving</a:t>
                      </a:r>
                    </a:p>
                    <a:p>
                      <a:pPr marL="171450" marR="0" lvl="0" indent="-171450" algn="just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v"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our base operations are meant to be an </a:t>
                      </a: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extensible </a:t>
                      </a: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starting point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  <a:p>
                      <a:pPr marL="171450" marR="0" lvl="1" indent="-171450" algn="just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v"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design a query language satisfying these requirements for evolving interlinked data</a:t>
                      </a:r>
                    </a:p>
                  </a:txBody>
                  <a:tcPr marL="91443" marR="91443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EA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defTabSz="912813">
                        <a:spcAft>
                          <a:spcPts val="600"/>
                        </a:spcAft>
                        <a:buClr>
                          <a:srgbClr val="83B43A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 defTabSz="912813"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00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 defTabSz="912813">
                        <a:spcAft>
                          <a:spcPts val="600"/>
                        </a:spcAft>
                        <a:buClr>
                          <a:srgbClr val="005F3B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 defTabSz="912813">
                        <a:spcAft>
                          <a:spcPts val="600"/>
                        </a:spcAft>
                        <a:buClr>
                          <a:srgbClr val="406288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 defTabSz="912813"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Indexing</a:t>
                      </a:r>
                    </a:p>
                  </a:txBody>
                  <a:tcPr marL="91443" marR="91443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D2"/>
                    </a:solidFill>
                  </a:tcPr>
                </a:tc>
                <a:tc>
                  <a:txBody>
                    <a:bodyPr/>
                    <a:lstStyle>
                      <a:lvl1pPr marL="171450" indent="-171450" defTabSz="912813">
                        <a:spcAft>
                          <a:spcPts val="600"/>
                        </a:spcAft>
                        <a:buClr>
                          <a:srgbClr val="83B43A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 defTabSz="912813"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00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 defTabSz="912813">
                        <a:spcAft>
                          <a:spcPts val="600"/>
                        </a:spcAft>
                        <a:buClr>
                          <a:srgbClr val="005F3B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 defTabSz="912813">
                        <a:spcAft>
                          <a:spcPts val="600"/>
                        </a:spcAft>
                        <a:buClr>
                          <a:srgbClr val="406288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 defTabSz="912813"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171450" marR="0" lvl="0" indent="-171450" algn="just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v"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index archives at large </a:t>
                      </a: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scale (and keeping up with evolution rate – </a:t>
                      </a:r>
                      <a:r>
                        <a:rPr kumimoji="0" lang="en-US" alt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streamingvs</a:t>
                      </a: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. archiving) 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to process the queries efficiently</a:t>
                      </a:r>
                      <a:endParaRPr kumimoji="0" lang="es-E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91443" marR="91443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D2"/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 defTabSz="912813">
                        <a:spcAft>
                          <a:spcPts val="600"/>
                        </a:spcAft>
                        <a:buClr>
                          <a:srgbClr val="83B43A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 defTabSz="912813"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00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 defTabSz="912813">
                        <a:spcAft>
                          <a:spcPts val="600"/>
                        </a:spcAft>
                        <a:buClr>
                          <a:srgbClr val="005F3B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 defTabSz="912813">
                        <a:spcAft>
                          <a:spcPts val="600"/>
                        </a:spcAft>
                        <a:buClr>
                          <a:srgbClr val="406288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 defTabSz="912813"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Query optimization</a:t>
                      </a:r>
                    </a:p>
                  </a:txBody>
                  <a:tcPr marL="91443" marR="91443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>
                      <a:lvl1pPr marL="171450" indent="-171450" defTabSz="912813">
                        <a:spcAft>
                          <a:spcPts val="600"/>
                        </a:spcAft>
                        <a:buClr>
                          <a:srgbClr val="83B43A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 defTabSz="912813"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00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 defTabSz="912813">
                        <a:spcAft>
                          <a:spcPts val="600"/>
                        </a:spcAft>
                        <a:buClr>
                          <a:srgbClr val="005F3B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 defTabSz="912813">
                        <a:spcAft>
                          <a:spcPts val="600"/>
                        </a:spcAft>
                        <a:buClr>
                          <a:srgbClr val="406288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 defTabSz="912813"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171450" marR="0" lvl="0" indent="-171450" algn="just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v"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optimizing query resolution plans for archives</a:t>
                      </a:r>
                    </a:p>
                    <a:p>
                      <a:pPr marL="171450" marR="0" lvl="0" indent="-171450" algn="just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v"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enabling the integration of other sources (federated infrastructure</a:t>
                      </a: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)</a:t>
                      </a:r>
                    </a:p>
                    <a:p>
                      <a:pPr marL="171450" marR="0" lvl="0" indent="-171450" algn="just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v"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Query </a:t>
                      </a: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rewriting </a:t>
                      </a: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for </a:t>
                      </a: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querying archives of structured </a:t>
                      </a: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non-RDF sources</a:t>
                      </a: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? Open Data!</a:t>
                      </a:r>
                      <a:endParaRPr kumimoji="0" lang="es-E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91443" marR="91443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EA"/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 defTabSz="912813">
                        <a:spcAft>
                          <a:spcPts val="600"/>
                        </a:spcAft>
                        <a:buClr>
                          <a:srgbClr val="83B43A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 defTabSz="912813"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00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 defTabSz="912813">
                        <a:spcAft>
                          <a:spcPts val="600"/>
                        </a:spcAft>
                        <a:buClr>
                          <a:srgbClr val="005F3B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 defTabSz="912813">
                        <a:spcAft>
                          <a:spcPts val="600"/>
                        </a:spcAft>
                        <a:buClr>
                          <a:srgbClr val="406288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 defTabSz="912813"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Application</a:t>
                      </a:r>
                    </a:p>
                  </a:txBody>
                  <a:tcPr marL="91443" marR="91443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D2"/>
                    </a:solidFill>
                  </a:tcPr>
                </a:tc>
                <a:tc>
                  <a:txBody>
                    <a:bodyPr/>
                    <a:lstStyle>
                      <a:lvl1pPr marL="171450" indent="-171450" defTabSz="912813">
                        <a:spcAft>
                          <a:spcPts val="600"/>
                        </a:spcAft>
                        <a:buClr>
                          <a:srgbClr val="83B43A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 defTabSz="912813"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00000"/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 defTabSz="912813">
                        <a:spcAft>
                          <a:spcPts val="600"/>
                        </a:spcAft>
                        <a:buClr>
                          <a:srgbClr val="005F3B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 defTabSz="912813">
                        <a:spcAft>
                          <a:spcPts val="600"/>
                        </a:spcAft>
                        <a:buClr>
                          <a:srgbClr val="406288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 defTabSz="912813"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Wingdings" charset="2"/>
                        <a:defRPr sz="12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171450" marR="0" lvl="0" indent="-171450" algn="just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v"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Is there a actual and urgent need in the community</a:t>
                      </a: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?</a:t>
                      </a:r>
                    </a:p>
                    <a:p>
                      <a:pPr marL="171450" marR="0" lvl="0" indent="-171450" algn="just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v"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</a:rPr>
                        <a:t>We believe yes, but where’s the killer-app?</a:t>
                      </a:r>
                      <a:endParaRPr kumimoji="0" lang="es-E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91443" marR="91443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D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 txBox="1">
            <a:spLocks noGrp="1"/>
          </p:cNvSpPr>
          <p:nvPr>
            <p:ph type="body" sz="quarter" idx="10"/>
          </p:nvPr>
        </p:nvSpPr>
        <p:spPr>
          <a:xfrm>
            <a:off x="1476375" y="2559050"/>
            <a:ext cx="3095625" cy="1811338"/>
          </a:xfrm>
        </p:spPr>
        <p:txBody>
          <a:bodyPr rtlCol="0">
            <a:normAutofit lnSpcReduction="10000"/>
          </a:bodyPr>
          <a:lstStyle/>
          <a:p>
            <a:pPr>
              <a:defRPr/>
            </a:pPr>
            <a:r>
              <a:rPr lang="en-GB" b="1" dirty="0" smtClean="0"/>
              <a:t>Dept. of Information Systems &amp; Operations</a:t>
            </a:r>
          </a:p>
          <a:p>
            <a:pPr>
              <a:defRPr/>
            </a:pPr>
            <a:r>
              <a:rPr lang="en-GB" dirty="0" smtClean="0"/>
              <a:t>Institute for Information Business</a:t>
            </a:r>
          </a:p>
          <a:p>
            <a:pPr>
              <a:defRPr/>
            </a:pPr>
            <a:r>
              <a:rPr lang="en-GB" dirty="0" err="1" smtClean="0"/>
              <a:t>Welthandelsplatz</a:t>
            </a:r>
            <a:r>
              <a:rPr lang="en-GB" dirty="0" smtClean="0"/>
              <a:t> 1, 1020 Vienna, Austria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b="1" dirty="0" err="1" smtClean="0"/>
              <a:t>Univ.Prof</a:t>
            </a:r>
            <a:r>
              <a:rPr lang="en-GB" b="1" dirty="0" smtClean="0"/>
              <a:t>. </a:t>
            </a:r>
            <a:r>
              <a:rPr lang="en-GB" b="1" dirty="0" err="1" smtClean="0"/>
              <a:t>Dr.</a:t>
            </a:r>
            <a:r>
              <a:rPr lang="en-GB" b="1" dirty="0" smtClean="0"/>
              <a:t> Axel </a:t>
            </a:r>
            <a:r>
              <a:rPr lang="en-GB" b="1" dirty="0" err="1" smtClean="0"/>
              <a:t>Polleres</a:t>
            </a:r>
            <a:endParaRPr lang="en-GB" dirty="0" smtClean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T +43-1-31336/5297</a:t>
            </a:r>
          </a:p>
          <a:p>
            <a:pPr>
              <a:defRPr/>
            </a:pPr>
            <a:r>
              <a:rPr lang="en-GB" dirty="0" smtClean="0">
                <a:hlinkClick r:id="rId2"/>
              </a:rPr>
              <a:t>axel.polleres@wu.ac.at</a:t>
            </a:r>
            <a:endParaRPr lang="en-GB" dirty="0" smtClean="0"/>
          </a:p>
          <a:p>
            <a:pPr>
              <a:defRPr/>
            </a:pPr>
            <a:r>
              <a:rPr lang="en-GB" dirty="0" smtClean="0"/>
              <a:t>polleres.net</a:t>
            </a:r>
            <a:endParaRPr lang="en-GB" dirty="0"/>
          </a:p>
        </p:txBody>
      </p:sp>
      <p:sp>
        <p:nvSpPr>
          <p:cNvPr id="102403" name="Titel 6"/>
          <p:cNvSpPr>
            <a:spLocks noGrp="1"/>
          </p:cNvSpPr>
          <p:nvPr>
            <p:ph type="title"/>
          </p:nvPr>
        </p:nvSpPr>
        <p:spPr>
          <a:xfrm>
            <a:off x="461963" y="265113"/>
            <a:ext cx="6281737" cy="952500"/>
          </a:xfrm>
        </p:spPr>
        <p:txBody>
          <a:bodyPr/>
          <a:lstStyle/>
          <a:p>
            <a:pPr eaLnBrk="1" hangingPunct="1"/>
            <a:r>
              <a:rPr lang="en-US" altLang="en-US" b="0"/>
              <a:t>Thanks!</a:t>
            </a:r>
            <a:endParaRPr lang="en-GB" altLang="en-US"/>
          </a:p>
        </p:txBody>
      </p:sp>
      <p:sp>
        <p:nvSpPr>
          <p:cNvPr id="102404" name="CuadroTexto 1"/>
          <p:cNvSpPr txBox="1">
            <a:spLocks noChangeArrowheads="1"/>
          </p:cNvSpPr>
          <p:nvPr/>
        </p:nvSpPr>
        <p:spPr bwMode="auto">
          <a:xfrm>
            <a:off x="5292725" y="2281238"/>
            <a:ext cx="33115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eaLnBrk="1" hangingPunct="1"/>
            <a:r>
              <a:rPr lang="en-US" altLang="en-US" dirty="0" smtClean="0"/>
              <a:t>Big </a:t>
            </a:r>
            <a:r>
              <a:rPr lang="en-US" altLang="en-US" dirty="0"/>
              <a:t>(Semantic) Data</a:t>
            </a:r>
          </a:p>
          <a:p>
            <a:pPr eaLnBrk="1" hangingPunct="1"/>
            <a:r>
              <a:rPr lang="en-US" altLang="en-US" dirty="0" smtClean="0">
                <a:sym typeface="Wingdings" charset="2"/>
              </a:rPr>
              <a:t>Versions</a:t>
            </a:r>
            <a:endParaRPr lang="en-US" altLang="en-US" dirty="0">
              <a:sym typeface="Wingdings" charset="2"/>
            </a:endParaRPr>
          </a:p>
          <a:p>
            <a:pPr eaLnBrk="1" hangingPunct="1"/>
            <a:r>
              <a:rPr lang="en-US" altLang="en-US" dirty="0" smtClean="0">
                <a:sym typeface="Wingdings" charset="2"/>
              </a:rPr>
              <a:t>Evolving </a:t>
            </a:r>
            <a:r>
              <a:rPr lang="en-US" altLang="en-US" dirty="0">
                <a:sym typeface="Wingdings" charset="2"/>
              </a:rPr>
              <a:t>Data</a:t>
            </a:r>
          </a:p>
          <a:p>
            <a:pPr eaLnBrk="1" hangingPunct="1"/>
            <a:r>
              <a:rPr lang="en-US" altLang="en-US" dirty="0" smtClean="0">
                <a:sym typeface="Wingdings" charset="2"/>
              </a:rPr>
              <a:t>Streaming</a:t>
            </a:r>
            <a:endParaRPr lang="en-US" altLang="en-US" dirty="0">
              <a:sym typeface="Wingdings" charset="2"/>
            </a:endParaRPr>
          </a:p>
          <a:p>
            <a:pPr eaLnBrk="1" hangingPunct="1"/>
            <a:r>
              <a:rPr lang="en-US" altLang="en-US" dirty="0" smtClean="0">
                <a:sym typeface="Wingdings" charset="2"/>
              </a:rPr>
              <a:t>Compression</a:t>
            </a:r>
            <a:endParaRPr lang="en-US" altLang="en-US" dirty="0">
              <a:sym typeface="Wingdings" charset="2"/>
            </a:endParaRPr>
          </a:p>
          <a:p>
            <a:pPr eaLnBrk="1" hangingPunct="1"/>
            <a:endParaRPr lang="en-US" altLang="en-US" dirty="0"/>
          </a:p>
          <a:p>
            <a:pPr eaLnBrk="1" hangingPunct="1"/>
            <a:endParaRPr lang="es-ES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Instantiation of archive queries in </a:t>
            </a:r>
            <a:r>
              <a:rPr lang="en-US" dirty="0" err="1" smtClean="0"/>
              <a:t>AnQL</a:t>
            </a:r>
            <a:r>
              <a:rPr lang="en-US" dirty="0" smtClean="0"/>
              <a:t> [1]</a:t>
            </a:r>
          </a:p>
          <a:p>
            <a:endParaRPr lang="en-US" dirty="0"/>
          </a:p>
          <a:p>
            <a:pPr lvl="1"/>
            <a:r>
              <a:rPr lang="en-US" i="1" dirty="0" smtClean="0"/>
              <a:t>Antoine </a:t>
            </a:r>
            <a:r>
              <a:rPr lang="en-US" i="1" dirty="0"/>
              <a:t>Zimmermann, </a:t>
            </a:r>
            <a:r>
              <a:rPr lang="en-US" i="1" dirty="0" err="1"/>
              <a:t>Nuno</a:t>
            </a:r>
            <a:r>
              <a:rPr lang="en-US" i="1" dirty="0"/>
              <a:t> Lopes, Axel Polleres, and Umberto </a:t>
            </a:r>
            <a:r>
              <a:rPr lang="en-US" i="1" dirty="0" err="1"/>
              <a:t>Straccia</a:t>
            </a:r>
            <a:r>
              <a:rPr lang="en-US" i="1" dirty="0"/>
              <a:t>. </a:t>
            </a:r>
            <a:r>
              <a:rPr lang="en-US" dirty="0"/>
              <a:t>A general framework for representing, reasoning and querying with annotated </a:t>
            </a:r>
            <a:r>
              <a:rPr lang="en-US" dirty="0" smtClean="0"/>
              <a:t>Semantic Web </a:t>
            </a:r>
            <a:r>
              <a:rPr lang="en-US" dirty="0"/>
              <a:t>data</a:t>
            </a:r>
            <a:r>
              <a:rPr lang="en-US" i="1" dirty="0"/>
              <a:t>. Journal of Web Semantics (JWS), 12:72--95, March 2012</a:t>
            </a:r>
            <a:r>
              <a:rPr lang="en-US" i="1" dirty="0" smtClean="0"/>
              <a:t>.</a:t>
            </a:r>
          </a:p>
          <a:p>
            <a:pPr lvl="1"/>
            <a:endParaRPr lang="en-US" i="1" dirty="0"/>
          </a:p>
          <a:p>
            <a:pPr lvl="1"/>
            <a:r>
              <a:rPr lang="en-US" b="1" i="1" dirty="0" smtClean="0"/>
              <a:t>Mat(Q,V)</a:t>
            </a:r>
          </a:p>
          <a:p>
            <a:pPr lvl="1"/>
            <a:r>
              <a:rPr lang="en-US" i="1" dirty="0" smtClean="0"/>
              <a:t>Diff(Q,V1,V2)</a:t>
            </a:r>
          </a:p>
          <a:p>
            <a:pPr lvl="1"/>
            <a:r>
              <a:rPr lang="it-IT" dirty="0" smtClean="0"/>
              <a:t>Ver(</a:t>
            </a:r>
            <a:r>
              <a:rPr lang="it-IT" dirty="0" err="1" smtClean="0"/>
              <a:t>Q</a:t>
            </a:r>
            <a:r>
              <a:rPr lang="it-IT" dirty="0" smtClean="0"/>
              <a:t>)</a:t>
            </a:r>
          </a:p>
          <a:p>
            <a:pPr lvl="1"/>
            <a:r>
              <a:rPr lang="it-IT" dirty="0"/>
              <a:t>join(Q1,vi,Q2,vj) </a:t>
            </a:r>
          </a:p>
          <a:p>
            <a:pPr lvl="1"/>
            <a:r>
              <a:rPr lang="it-IT" dirty="0" err="1" smtClean="0"/>
              <a:t>Change</a:t>
            </a:r>
            <a:r>
              <a:rPr lang="it-IT" dirty="0" smtClean="0"/>
              <a:t>(</a:t>
            </a:r>
            <a:r>
              <a:rPr lang="it-IT" dirty="0" err="1" smtClean="0"/>
              <a:t>Q</a:t>
            </a:r>
            <a:r>
              <a:rPr lang="it-IT" dirty="0" smtClean="0"/>
              <a:t>)</a:t>
            </a:r>
            <a:br>
              <a:rPr lang="it-IT" dirty="0" smtClean="0"/>
            </a:br>
            <a:endParaRPr lang="it-IT" dirty="0" smtClean="0"/>
          </a:p>
          <a:p>
            <a:pPr lvl="1"/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1302C-5B1F-8142-A42C-A0D7268ADF1D}" type="slidenum">
              <a:rPr lang="de-AT" smtClean="0"/>
              <a:pPr>
                <a:defRPr/>
              </a:pPr>
              <a:t>54</a:t>
            </a:fld>
            <a:endParaRPr lang="de-AT" dirty="0"/>
          </a:p>
        </p:txBody>
      </p:sp>
      <p:sp>
        <p:nvSpPr>
          <p:cNvPr id="6" name="Rectangle 5"/>
          <p:cNvSpPr/>
          <p:nvPr/>
        </p:nvSpPr>
        <p:spPr>
          <a:xfrm>
            <a:off x="4067944" y="3865612"/>
            <a:ext cx="3829895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de-DE" dirty="0">
                <a:latin typeface="Courier" charset="0"/>
                <a:ea typeface="Courier" charset="0"/>
                <a:cs typeface="Courier" charset="0"/>
              </a:rPr>
              <a:t>SELECT * WHERE { Q :[</a:t>
            </a:r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v] 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} </a:t>
            </a:r>
          </a:p>
        </p:txBody>
      </p:sp>
    </p:spTree>
    <p:extLst>
      <p:ext uri="{BB962C8B-B14F-4D97-AF65-F5344CB8AC3E}">
        <p14:creationId xmlns:p14="http://schemas.microsoft.com/office/powerpoint/2010/main" val="11179215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Instantiation of archive queries in </a:t>
            </a:r>
            <a:r>
              <a:rPr lang="en-US" dirty="0" err="1" smtClean="0"/>
              <a:t>AnQL</a:t>
            </a:r>
            <a:r>
              <a:rPr lang="en-US" dirty="0" smtClean="0"/>
              <a:t> [1]</a:t>
            </a:r>
          </a:p>
          <a:p>
            <a:endParaRPr lang="en-US" dirty="0"/>
          </a:p>
          <a:p>
            <a:pPr lvl="1"/>
            <a:r>
              <a:rPr lang="en-US" i="1" dirty="0" smtClean="0"/>
              <a:t>Antoine </a:t>
            </a:r>
            <a:r>
              <a:rPr lang="en-US" i="1" dirty="0"/>
              <a:t>Zimmermann, </a:t>
            </a:r>
            <a:r>
              <a:rPr lang="en-US" i="1" dirty="0" err="1"/>
              <a:t>Nuno</a:t>
            </a:r>
            <a:r>
              <a:rPr lang="en-US" i="1" dirty="0"/>
              <a:t> Lopes, Axel Polleres, and Umberto </a:t>
            </a:r>
            <a:r>
              <a:rPr lang="en-US" i="1" dirty="0" err="1"/>
              <a:t>Straccia</a:t>
            </a:r>
            <a:r>
              <a:rPr lang="en-US" i="1" dirty="0"/>
              <a:t>. </a:t>
            </a:r>
            <a:r>
              <a:rPr lang="en-US" dirty="0"/>
              <a:t>A general framework for representing, reasoning and querying with annotated </a:t>
            </a:r>
            <a:r>
              <a:rPr lang="en-US" dirty="0" smtClean="0"/>
              <a:t>Semantic Web </a:t>
            </a:r>
            <a:r>
              <a:rPr lang="en-US" dirty="0"/>
              <a:t>data</a:t>
            </a:r>
            <a:r>
              <a:rPr lang="en-US" i="1" dirty="0"/>
              <a:t>. Journal of Web Semantics (JWS), 12:72--95, March 2012</a:t>
            </a:r>
            <a:r>
              <a:rPr lang="en-US" i="1" dirty="0" smtClean="0"/>
              <a:t>.</a:t>
            </a:r>
          </a:p>
          <a:p>
            <a:pPr lvl="1"/>
            <a:endParaRPr lang="en-US" i="1" dirty="0"/>
          </a:p>
          <a:p>
            <a:pPr lvl="1"/>
            <a:r>
              <a:rPr lang="en-US" i="1" dirty="0" smtClean="0"/>
              <a:t>Mat(Q,V)</a:t>
            </a:r>
          </a:p>
          <a:p>
            <a:pPr lvl="1"/>
            <a:r>
              <a:rPr lang="en-US" b="1" i="1" dirty="0" smtClean="0"/>
              <a:t>Diff(Q,V1,V2)</a:t>
            </a:r>
          </a:p>
          <a:p>
            <a:pPr lvl="1"/>
            <a:r>
              <a:rPr lang="it-IT" dirty="0" smtClean="0"/>
              <a:t>Ver(</a:t>
            </a:r>
            <a:r>
              <a:rPr lang="it-IT" dirty="0" err="1" smtClean="0"/>
              <a:t>Q</a:t>
            </a:r>
            <a:r>
              <a:rPr lang="it-IT" dirty="0" smtClean="0"/>
              <a:t>)</a:t>
            </a:r>
          </a:p>
          <a:p>
            <a:pPr lvl="1"/>
            <a:r>
              <a:rPr lang="it-IT" dirty="0"/>
              <a:t>join(Q1,vi,Q2,vj) </a:t>
            </a:r>
          </a:p>
          <a:p>
            <a:pPr lvl="1"/>
            <a:r>
              <a:rPr lang="it-IT" dirty="0" err="1" smtClean="0"/>
              <a:t>Change</a:t>
            </a:r>
            <a:r>
              <a:rPr lang="it-IT" dirty="0" smtClean="0"/>
              <a:t>(</a:t>
            </a:r>
            <a:r>
              <a:rPr lang="it-IT" dirty="0" err="1" smtClean="0"/>
              <a:t>Q</a:t>
            </a:r>
            <a:r>
              <a:rPr lang="it-IT" dirty="0" smtClean="0"/>
              <a:t>)</a:t>
            </a:r>
            <a:br>
              <a:rPr lang="it-IT" dirty="0" smtClean="0"/>
            </a:br>
            <a:endParaRPr lang="it-IT" dirty="0" smtClean="0"/>
          </a:p>
          <a:p>
            <a:pPr lvl="1"/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1302C-5B1F-8142-A42C-A0D7268ADF1D}" type="slidenum">
              <a:rPr lang="de-AT" smtClean="0"/>
              <a:pPr>
                <a:defRPr/>
              </a:pPr>
              <a:t>55</a:t>
            </a:fld>
            <a:endParaRPr lang="de-AT" dirty="0"/>
          </a:p>
        </p:txBody>
      </p:sp>
      <p:sp>
        <p:nvSpPr>
          <p:cNvPr id="6" name="Rectangle 5"/>
          <p:cNvSpPr/>
          <p:nvPr/>
        </p:nvSpPr>
        <p:spPr>
          <a:xfrm>
            <a:off x="3059832" y="3505572"/>
            <a:ext cx="6084168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DE" sz="1600">
                <a:latin typeface="Courier" charset="0"/>
                <a:ea typeface="Courier" charset="0"/>
                <a:cs typeface="Courier" charset="0"/>
              </a:rPr>
              <a:t>SELECT * WHERE {</a:t>
            </a:r>
            <a:br>
              <a:rPr lang="de-DE" sz="1600">
                <a:latin typeface="Courier" charset="0"/>
                <a:ea typeface="Courier" charset="0"/>
                <a:cs typeface="Courier" charset="0"/>
              </a:rPr>
            </a:br>
            <a:r>
              <a:rPr lang="de-DE" sz="1600">
                <a:latin typeface="Courier" charset="0"/>
                <a:ea typeface="Courier" charset="0"/>
                <a:cs typeface="Courier" charset="0"/>
              </a:rPr>
              <a:t>{ { {Q :[</a:t>
            </a:r>
            <a:r>
              <a:rPr lang="de-DE" sz="1600" smtClean="0">
                <a:latin typeface="Courier" charset="0"/>
                <a:ea typeface="Courier" charset="0"/>
                <a:cs typeface="Courier" charset="0"/>
              </a:rPr>
              <a:t>v1]} </a:t>
            </a:r>
            <a:r>
              <a:rPr lang="de-DE" sz="1600">
                <a:latin typeface="Courier" charset="0"/>
                <a:ea typeface="Courier" charset="0"/>
                <a:cs typeface="Courier" charset="0"/>
              </a:rPr>
              <a:t>MINUS {Q :[</a:t>
            </a:r>
            <a:r>
              <a:rPr lang="de-DE" sz="1600" smtClean="0">
                <a:latin typeface="Courier" charset="0"/>
                <a:ea typeface="Courier" charset="0"/>
                <a:cs typeface="Courier" charset="0"/>
              </a:rPr>
              <a:t>v2]} </a:t>
            </a:r>
            <a:r>
              <a:rPr lang="de-DE" sz="1600">
                <a:latin typeface="Courier" charset="0"/>
                <a:ea typeface="Courier" charset="0"/>
                <a:cs typeface="Courier" charset="0"/>
              </a:rPr>
              <a:t>} BIND (</a:t>
            </a:r>
            <a:r>
              <a:rPr lang="de-DE" sz="1600" smtClean="0">
                <a:latin typeface="Courier" charset="0"/>
                <a:ea typeface="Courier" charset="0"/>
                <a:cs typeface="Courier" charset="0"/>
              </a:rPr>
              <a:t>v1 </a:t>
            </a:r>
            <a:r>
              <a:rPr lang="de-DE" sz="1600">
                <a:latin typeface="Courier" charset="0"/>
                <a:ea typeface="Courier" charset="0"/>
                <a:cs typeface="Courier" charset="0"/>
              </a:rPr>
              <a:t>AS ?V ) }</a:t>
            </a:r>
            <a:br>
              <a:rPr lang="de-DE" sz="1600">
                <a:latin typeface="Courier" charset="0"/>
                <a:ea typeface="Courier" charset="0"/>
                <a:cs typeface="Courier" charset="0"/>
              </a:rPr>
            </a:br>
            <a:r>
              <a:rPr lang="de-DE" sz="1600">
                <a:latin typeface="Courier" charset="0"/>
                <a:ea typeface="Courier" charset="0"/>
                <a:cs typeface="Courier" charset="0"/>
              </a:rPr>
              <a:t>UNION</a:t>
            </a:r>
            <a:br>
              <a:rPr lang="de-DE" sz="1600">
                <a:latin typeface="Courier" charset="0"/>
                <a:ea typeface="Courier" charset="0"/>
                <a:cs typeface="Courier" charset="0"/>
              </a:rPr>
            </a:br>
            <a:r>
              <a:rPr lang="de-DE" sz="1600">
                <a:latin typeface="Courier" charset="0"/>
                <a:ea typeface="Courier" charset="0"/>
                <a:cs typeface="Courier" charset="0"/>
              </a:rPr>
              <a:t>{ { {Q :[</a:t>
            </a:r>
            <a:r>
              <a:rPr lang="de-DE" sz="1600" smtClean="0">
                <a:latin typeface="Courier" charset="0"/>
                <a:ea typeface="Courier" charset="0"/>
                <a:cs typeface="Courier" charset="0"/>
              </a:rPr>
              <a:t>v2] </a:t>
            </a:r>
            <a:r>
              <a:rPr lang="de-DE" sz="1600">
                <a:latin typeface="Courier" charset="0"/>
                <a:ea typeface="Courier" charset="0"/>
                <a:cs typeface="Courier" charset="0"/>
              </a:rPr>
              <a:t>} MINUS {Q :[</a:t>
            </a:r>
            <a:r>
              <a:rPr lang="de-DE" sz="1600" smtClean="0">
                <a:latin typeface="Courier" charset="0"/>
                <a:ea typeface="Courier" charset="0"/>
                <a:cs typeface="Courier" charset="0"/>
              </a:rPr>
              <a:t>v1]}} </a:t>
            </a:r>
            <a:r>
              <a:rPr lang="de-DE" sz="1600">
                <a:latin typeface="Courier" charset="0"/>
                <a:ea typeface="Courier" charset="0"/>
                <a:cs typeface="Courier" charset="0"/>
              </a:rPr>
              <a:t>BIND (</a:t>
            </a:r>
            <a:r>
              <a:rPr lang="de-DE" sz="1600" smtClean="0">
                <a:latin typeface="Courier" charset="0"/>
                <a:ea typeface="Courier" charset="0"/>
                <a:cs typeface="Courier" charset="0"/>
              </a:rPr>
              <a:t>v2 </a:t>
            </a:r>
            <a:r>
              <a:rPr lang="de-DE" sz="1600">
                <a:latin typeface="Courier" charset="0"/>
                <a:ea typeface="Courier" charset="0"/>
                <a:cs typeface="Courier" charset="0"/>
              </a:rPr>
              <a:t>AS ?V ) }</a:t>
            </a:r>
            <a:br>
              <a:rPr lang="de-DE" sz="1600">
                <a:latin typeface="Courier" charset="0"/>
                <a:ea typeface="Courier" charset="0"/>
                <a:cs typeface="Courier" charset="0"/>
              </a:rPr>
            </a:br>
            <a:endParaRPr lang="de-DE" sz="160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0332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Instantiation of archive queries in </a:t>
            </a:r>
            <a:r>
              <a:rPr lang="en-US" dirty="0" err="1" smtClean="0"/>
              <a:t>AnQL</a:t>
            </a:r>
            <a:r>
              <a:rPr lang="en-US" dirty="0" smtClean="0"/>
              <a:t> [1]</a:t>
            </a:r>
          </a:p>
          <a:p>
            <a:endParaRPr lang="en-US" dirty="0"/>
          </a:p>
          <a:p>
            <a:pPr lvl="1"/>
            <a:r>
              <a:rPr lang="en-US" i="1" dirty="0" smtClean="0"/>
              <a:t>Antoine </a:t>
            </a:r>
            <a:r>
              <a:rPr lang="en-US" i="1" dirty="0"/>
              <a:t>Zimmermann, </a:t>
            </a:r>
            <a:r>
              <a:rPr lang="en-US" i="1" dirty="0" err="1"/>
              <a:t>Nuno</a:t>
            </a:r>
            <a:r>
              <a:rPr lang="en-US" i="1" dirty="0"/>
              <a:t> Lopes, Axel Polleres, and Umberto </a:t>
            </a:r>
            <a:r>
              <a:rPr lang="en-US" i="1" dirty="0" err="1"/>
              <a:t>Straccia</a:t>
            </a:r>
            <a:r>
              <a:rPr lang="en-US" i="1" dirty="0"/>
              <a:t>. </a:t>
            </a:r>
            <a:r>
              <a:rPr lang="en-US" dirty="0"/>
              <a:t>A general framework for representing, reasoning and querying with annotated </a:t>
            </a:r>
            <a:r>
              <a:rPr lang="en-US" dirty="0" smtClean="0"/>
              <a:t>Semantic Web </a:t>
            </a:r>
            <a:r>
              <a:rPr lang="en-US" dirty="0"/>
              <a:t>data</a:t>
            </a:r>
            <a:r>
              <a:rPr lang="en-US" i="1" dirty="0"/>
              <a:t>. Journal of Web Semantics (JWS), 12:72--95, March 2012</a:t>
            </a:r>
            <a:r>
              <a:rPr lang="en-US" i="1" dirty="0" smtClean="0"/>
              <a:t>.</a:t>
            </a:r>
          </a:p>
          <a:p>
            <a:pPr lvl="1"/>
            <a:endParaRPr lang="en-US" i="1" dirty="0"/>
          </a:p>
          <a:p>
            <a:pPr lvl="1"/>
            <a:r>
              <a:rPr lang="en-US" i="1" dirty="0" smtClean="0"/>
              <a:t>Mat(Q,V)</a:t>
            </a:r>
          </a:p>
          <a:p>
            <a:pPr lvl="1"/>
            <a:r>
              <a:rPr lang="en-US" i="1" dirty="0" smtClean="0"/>
              <a:t>Diff(Q,V1,V2)</a:t>
            </a:r>
          </a:p>
          <a:p>
            <a:pPr lvl="1"/>
            <a:r>
              <a:rPr lang="it-IT" b="1" dirty="0" smtClean="0"/>
              <a:t>Ver(</a:t>
            </a:r>
            <a:r>
              <a:rPr lang="it-IT" b="1" dirty="0" err="1" smtClean="0"/>
              <a:t>Q</a:t>
            </a:r>
            <a:r>
              <a:rPr lang="it-IT" b="1" dirty="0" smtClean="0"/>
              <a:t>)</a:t>
            </a:r>
          </a:p>
          <a:p>
            <a:pPr lvl="1"/>
            <a:r>
              <a:rPr lang="it-IT" dirty="0"/>
              <a:t>join(Q1,vi,Q2,vj) </a:t>
            </a:r>
          </a:p>
          <a:p>
            <a:pPr lvl="1"/>
            <a:r>
              <a:rPr lang="it-IT" dirty="0" err="1" smtClean="0"/>
              <a:t>Change</a:t>
            </a:r>
            <a:r>
              <a:rPr lang="it-IT" dirty="0" smtClean="0"/>
              <a:t>(</a:t>
            </a:r>
            <a:r>
              <a:rPr lang="it-IT" dirty="0" err="1" smtClean="0"/>
              <a:t>Q</a:t>
            </a:r>
            <a:r>
              <a:rPr lang="it-IT" dirty="0" smtClean="0"/>
              <a:t>)</a:t>
            </a:r>
            <a:br>
              <a:rPr lang="it-IT" dirty="0" smtClean="0"/>
            </a:br>
            <a:endParaRPr lang="it-IT" dirty="0" smtClean="0"/>
          </a:p>
          <a:p>
            <a:pPr lvl="1"/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1302C-5B1F-8142-A42C-A0D7268ADF1D}" type="slidenum">
              <a:rPr lang="de-AT" smtClean="0"/>
              <a:pPr>
                <a:defRPr/>
              </a:pPr>
              <a:t>56</a:t>
            </a:fld>
            <a:endParaRPr lang="de-AT" dirty="0"/>
          </a:p>
        </p:txBody>
      </p:sp>
      <p:sp>
        <p:nvSpPr>
          <p:cNvPr id="6" name="Rectangle 5"/>
          <p:cNvSpPr/>
          <p:nvPr/>
        </p:nvSpPr>
        <p:spPr>
          <a:xfrm>
            <a:off x="4320947" y="3937620"/>
            <a:ext cx="363112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de-DE" dirty="0">
                <a:latin typeface="Courier" charset="0"/>
                <a:ea typeface="Courier" charset="0"/>
                <a:cs typeface="Courier" charset="0"/>
              </a:rPr>
              <a:t>SELECT </a:t>
            </a:r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* 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WHERE { P :?V } </a:t>
            </a:r>
          </a:p>
        </p:txBody>
      </p:sp>
    </p:spTree>
    <p:extLst>
      <p:ext uri="{BB962C8B-B14F-4D97-AF65-F5344CB8AC3E}">
        <p14:creationId xmlns:p14="http://schemas.microsoft.com/office/powerpoint/2010/main" val="10637763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Instantiation of archive queries in </a:t>
            </a:r>
            <a:r>
              <a:rPr lang="en-US" dirty="0" err="1" smtClean="0"/>
              <a:t>AnQL</a:t>
            </a:r>
            <a:r>
              <a:rPr lang="en-US" dirty="0" smtClean="0"/>
              <a:t> [1]</a:t>
            </a:r>
          </a:p>
          <a:p>
            <a:endParaRPr lang="en-US" dirty="0"/>
          </a:p>
          <a:p>
            <a:pPr lvl="1"/>
            <a:r>
              <a:rPr lang="en-US" i="1" dirty="0" smtClean="0"/>
              <a:t>Antoine </a:t>
            </a:r>
            <a:r>
              <a:rPr lang="en-US" i="1" dirty="0"/>
              <a:t>Zimmermann, </a:t>
            </a:r>
            <a:r>
              <a:rPr lang="en-US" i="1" dirty="0" err="1"/>
              <a:t>Nuno</a:t>
            </a:r>
            <a:r>
              <a:rPr lang="en-US" i="1" dirty="0"/>
              <a:t> Lopes, Axel Polleres, and Umberto </a:t>
            </a:r>
            <a:r>
              <a:rPr lang="en-US" i="1" dirty="0" err="1"/>
              <a:t>Straccia</a:t>
            </a:r>
            <a:r>
              <a:rPr lang="en-US" i="1" dirty="0"/>
              <a:t>. </a:t>
            </a:r>
            <a:r>
              <a:rPr lang="en-US" dirty="0"/>
              <a:t>A general framework for representing, reasoning and querying with annotated </a:t>
            </a:r>
            <a:r>
              <a:rPr lang="en-US" dirty="0" smtClean="0"/>
              <a:t>Semantic Web </a:t>
            </a:r>
            <a:r>
              <a:rPr lang="en-US" dirty="0"/>
              <a:t>data</a:t>
            </a:r>
            <a:r>
              <a:rPr lang="en-US" i="1" dirty="0"/>
              <a:t>. Journal of Web Semantics (JWS), 12:72--95, March 2012</a:t>
            </a:r>
            <a:r>
              <a:rPr lang="en-US" i="1" dirty="0" smtClean="0"/>
              <a:t>.</a:t>
            </a:r>
          </a:p>
          <a:p>
            <a:pPr lvl="1"/>
            <a:endParaRPr lang="en-US" i="1" dirty="0"/>
          </a:p>
          <a:p>
            <a:pPr lvl="1"/>
            <a:r>
              <a:rPr lang="en-US" i="1" dirty="0" smtClean="0"/>
              <a:t>Mat(Q,V)</a:t>
            </a:r>
          </a:p>
          <a:p>
            <a:pPr lvl="1"/>
            <a:r>
              <a:rPr lang="en-US" i="1" dirty="0" smtClean="0"/>
              <a:t>Diff(Q,V1,V2)</a:t>
            </a:r>
          </a:p>
          <a:p>
            <a:pPr lvl="1"/>
            <a:r>
              <a:rPr lang="it-IT" dirty="0" smtClean="0"/>
              <a:t>Ver(</a:t>
            </a:r>
            <a:r>
              <a:rPr lang="it-IT" dirty="0" err="1" smtClean="0"/>
              <a:t>Q</a:t>
            </a:r>
            <a:r>
              <a:rPr lang="it-IT" dirty="0" smtClean="0"/>
              <a:t>)</a:t>
            </a:r>
          </a:p>
          <a:p>
            <a:pPr lvl="1"/>
            <a:r>
              <a:rPr lang="it-IT" b="1" dirty="0" smtClean="0"/>
              <a:t>join(Q1,v1,Q2,v2)</a:t>
            </a:r>
            <a:r>
              <a:rPr lang="it-IT" dirty="0" smtClean="0"/>
              <a:t> </a:t>
            </a:r>
            <a:endParaRPr lang="it-IT" dirty="0"/>
          </a:p>
          <a:p>
            <a:pPr lvl="1"/>
            <a:r>
              <a:rPr lang="it-IT" dirty="0" err="1" smtClean="0"/>
              <a:t>Change</a:t>
            </a:r>
            <a:r>
              <a:rPr lang="it-IT" dirty="0" smtClean="0"/>
              <a:t>(</a:t>
            </a:r>
            <a:r>
              <a:rPr lang="it-IT" dirty="0" err="1" smtClean="0"/>
              <a:t>Q</a:t>
            </a:r>
            <a:r>
              <a:rPr lang="it-IT" dirty="0" smtClean="0"/>
              <a:t>)</a:t>
            </a:r>
            <a:br>
              <a:rPr lang="it-IT" dirty="0" smtClean="0"/>
            </a:br>
            <a:endParaRPr lang="it-IT" dirty="0" smtClean="0"/>
          </a:p>
          <a:p>
            <a:pPr lvl="1"/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1302C-5B1F-8142-A42C-A0D7268ADF1D}" type="slidenum">
              <a:rPr lang="de-AT" smtClean="0"/>
              <a:pPr>
                <a:defRPr/>
              </a:pPr>
              <a:t>57</a:t>
            </a:fld>
            <a:endParaRPr lang="de-AT" dirty="0"/>
          </a:p>
        </p:txBody>
      </p:sp>
      <p:sp>
        <p:nvSpPr>
          <p:cNvPr id="6" name="Rectangle 5"/>
          <p:cNvSpPr/>
          <p:nvPr/>
        </p:nvSpPr>
        <p:spPr>
          <a:xfrm>
            <a:off x="3419872" y="4072344"/>
            <a:ext cx="556113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de-DE" dirty="0">
                <a:latin typeface="Courier" charset="0"/>
                <a:ea typeface="Courier" charset="0"/>
                <a:cs typeface="Courier" charset="0"/>
              </a:rPr>
              <a:t>SELECT * WHERE { {Q :[</a:t>
            </a:r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v1]} 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{Q </a:t>
            </a:r>
            <a:r>
              <a:rPr lang="de-DE">
                <a:latin typeface="Courier" charset="0"/>
                <a:ea typeface="Courier" charset="0"/>
                <a:cs typeface="Courier" charset="0"/>
              </a:rPr>
              <a:t>:[</a:t>
            </a:r>
            <a:r>
              <a:rPr lang="de-DE" smtClean="0">
                <a:latin typeface="Courier" charset="0"/>
                <a:ea typeface="Courier" charset="0"/>
                <a:cs typeface="Courier" charset="0"/>
              </a:rPr>
              <a:t>v2]} 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} </a:t>
            </a:r>
          </a:p>
        </p:txBody>
      </p:sp>
    </p:spTree>
    <p:extLst>
      <p:ext uri="{BB962C8B-B14F-4D97-AF65-F5344CB8AC3E}">
        <p14:creationId xmlns:p14="http://schemas.microsoft.com/office/powerpoint/2010/main" val="18095401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Instantiation of archive queries in </a:t>
            </a:r>
            <a:r>
              <a:rPr lang="en-US" dirty="0" err="1" smtClean="0"/>
              <a:t>AnQL</a:t>
            </a:r>
            <a:r>
              <a:rPr lang="en-US" dirty="0" smtClean="0"/>
              <a:t> [1]</a:t>
            </a:r>
          </a:p>
          <a:p>
            <a:endParaRPr lang="en-US" dirty="0"/>
          </a:p>
          <a:p>
            <a:pPr lvl="1"/>
            <a:r>
              <a:rPr lang="en-US" i="1" dirty="0" smtClean="0"/>
              <a:t>Antoine </a:t>
            </a:r>
            <a:r>
              <a:rPr lang="en-US" i="1" dirty="0"/>
              <a:t>Zimmermann, </a:t>
            </a:r>
            <a:r>
              <a:rPr lang="en-US" i="1" dirty="0" err="1"/>
              <a:t>Nuno</a:t>
            </a:r>
            <a:r>
              <a:rPr lang="en-US" i="1" dirty="0"/>
              <a:t> Lopes, Axel Polleres, and Umberto </a:t>
            </a:r>
            <a:r>
              <a:rPr lang="en-US" i="1" dirty="0" err="1"/>
              <a:t>Straccia</a:t>
            </a:r>
            <a:r>
              <a:rPr lang="en-US" i="1" dirty="0"/>
              <a:t>. </a:t>
            </a:r>
            <a:r>
              <a:rPr lang="en-US" dirty="0"/>
              <a:t>A general framework for representing, reasoning and querying with annotated </a:t>
            </a:r>
            <a:r>
              <a:rPr lang="en-US" dirty="0" smtClean="0"/>
              <a:t>Semantic Web </a:t>
            </a:r>
            <a:r>
              <a:rPr lang="en-US" dirty="0"/>
              <a:t>data</a:t>
            </a:r>
            <a:r>
              <a:rPr lang="en-US" i="1" dirty="0"/>
              <a:t>. Journal of Web Semantics (JWS), 12:72--95, March 2012</a:t>
            </a:r>
            <a:r>
              <a:rPr lang="en-US" i="1" dirty="0" smtClean="0"/>
              <a:t>.</a:t>
            </a:r>
          </a:p>
          <a:p>
            <a:pPr lvl="1"/>
            <a:endParaRPr lang="en-US" i="1" dirty="0"/>
          </a:p>
          <a:p>
            <a:pPr lvl="1"/>
            <a:r>
              <a:rPr lang="en-US" i="1" dirty="0" smtClean="0"/>
              <a:t>Mat(Q,V)</a:t>
            </a:r>
          </a:p>
          <a:p>
            <a:pPr lvl="1"/>
            <a:r>
              <a:rPr lang="en-US" i="1" dirty="0" smtClean="0"/>
              <a:t>Diff(Q,V1,V2)</a:t>
            </a:r>
          </a:p>
          <a:p>
            <a:pPr lvl="1"/>
            <a:r>
              <a:rPr lang="it-IT" dirty="0" smtClean="0"/>
              <a:t>Ver(</a:t>
            </a:r>
            <a:r>
              <a:rPr lang="it-IT" dirty="0" err="1" smtClean="0"/>
              <a:t>Q</a:t>
            </a:r>
            <a:r>
              <a:rPr lang="it-IT" dirty="0" smtClean="0"/>
              <a:t>)</a:t>
            </a:r>
          </a:p>
          <a:p>
            <a:pPr lvl="1"/>
            <a:r>
              <a:rPr lang="it-IT" dirty="0"/>
              <a:t>join(Q1,vi,Q2,vj) </a:t>
            </a:r>
          </a:p>
          <a:p>
            <a:pPr lvl="1"/>
            <a:r>
              <a:rPr lang="it-IT" b="1" dirty="0" err="1" smtClean="0"/>
              <a:t>Change</a:t>
            </a:r>
            <a:r>
              <a:rPr lang="it-IT" b="1" dirty="0" smtClean="0"/>
              <a:t>(</a:t>
            </a:r>
            <a:r>
              <a:rPr lang="it-IT" b="1" dirty="0" err="1" smtClean="0"/>
              <a:t>Q</a:t>
            </a:r>
            <a:r>
              <a:rPr lang="it-IT" b="1" dirty="0" smtClean="0"/>
              <a:t>)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 smtClean="0"/>
          </a:p>
          <a:p>
            <a:pPr lvl="1"/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1302C-5B1F-8142-A42C-A0D7268ADF1D}" type="slidenum">
              <a:rPr lang="de-AT" smtClean="0"/>
              <a:pPr>
                <a:defRPr/>
              </a:pPr>
              <a:t>58</a:t>
            </a:fld>
            <a:endParaRPr lang="de-AT" dirty="0"/>
          </a:p>
        </p:txBody>
      </p:sp>
      <p:sp>
        <p:nvSpPr>
          <p:cNvPr id="6" name="Rectangle 5"/>
          <p:cNvSpPr/>
          <p:nvPr/>
        </p:nvSpPr>
        <p:spPr>
          <a:xfrm>
            <a:off x="3275856" y="3649588"/>
            <a:ext cx="5868144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DE" dirty="0">
                <a:latin typeface="Courier" charset="0"/>
                <a:ea typeface="Courier" charset="0"/>
                <a:cs typeface="Courier" charset="0"/>
              </a:rPr>
              <a:t>SELECT ?V1 ?V2 WHERE </a:t>
            </a:r>
            <a:endParaRPr lang="de-DE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{ 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{{P :?V1 } MINUS {P :?V2</a:t>
            </a:r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}} UNION</a:t>
            </a:r>
          </a:p>
          <a:p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{{P :?</a:t>
            </a:r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V2 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} MINUS {P :?</a:t>
            </a:r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V1}} 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/>
            </a:r>
            <a:br>
              <a:rPr lang="de-DE" dirty="0">
                <a:latin typeface="Courier" charset="0"/>
                <a:ea typeface="Courier" charset="0"/>
                <a:cs typeface="Courier" charset="0"/>
              </a:rPr>
            </a:br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  FILTER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( </a:t>
            </a:r>
            <a:r>
              <a:rPr lang="de-DE" dirty="0" err="1">
                <a:latin typeface="Courier" charset="0"/>
                <a:ea typeface="Courier" charset="0"/>
                <a:cs typeface="Courier" charset="0"/>
              </a:rPr>
              <a:t>abs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(?V1-?V2) = 1 ) } </a:t>
            </a:r>
          </a:p>
        </p:txBody>
      </p:sp>
    </p:spTree>
    <p:extLst>
      <p:ext uri="{BB962C8B-B14F-4D97-AF65-F5344CB8AC3E}">
        <p14:creationId xmlns:p14="http://schemas.microsoft.com/office/powerpoint/2010/main" val="14560884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5 Título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r>
              <a:rPr lang="en-US" altLang="en-US"/>
              <a:t>Preservation matters</a:t>
            </a:r>
            <a:endParaRPr lang="es-ES" altLang="en-US"/>
          </a:p>
        </p:txBody>
      </p:sp>
      <p:sp>
        <p:nvSpPr>
          <p:cNvPr id="24579" name="2 Marcador de contenido"/>
          <p:cNvSpPr>
            <a:spLocks noGrp="1"/>
          </p:cNvSpPr>
          <p:nvPr>
            <p:ph idx="1"/>
          </p:nvPr>
        </p:nvSpPr>
        <p:spPr>
          <a:xfrm>
            <a:off x="461963" y="1547813"/>
            <a:ext cx="7775575" cy="3657600"/>
          </a:xfrm>
        </p:spPr>
        <p:txBody>
          <a:bodyPr/>
          <a:lstStyle/>
          <a:p>
            <a:pPr algn="just"/>
            <a:r>
              <a:rPr lang="en-US" altLang="en-US" dirty="0"/>
              <a:t>Web archives: Common Crawl, Internet </a:t>
            </a:r>
            <a:r>
              <a:rPr lang="en-US" altLang="en-US" dirty="0" smtClean="0"/>
              <a:t>Memory, Internet Archive, </a:t>
            </a:r>
            <a:r>
              <a:rPr lang="is-IS" altLang="en-US" dirty="0" smtClean="0"/>
              <a:t>…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003815-EE99-0843-ADFD-C10D240A1875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238250" y="415925"/>
            <a:ext cx="6858000" cy="655638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defTabSz="761970" eaLnBrk="1" fontAlgn="auto" hangingPunct="1">
              <a:spcAft>
                <a:spcPts val="0"/>
              </a:spcAft>
              <a:defRPr/>
            </a:pPr>
            <a:endParaRPr lang="en-US" sz="3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58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6" t="10133" r="60132" b="6709"/>
          <a:stretch>
            <a:fillRect/>
          </a:stretch>
        </p:blipFill>
        <p:spPr bwMode="auto">
          <a:xfrm>
            <a:off x="2088073" y="1993404"/>
            <a:ext cx="3841750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12901" r="24800" b="15700"/>
          <a:stretch>
            <a:fillRect/>
          </a:stretch>
        </p:blipFill>
        <p:spPr bwMode="auto">
          <a:xfrm>
            <a:off x="5949950" y="2635250"/>
            <a:ext cx="22828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2113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5 Título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r>
              <a:rPr lang="en-US" altLang="en-US"/>
              <a:t>Time-based access matters</a:t>
            </a:r>
            <a:endParaRPr lang="es-ES" altLang="en-US"/>
          </a:p>
        </p:txBody>
      </p:sp>
      <p:sp>
        <p:nvSpPr>
          <p:cNvPr id="26627" name="2 Marcador de contenido"/>
          <p:cNvSpPr>
            <a:spLocks noGrp="1"/>
          </p:cNvSpPr>
          <p:nvPr>
            <p:ph idx="1"/>
          </p:nvPr>
        </p:nvSpPr>
        <p:spPr>
          <a:xfrm>
            <a:off x="461963" y="1547813"/>
            <a:ext cx="7775575" cy="3657600"/>
          </a:xfrm>
        </p:spPr>
        <p:txBody>
          <a:bodyPr/>
          <a:lstStyle/>
          <a:p>
            <a:pPr algn="just"/>
            <a:r>
              <a:rPr lang="en-US" altLang="en-US"/>
              <a:t>The Memento protocol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9395A3-67E6-7640-B1AB-915E2626675A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238250" y="415925"/>
            <a:ext cx="6858000" cy="655638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defTabSz="761970" eaLnBrk="1" fontAlgn="auto" hangingPunct="1">
              <a:spcAft>
                <a:spcPts val="0"/>
              </a:spcAft>
              <a:defRPr/>
            </a:pPr>
            <a:endParaRPr lang="en-US" sz="3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6630" name="TextBox 8"/>
          <p:cNvSpPr txBox="1">
            <a:spLocks noChangeArrowheads="1"/>
          </p:cNvSpPr>
          <p:nvPr/>
        </p:nvSpPr>
        <p:spPr bwMode="auto">
          <a:xfrm>
            <a:off x="7740650" y="5089525"/>
            <a:ext cx="769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But…</a:t>
            </a:r>
          </a:p>
        </p:txBody>
      </p:sp>
      <p:sp>
        <p:nvSpPr>
          <p:cNvPr id="26631" name="TextBox 2"/>
          <p:cNvSpPr txBox="1">
            <a:spLocks noChangeArrowheads="1"/>
          </p:cNvSpPr>
          <p:nvPr/>
        </p:nvSpPr>
        <p:spPr bwMode="auto">
          <a:xfrm>
            <a:off x="708025" y="2363788"/>
            <a:ext cx="3395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algn="ctr"/>
            <a:r>
              <a:rPr lang="en-GB" altLang="en-US" sz="1200">
                <a:solidFill>
                  <a:schemeClr val="accent1"/>
                </a:solidFill>
              </a:rPr>
              <a:t>Follow your nose</a:t>
            </a:r>
          </a:p>
          <a:p>
            <a:pPr algn="ctr"/>
            <a:r>
              <a:rPr lang="en-GB" altLang="en-US" sz="1200">
                <a:solidFill>
                  <a:schemeClr val="accent1"/>
                </a:solidFill>
              </a:rPr>
              <a:t>(HTTP content negotiation with datetime)</a:t>
            </a:r>
          </a:p>
        </p:txBody>
      </p:sp>
      <p:pic>
        <p:nvPicPr>
          <p:cNvPr id="26632" name="Picture 2" descr="memento follow your nose archite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2738"/>
            <a:ext cx="3589337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TextBox 4"/>
          <p:cNvSpPr txBox="1">
            <a:spLocks noChangeArrowheads="1"/>
          </p:cNvSpPr>
          <p:nvPr/>
        </p:nvSpPr>
        <p:spPr bwMode="auto">
          <a:xfrm>
            <a:off x="3868738" y="1661046"/>
            <a:ext cx="9207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r>
              <a:rPr lang="en-US" altLang="en-US" sz="1100"/>
              <a:t>RFC </a:t>
            </a:r>
            <a:r>
              <a:rPr lang="en-GB" altLang="en-US" sz="1100" dirty="0"/>
              <a:t>7089 </a:t>
            </a:r>
            <a:endParaRPr lang="en-US" altLang="en-US" sz="1100" dirty="0"/>
          </a:p>
        </p:txBody>
      </p:sp>
      <p:sp>
        <p:nvSpPr>
          <p:cNvPr id="26634" name="TextBox 11"/>
          <p:cNvSpPr txBox="1">
            <a:spLocks noChangeArrowheads="1"/>
          </p:cNvSpPr>
          <p:nvPr/>
        </p:nvSpPr>
        <p:spPr bwMode="auto">
          <a:xfrm>
            <a:off x="4329113" y="3219450"/>
            <a:ext cx="4138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algn="ctr"/>
            <a:r>
              <a:rPr lang="en-GB" altLang="en-US" sz="1200">
                <a:solidFill>
                  <a:schemeClr val="accent1"/>
                </a:solidFill>
              </a:rPr>
              <a:t>Batch discovery </a:t>
            </a:r>
          </a:p>
          <a:p>
            <a:pPr algn="ctr"/>
            <a:r>
              <a:rPr lang="en-GB" altLang="en-US" sz="1200">
                <a:solidFill>
                  <a:schemeClr val="accent1"/>
                </a:solidFill>
              </a:rPr>
              <a:t>(list of URIs of Mementos of the Original Resource)</a:t>
            </a:r>
          </a:p>
        </p:txBody>
      </p:sp>
      <p:pic>
        <p:nvPicPr>
          <p:cNvPr id="26635" name="Picture 4" descr="memento batch discovery archite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3843338"/>
            <a:ext cx="36068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2113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5 Título"/>
          <p:cNvSpPr>
            <a:spLocks noGrp="1"/>
          </p:cNvSpPr>
          <p:nvPr>
            <p:ph type="title"/>
          </p:nvPr>
        </p:nvSpPr>
        <p:spPr>
          <a:xfrm>
            <a:off x="461963" y="320675"/>
            <a:ext cx="6281737" cy="952500"/>
          </a:xfrm>
        </p:spPr>
        <p:txBody>
          <a:bodyPr/>
          <a:lstStyle/>
          <a:p>
            <a:r>
              <a:rPr lang="en-US" altLang="en-US"/>
              <a:t>Challenges</a:t>
            </a:r>
            <a:endParaRPr lang="es-ES" altLang="en-US"/>
          </a:p>
        </p:txBody>
      </p:sp>
      <p:sp>
        <p:nvSpPr>
          <p:cNvPr id="28675" name="2 Marcador de contenido"/>
          <p:cNvSpPr>
            <a:spLocks noGrp="1"/>
          </p:cNvSpPr>
          <p:nvPr>
            <p:ph idx="1"/>
          </p:nvPr>
        </p:nvSpPr>
        <p:spPr>
          <a:xfrm>
            <a:off x="58891" y="1368425"/>
            <a:ext cx="8907462" cy="3657600"/>
          </a:xfrm>
        </p:spPr>
        <p:txBody>
          <a:bodyPr>
            <a:normAutofit/>
          </a:bodyPr>
          <a:lstStyle/>
          <a:p>
            <a:pPr algn="just"/>
            <a:r>
              <a:rPr lang="en-US" altLang="en-US" sz="1800" dirty="0"/>
              <a:t>Poor </a:t>
            </a:r>
            <a:r>
              <a:rPr lang="en-US" altLang="en-US" sz="1800" b="1" dirty="0"/>
              <a:t>granularity</a:t>
            </a:r>
            <a:r>
              <a:rPr lang="en-US" altLang="en-US" sz="1800" dirty="0"/>
              <a:t> (“some” snapshots)</a:t>
            </a:r>
          </a:p>
          <a:p>
            <a:pPr algn="just"/>
            <a:r>
              <a:rPr lang="en-US" altLang="en-US" sz="1800" b="1" dirty="0"/>
              <a:t>Aggregated</a:t>
            </a:r>
            <a:r>
              <a:rPr lang="en-US" altLang="en-US" sz="1800" dirty="0"/>
              <a:t> </a:t>
            </a:r>
            <a:r>
              <a:rPr lang="en-US" altLang="en-US" sz="1800" dirty="0" smtClean="0"/>
              <a:t>data, only, rather than raw data access </a:t>
            </a:r>
            <a:endParaRPr lang="en-US" altLang="en-US" sz="1800" dirty="0" smtClean="0"/>
          </a:p>
          <a:p>
            <a:pPr lvl="1" algn="just"/>
            <a:r>
              <a:rPr lang="en-US" altLang="en-US" sz="1600" dirty="0" smtClean="0"/>
              <a:t>(</a:t>
            </a:r>
            <a:r>
              <a:rPr lang="en-US" altLang="en-US" sz="1600" dirty="0"/>
              <a:t>e.g. in Google trends</a:t>
            </a:r>
            <a:r>
              <a:rPr lang="en-US" altLang="en-US" sz="1600" dirty="0" smtClean="0"/>
              <a:t>)</a:t>
            </a:r>
          </a:p>
          <a:p>
            <a:pPr algn="just"/>
            <a:r>
              <a:rPr lang="en-US" altLang="en-US" sz="1800" dirty="0"/>
              <a:t>F</a:t>
            </a:r>
            <a:r>
              <a:rPr lang="en-US" altLang="en-US" sz="1800" dirty="0" smtClean="0"/>
              <a:t>ew work on archiving the </a:t>
            </a:r>
            <a:r>
              <a:rPr lang="en-US" altLang="en-US" sz="1800" b="1" dirty="0" smtClean="0"/>
              <a:t>Web of Data</a:t>
            </a:r>
            <a:r>
              <a:rPr lang="en-US" altLang="en-US" sz="1800" dirty="0" smtClean="0"/>
              <a:t>, or on integrating archives </a:t>
            </a:r>
            <a:endParaRPr lang="en-US" altLang="en-US" sz="1800" dirty="0"/>
          </a:p>
          <a:p>
            <a:pPr algn="just"/>
            <a:r>
              <a:rPr lang="en-US" altLang="en-US" sz="1800" dirty="0" smtClean="0"/>
              <a:t>What is the right </a:t>
            </a:r>
            <a:r>
              <a:rPr lang="en-US" altLang="en-US" sz="1800" b="1" dirty="0" smtClean="0"/>
              <a:t>query language</a:t>
            </a:r>
            <a:r>
              <a:rPr lang="en-US" altLang="en-US" sz="1800" dirty="0" smtClean="0"/>
              <a:t>?</a:t>
            </a:r>
          </a:p>
          <a:p>
            <a:pPr lvl="1" algn="just"/>
            <a:r>
              <a:rPr lang="en-US" altLang="en-US" sz="1600" dirty="0"/>
              <a:t>b</a:t>
            </a:r>
            <a:r>
              <a:rPr lang="en-US" altLang="en-US" sz="1600" dirty="0" smtClean="0"/>
              <a:t>asic </a:t>
            </a:r>
            <a:r>
              <a:rPr lang="en-US" altLang="en-US" sz="1600" dirty="0"/>
              <a:t>retrieval features (get version at timestamp </a:t>
            </a:r>
            <a:r>
              <a:rPr lang="en-US" altLang="en-US" sz="1600" b="1" dirty="0"/>
              <a:t>t</a:t>
            </a:r>
            <a:r>
              <a:rPr lang="en-US" altLang="en-US" sz="1600" dirty="0"/>
              <a:t>)</a:t>
            </a:r>
          </a:p>
          <a:p>
            <a:pPr lvl="1" algn="just"/>
            <a:r>
              <a:rPr lang="en-GB" altLang="en-US" sz="1600" dirty="0"/>
              <a:t>when did </a:t>
            </a:r>
            <a:r>
              <a:rPr lang="en-GB" altLang="en-US" sz="1600" dirty="0" smtClean="0"/>
              <a:t>a certain </a:t>
            </a:r>
            <a:r>
              <a:rPr lang="en-GB" altLang="en-US" sz="1600" dirty="0"/>
              <a:t>information disappear? </a:t>
            </a:r>
            <a:endParaRPr lang="en-GB" altLang="en-US" sz="1600" dirty="0" smtClean="0"/>
          </a:p>
          <a:p>
            <a:pPr lvl="1" algn="just"/>
            <a:r>
              <a:rPr lang="en-GB" altLang="en-US" sz="1600" dirty="0"/>
              <a:t>w</a:t>
            </a:r>
            <a:r>
              <a:rPr lang="en-GB" altLang="en-US" sz="1600" dirty="0" smtClean="0"/>
              <a:t>hen </a:t>
            </a:r>
            <a:r>
              <a:rPr lang="en-GB" altLang="en-US" sz="1600" dirty="0"/>
              <a:t>was it </a:t>
            </a:r>
            <a:r>
              <a:rPr lang="en-GB" altLang="en-US" sz="1600" dirty="0" smtClean="0"/>
              <a:t>changed</a:t>
            </a:r>
            <a:r>
              <a:rPr lang="en-GB" altLang="en-US" sz="1600" dirty="0"/>
              <a:t>? </a:t>
            </a:r>
            <a:endParaRPr lang="en-GB" altLang="en-US" sz="1600" dirty="0" smtClean="0"/>
          </a:p>
          <a:p>
            <a:pPr lvl="1" algn="just"/>
            <a:r>
              <a:rPr lang="en-US" altLang="en-US" sz="1600" dirty="0"/>
              <a:t>s</a:t>
            </a:r>
            <a:r>
              <a:rPr lang="en-US" altLang="en-US" sz="1600" dirty="0" smtClean="0"/>
              <a:t>tructured </a:t>
            </a:r>
            <a:r>
              <a:rPr lang="en-US" altLang="en-US" sz="1600" dirty="0"/>
              <a:t>queries?</a:t>
            </a:r>
          </a:p>
          <a:p>
            <a:pPr algn="just"/>
            <a:r>
              <a:rPr lang="en-US" altLang="en-US" sz="1800" dirty="0"/>
              <a:t>Scalability problems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438ADA-3A22-824A-A84A-063555C865FC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238250" y="415925"/>
            <a:ext cx="6858000" cy="655638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defTabSz="761970" eaLnBrk="1" fontAlgn="auto" hangingPunct="1">
              <a:spcAft>
                <a:spcPts val="0"/>
              </a:spcAft>
              <a:defRPr/>
            </a:pPr>
            <a:endParaRPr lang="en-US" sz="3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8678" name="Group 9"/>
          <p:cNvGrpSpPr>
            <a:grpSpLocks/>
          </p:cNvGrpSpPr>
          <p:nvPr/>
        </p:nvGrpSpPr>
        <p:grpSpPr bwMode="auto">
          <a:xfrm>
            <a:off x="2915816" y="3649588"/>
            <a:ext cx="6808787" cy="2087562"/>
            <a:chOff x="704158" y="3533775"/>
            <a:chExt cx="6807908" cy="208756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8" t="12599" r="50388" b="4242"/>
            <a:stretch>
              <a:fillRect/>
            </a:stretch>
          </p:blipFill>
          <p:spPr bwMode="auto">
            <a:xfrm>
              <a:off x="704158" y="3602831"/>
              <a:ext cx="3189287" cy="1949450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01" t="11276" r="60408" b="25725"/>
            <a:stretch>
              <a:fillRect/>
            </a:stretch>
          </p:blipFill>
          <p:spPr bwMode="auto">
            <a:xfrm>
              <a:off x="4648216" y="3533775"/>
              <a:ext cx="2863850" cy="2087563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>
              <a:endCxn id="5" idx="1"/>
            </p:cNvCxnSpPr>
            <p:nvPr/>
          </p:nvCxnSpPr>
          <p:spPr>
            <a:xfrm>
              <a:off x="3927954" y="4576762"/>
              <a:ext cx="720632" cy="15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3927954" y="4446587"/>
              <a:ext cx="72063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4091446" y="4370387"/>
              <a:ext cx="358729" cy="35877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679" name="TextBox 10"/>
          <p:cNvSpPr txBox="1">
            <a:spLocks noChangeArrowheads="1"/>
          </p:cNvSpPr>
          <p:nvPr/>
        </p:nvSpPr>
        <p:spPr bwMode="auto">
          <a:xfrm>
            <a:off x="145269" y="5195280"/>
            <a:ext cx="5286319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r>
              <a:rPr lang="en-US" altLang="en-US" sz="2000" dirty="0">
                <a:solidFill>
                  <a:schemeClr val="bg1"/>
                </a:solidFill>
              </a:rPr>
              <a:t>Is it </a:t>
            </a:r>
            <a:r>
              <a:rPr lang="en-US" altLang="en-US" sz="2000" dirty="0" smtClean="0">
                <a:solidFill>
                  <a:schemeClr val="bg1"/>
                </a:solidFill>
              </a:rPr>
              <a:t>easier/better for </a:t>
            </a:r>
            <a:r>
              <a:rPr lang="en-US" altLang="en-US" sz="2000" dirty="0">
                <a:solidFill>
                  <a:schemeClr val="bg1"/>
                </a:solidFill>
              </a:rPr>
              <a:t>RDF/Linked Data?</a:t>
            </a:r>
          </a:p>
        </p:txBody>
      </p:sp>
    </p:spTree>
  </p:cSld>
  <p:clrMapOvr>
    <a:masterClrMapping/>
  </p:clrMapOvr>
  <p:transition advTm="62113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4" name="Rectangle 8"/>
          <p:cNvSpPr>
            <a:spLocks/>
          </p:cNvSpPr>
          <p:nvPr/>
        </p:nvSpPr>
        <p:spPr bwMode="auto">
          <a:xfrm>
            <a:off x="7999413" y="5524500"/>
            <a:ext cx="201612" cy="179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2667" bIns="0"/>
          <a:lstStyle/>
          <a:p>
            <a:pPr marL="31749" algn="ctr" defTabSz="7619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7" dirty="0">
                <a:solidFill>
                  <a:srgbClr val="FFFFFF"/>
                </a:solidFill>
                <a:latin typeface="+mn-lt"/>
                <a:cs typeface="Arial" pitchFamily="34" charset="0"/>
                <a:sym typeface="Arial" pitchFamily="34" charset="0"/>
              </a:rPr>
              <a:t>3</a:t>
            </a:r>
          </a:p>
        </p:txBody>
      </p:sp>
      <p:grpSp>
        <p:nvGrpSpPr>
          <p:cNvPr id="2" name="1 Grupo"/>
          <p:cNvGrpSpPr>
            <a:grpSpLocks/>
          </p:cNvGrpSpPr>
          <p:nvPr/>
        </p:nvGrpSpPr>
        <p:grpSpPr bwMode="auto">
          <a:xfrm>
            <a:off x="5513388" y="1509713"/>
            <a:ext cx="2728912" cy="2232025"/>
            <a:chOff x="5004048" y="1268760"/>
            <a:chExt cx="3276260" cy="2677318"/>
          </a:xfrm>
        </p:grpSpPr>
        <p:pic>
          <p:nvPicPr>
            <p:cNvPr id="30755" name="Picture 3" descr="C:\Users\Javi\Documents\My Dropbox\RDFStreaming\ISWC2014\presentation\polaroid-150581_64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1268760"/>
              <a:ext cx="3276260" cy="2677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6" name="Picture 4" descr="C:\Users\Javi\Documents\My Dropbox\RDFStreaming\ISWC2014\presentation\rdf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16476">
              <a:off x="6609071" y="2060848"/>
              <a:ext cx="1193354" cy="1193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7" name="Picture 4" descr="C:\Users\Javi\Documents\My Dropbox\RDFStreaming\ISWC2014\presentation\rdf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84" r="8780" b="70641"/>
            <a:stretch>
              <a:fillRect/>
            </a:stretch>
          </p:blipFill>
          <p:spPr bwMode="auto">
            <a:xfrm>
              <a:off x="6914938" y="1519324"/>
              <a:ext cx="581620" cy="350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8" name="Picture 5" descr="C:\Users\Javi\Documents\My Dropbox\RDFStreaming\ISWC2014\presentation\rdf_partial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5730" y="1748276"/>
              <a:ext cx="1433276" cy="1968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3 CuadroTexto"/>
            <p:cNvSpPr txBox="1"/>
            <p:nvPr/>
          </p:nvSpPr>
          <p:spPr>
            <a:xfrm rot="274414">
              <a:off x="6544024" y="3311976"/>
              <a:ext cx="1322702" cy="54079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167" b="1" dirty="0">
                  <a:latin typeface="Lucida Handwriting" panose="03010101010101010101" pitchFamily="66" charset="0"/>
                </a:rPr>
                <a:t>My dataset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167" dirty="0" err="1">
                  <a:latin typeface="Lucida Handwriting" panose="03010101010101010101" pitchFamily="66" charset="0"/>
                </a:rPr>
                <a:t>May</a:t>
              </a:r>
              <a:r>
                <a:rPr lang="es-ES" sz="1167" dirty="0">
                  <a:latin typeface="Lucida Handwriting" panose="03010101010101010101" pitchFamily="66" charset="0"/>
                </a:rPr>
                <a:t> 2016</a:t>
              </a:r>
              <a:endParaRPr lang="en-US" sz="1167" dirty="0">
                <a:latin typeface="Lucida Handwriting" panose="03010101010101010101" pitchFamily="66" charset="0"/>
              </a:endParaRPr>
            </a:p>
          </p:txBody>
        </p:sp>
        <p:sp>
          <p:nvSpPr>
            <p:cNvPr id="26" name="25 CuadroTexto"/>
            <p:cNvSpPr txBox="1"/>
            <p:nvPr/>
          </p:nvSpPr>
          <p:spPr>
            <a:xfrm rot="20798051">
              <a:off x="5469090" y="3108226"/>
              <a:ext cx="1747720" cy="5426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167" b="1" dirty="0">
                  <a:latin typeface="Lucida Handwriting" panose="03010101010101010101" pitchFamily="66" charset="0"/>
                </a:rPr>
                <a:t>My d           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167" dirty="0">
                  <a:latin typeface="Lucida Handwriting" panose="03010101010101010101" pitchFamily="66" charset="0"/>
                </a:rPr>
                <a:t>Febru                </a:t>
              </a:r>
              <a:endParaRPr lang="en-US" sz="1167" dirty="0">
                <a:latin typeface="Lucida Handwriting" panose="03010101010101010101" pitchFamily="66" charset="0"/>
              </a:endParaRPr>
            </a:p>
          </p:txBody>
        </p:sp>
      </p:grpSp>
      <p:grpSp>
        <p:nvGrpSpPr>
          <p:cNvPr id="44" name="43 Grupo"/>
          <p:cNvGrpSpPr>
            <a:grpSpLocks/>
          </p:cNvGrpSpPr>
          <p:nvPr/>
        </p:nvGrpSpPr>
        <p:grpSpPr bwMode="auto">
          <a:xfrm>
            <a:off x="812800" y="1662113"/>
            <a:ext cx="4635500" cy="3733800"/>
            <a:chOff x="438428" y="1993695"/>
            <a:chExt cx="5562322" cy="4481972"/>
          </a:xfrm>
        </p:grpSpPr>
        <p:sp>
          <p:nvSpPr>
            <p:cNvPr id="45" name="44 Flecha derecha"/>
            <p:cNvSpPr/>
            <p:nvPr/>
          </p:nvSpPr>
          <p:spPr>
            <a:xfrm>
              <a:off x="4962525" y="3505803"/>
              <a:ext cx="881866" cy="436812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/>
            </a:p>
          </p:txBody>
        </p:sp>
        <p:sp>
          <p:nvSpPr>
            <p:cNvPr id="46" name="45 Flecha derecha"/>
            <p:cNvSpPr/>
            <p:nvPr/>
          </p:nvSpPr>
          <p:spPr>
            <a:xfrm>
              <a:off x="2228850" y="3505803"/>
              <a:ext cx="881866" cy="436812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/>
            </a:p>
          </p:txBody>
        </p:sp>
        <p:grpSp>
          <p:nvGrpSpPr>
            <p:cNvPr id="30734" name="46 Grupo"/>
            <p:cNvGrpSpPr>
              <a:grpSpLocks/>
            </p:cNvGrpSpPr>
            <p:nvPr/>
          </p:nvGrpSpPr>
          <p:grpSpPr bwMode="auto">
            <a:xfrm>
              <a:off x="3209925" y="2171700"/>
              <a:ext cx="1581150" cy="2768187"/>
              <a:chOff x="3181350" y="2171700"/>
              <a:chExt cx="1581150" cy="2768187"/>
            </a:xfrm>
          </p:grpSpPr>
          <p:sp>
            <p:nvSpPr>
              <p:cNvPr id="62" name="61 Rectángulo redondeado"/>
              <p:cNvSpPr/>
              <p:nvPr/>
            </p:nvSpPr>
            <p:spPr>
              <a:xfrm>
                <a:off x="3181490" y="2170915"/>
                <a:ext cx="1581071" cy="275930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500"/>
              </a:p>
            </p:txBody>
          </p:sp>
          <p:pic>
            <p:nvPicPr>
              <p:cNvPr id="30750" name="62 Imagen"/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3676" y="3867753"/>
                <a:ext cx="958596" cy="1072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51" name="63 Imagen"/>
              <p:cNvPicPr>
                <a:picLocks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3018" y="2502249"/>
                <a:ext cx="1003554" cy="1003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" name="Picture 2" descr="C:\Users\Javi\Documents\My Dropbox\RDFStreaming\ISWC2014\presentation\gear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941456">
                <a:off x="3318289" y="2369699"/>
                <a:ext cx="664753" cy="6678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C:\Users\Javi\Documents\My Dropbox\RDFStreaming\ISWC2014\presentation\gear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780810">
                <a:off x="3714141" y="2221968"/>
                <a:ext cx="416677" cy="418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7" name="66 CuadroTexto"/>
              <p:cNvSpPr txBox="1"/>
              <p:nvPr/>
            </p:nvSpPr>
            <p:spPr>
              <a:xfrm>
                <a:off x="3181490" y="3419084"/>
                <a:ext cx="1581071" cy="54119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ES" sz="2333" b="1" dirty="0">
                    <a:latin typeface="Adobe Gothic Std B" pitchFamily="34" charset="-128"/>
                    <a:ea typeface="Adobe Gothic Std B" pitchFamily="34" charset="-128"/>
                  </a:rPr>
                  <a:t>T</a:t>
                </a:r>
                <a:r>
                  <a:rPr lang="es-ES" sz="1500" dirty="0">
                    <a:latin typeface="Adobe Gothic Std B" pitchFamily="34" charset="-128"/>
                    <a:ea typeface="Adobe Gothic Std B" pitchFamily="34" charset="-128"/>
                  </a:rPr>
                  <a:t>ransform</a:t>
                </a:r>
                <a:endParaRPr lang="en-US" sz="1500" dirty="0">
                  <a:latin typeface="Adobe Gothic Std B" pitchFamily="34" charset="-128"/>
                  <a:ea typeface="Adobe Gothic Std B" pitchFamily="34" charset="-128"/>
                </a:endParaRPr>
              </a:p>
            </p:txBody>
          </p:sp>
        </p:grpSp>
        <p:sp>
          <p:nvSpPr>
            <p:cNvPr id="48" name="47 CuadroTexto"/>
            <p:cNvSpPr txBox="1"/>
            <p:nvPr/>
          </p:nvSpPr>
          <p:spPr>
            <a:xfrm>
              <a:off x="4419679" y="3419084"/>
              <a:ext cx="1581071" cy="5411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333" b="1" dirty="0">
                  <a:latin typeface="Adobe Gothic Std B" pitchFamily="34" charset="-128"/>
                  <a:ea typeface="Adobe Gothic Std B" pitchFamily="34" charset="-128"/>
                </a:rPr>
                <a:t>L</a:t>
              </a:r>
              <a:r>
                <a:rPr lang="es-ES" sz="1500" dirty="0">
                  <a:latin typeface="Adobe Gothic Std B" pitchFamily="34" charset="-128"/>
                  <a:ea typeface="Adobe Gothic Std B" pitchFamily="34" charset="-128"/>
                </a:rPr>
                <a:t>oad</a:t>
              </a:r>
              <a:endParaRPr lang="en-US" sz="1500" dirty="0"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49" name="48 CuadroTexto"/>
            <p:cNvSpPr txBox="1"/>
            <p:nvPr/>
          </p:nvSpPr>
          <p:spPr>
            <a:xfrm>
              <a:off x="1676616" y="3419084"/>
              <a:ext cx="1581071" cy="5411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333" b="1" dirty="0" err="1">
                  <a:latin typeface="Adobe Gothic Std B" pitchFamily="34" charset="-128"/>
                  <a:ea typeface="Adobe Gothic Std B" pitchFamily="34" charset="-128"/>
                </a:rPr>
                <a:t>E</a:t>
              </a:r>
              <a:r>
                <a:rPr lang="es-ES" sz="1500" dirty="0" err="1">
                  <a:latin typeface="Adobe Gothic Std B" pitchFamily="34" charset="-128"/>
                  <a:ea typeface="Adobe Gothic Std B" pitchFamily="34" charset="-128"/>
                </a:rPr>
                <a:t>xtract</a:t>
              </a:r>
              <a:endParaRPr lang="en-US" sz="1500" dirty="0">
                <a:latin typeface="Adobe Gothic Std B" pitchFamily="34" charset="-128"/>
                <a:ea typeface="Adobe Gothic Std B" pitchFamily="34" charset="-128"/>
              </a:endParaRPr>
            </a:p>
          </p:txBody>
        </p:sp>
        <p:pic>
          <p:nvPicPr>
            <p:cNvPr id="30737" name="49 Imagen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0175" y="1993695"/>
              <a:ext cx="603885" cy="603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8" name="50 Imagen"/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763" y="4397121"/>
              <a:ext cx="647541" cy="647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9" name="51 Imagen"/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198" y="3544363"/>
              <a:ext cx="646779" cy="646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0" name="52 Imagen"/>
            <p:cNvPicPr>
              <a:picLocks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6313" y="2786996"/>
              <a:ext cx="510080" cy="51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1" name="53 Imagen"/>
            <p:cNvPicPr>
              <a:picLocks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664" y="4489593"/>
              <a:ext cx="509016" cy="509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42" name="54 CuadroTexto"/>
            <p:cNvSpPr txBox="1">
              <a:spLocks noChangeArrowheads="1"/>
            </p:cNvSpPr>
            <p:nvPr/>
          </p:nvSpPr>
          <p:spPr bwMode="auto">
            <a:xfrm>
              <a:off x="1822612" y="2496529"/>
              <a:ext cx="654410" cy="387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9pPr>
            </a:lstStyle>
            <a:p>
              <a:pPr eaLnBrk="1" hangingPunct="1"/>
              <a:r>
                <a:rPr lang="es-ES" altLang="en-US" sz="1500" b="1">
                  <a:latin typeface="Adobe Song Std L" charset="0"/>
                  <a:ea typeface="Adobe Song Std L" charset="0"/>
                  <a:cs typeface="Adobe Song Std L" charset="0"/>
                </a:rPr>
                <a:t>Files</a:t>
              </a:r>
              <a:endParaRPr lang="en-US" altLang="en-US" sz="1500" b="1">
                <a:latin typeface="Adobe Song Std L" charset="0"/>
                <a:ea typeface="Adobe Song Std L" charset="0"/>
                <a:cs typeface="Adobe Song Std L" charset="0"/>
              </a:endParaRPr>
            </a:p>
          </p:txBody>
        </p:sp>
        <p:sp>
          <p:nvSpPr>
            <p:cNvPr id="30743" name="55 CuadroTexto"/>
            <p:cNvSpPr txBox="1">
              <a:spLocks noChangeArrowheads="1"/>
            </p:cNvSpPr>
            <p:nvPr/>
          </p:nvSpPr>
          <p:spPr bwMode="auto">
            <a:xfrm>
              <a:off x="1166217" y="3187466"/>
              <a:ext cx="860236" cy="387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9pPr>
            </a:lstStyle>
            <a:p>
              <a:pPr eaLnBrk="1" hangingPunct="1"/>
              <a:r>
                <a:rPr lang="es-ES" altLang="en-US" sz="1500" b="1">
                  <a:latin typeface="Adobe Song Std L" charset="0"/>
                  <a:ea typeface="Adobe Song Std L" charset="0"/>
                  <a:cs typeface="Adobe Song Std L" charset="0"/>
                </a:rPr>
                <a:t>DBMS</a:t>
              </a:r>
              <a:endParaRPr lang="en-US" altLang="en-US" sz="1500" b="1">
                <a:latin typeface="Adobe Song Std L" charset="0"/>
                <a:ea typeface="Adobe Song Std L" charset="0"/>
                <a:cs typeface="Adobe Song Std L" charset="0"/>
              </a:endParaRPr>
            </a:p>
          </p:txBody>
        </p:sp>
        <p:sp>
          <p:nvSpPr>
            <p:cNvPr id="30744" name="56 CuadroTexto"/>
            <p:cNvSpPr txBox="1">
              <a:spLocks noChangeArrowheads="1"/>
            </p:cNvSpPr>
            <p:nvPr/>
          </p:nvSpPr>
          <p:spPr bwMode="auto">
            <a:xfrm>
              <a:off x="438428" y="4006477"/>
              <a:ext cx="2070183" cy="387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9pPr>
            </a:lstStyle>
            <a:p>
              <a:pPr eaLnBrk="1" hangingPunct="1"/>
              <a:r>
                <a:rPr lang="es-ES" altLang="en-US" sz="1500" b="1">
                  <a:latin typeface="Adobe Song Std L" charset="0"/>
                  <a:ea typeface="Adobe Song Std L" charset="0"/>
                  <a:cs typeface="Adobe Song Std L" charset="0"/>
                </a:rPr>
                <a:t>Spatial Information</a:t>
              </a:r>
              <a:endParaRPr lang="en-US" altLang="en-US" sz="1500" b="1">
                <a:latin typeface="Adobe Song Std L" charset="0"/>
                <a:ea typeface="Adobe Song Std L" charset="0"/>
                <a:cs typeface="Adobe Song Std L" charset="0"/>
              </a:endParaRPr>
            </a:p>
          </p:txBody>
        </p:sp>
        <p:sp>
          <p:nvSpPr>
            <p:cNvPr id="30745" name="57 CuadroTexto"/>
            <p:cNvSpPr txBox="1">
              <a:spLocks noChangeArrowheads="1"/>
            </p:cNvSpPr>
            <p:nvPr/>
          </p:nvSpPr>
          <p:spPr bwMode="auto">
            <a:xfrm>
              <a:off x="844911" y="4998609"/>
              <a:ext cx="1191095" cy="387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9pPr>
            </a:lstStyle>
            <a:p>
              <a:pPr eaLnBrk="1" hangingPunct="1"/>
              <a:r>
                <a:rPr lang="es-ES" altLang="en-US" sz="1500" b="1">
                  <a:latin typeface="Adobe Song Std L" charset="0"/>
                  <a:ea typeface="Adobe Song Std L" charset="0"/>
                  <a:cs typeface="Adobe Song Std L" charset="0"/>
                </a:rPr>
                <a:t>Web APIs</a:t>
              </a:r>
              <a:endParaRPr lang="en-US" altLang="en-US" sz="1500" b="1">
                <a:latin typeface="Adobe Song Std L" charset="0"/>
                <a:ea typeface="Adobe Song Std L" charset="0"/>
                <a:cs typeface="Adobe Song Std L" charset="0"/>
              </a:endParaRPr>
            </a:p>
          </p:txBody>
        </p:sp>
        <p:pic>
          <p:nvPicPr>
            <p:cNvPr id="30746" name="Picture 2" descr="C:\Users\Javi\Documents\My Dropbox\RDFStreaming\ISWC2014\presentation\LODCloudDiagram_April2014.pn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3944" y="5264237"/>
              <a:ext cx="1628394" cy="1008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7" name="59 Imagen"/>
            <p:cNvPicPr>
              <a:picLocks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056" y="5736223"/>
              <a:ext cx="509016" cy="509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48" name="60 CuadroTexto"/>
            <p:cNvSpPr txBox="1">
              <a:spLocks noChangeArrowheads="1"/>
            </p:cNvSpPr>
            <p:nvPr/>
          </p:nvSpPr>
          <p:spPr bwMode="auto">
            <a:xfrm>
              <a:off x="1458616" y="6087869"/>
              <a:ext cx="2358724" cy="387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</a:defRPr>
              </a:lvl9pPr>
            </a:lstStyle>
            <a:p>
              <a:pPr eaLnBrk="1" hangingPunct="1"/>
              <a:r>
                <a:rPr lang="es-ES" altLang="en-US" sz="1500" b="1">
                  <a:latin typeface="Adobe Song Std L" charset="0"/>
                  <a:ea typeface="Adobe Song Std L" charset="0"/>
                  <a:cs typeface="Adobe Song Std L" charset="0"/>
                </a:rPr>
                <a:t>Linked Data discovery</a:t>
              </a:r>
              <a:endParaRPr lang="en-US" altLang="en-US" sz="1500" b="1">
                <a:latin typeface="Adobe Song Std L" charset="0"/>
                <a:ea typeface="Adobe Song Std L" charset="0"/>
                <a:cs typeface="Adobe Song Std L" charset="0"/>
              </a:endParaRPr>
            </a:p>
          </p:txBody>
        </p:sp>
      </p:grpSp>
      <p:sp>
        <p:nvSpPr>
          <p:cNvPr id="3" name="2 CuadroTexto"/>
          <p:cNvSpPr txBox="1"/>
          <p:nvPr/>
        </p:nvSpPr>
        <p:spPr>
          <a:xfrm>
            <a:off x="3825875" y="4559300"/>
            <a:ext cx="4994597" cy="861967"/>
          </a:xfrm>
          <a:prstGeom prst="rect">
            <a:avLst/>
          </a:prstGeom>
          <a:solidFill>
            <a:schemeClr val="bg1">
              <a:lumMod val="65000"/>
              <a:alpha val="72157"/>
            </a:scheme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67" b="1" dirty="0" err="1" smtClean="0">
                <a:latin typeface="Candara" panose="020E0502030303020204" pitchFamily="34" charset="0"/>
              </a:rPr>
              <a:t>Most</a:t>
            </a:r>
            <a:r>
              <a:rPr lang="es-ES" sz="1667" dirty="0" smtClean="0">
                <a:latin typeface="Candara" panose="020E0502030303020204" pitchFamily="34" charset="0"/>
              </a:rPr>
              <a:t> </a:t>
            </a:r>
            <a:r>
              <a:rPr lang="es-ES" sz="1667" dirty="0" err="1">
                <a:latin typeface="Candara" panose="020E0502030303020204" pitchFamily="34" charset="0"/>
              </a:rPr>
              <a:t>semantic</a:t>
            </a:r>
            <a:r>
              <a:rPr lang="es-ES" sz="1667" dirty="0">
                <a:latin typeface="Candara" panose="020E0502030303020204" pitchFamily="34" charset="0"/>
              </a:rPr>
              <a:t> </a:t>
            </a:r>
            <a:r>
              <a:rPr lang="es-ES" sz="1667" dirty="0" smtClean="0">
                <a:latin typeface="Candara" panose="020E0502030303020204" pitchFamily="34" charset="0"/>
              </a:rPr>
              <a:t>Web/</a:t>
            </a:r>
            <a:r>
              <a:rPr lang="es-ES" sz="1667" dirty="0" err="1" smtClean="0">
                <a:latin typeface="Candara" panose="020E0502030303020204" pitchFamily="34" charset="0"/>
              </a:rPr>
              <a:t>Linked</a:t>
            </a:r>
            <a:r>
              <a:rPr lang="es-ES" sz="1667" dirty="0" smtClean="0">
                <a:latin typeface="Candara" panose="020E0502030303020204" pitchFamily="34" charset="0"/>
              </a:rPr>
              <a:t> Data </a:t>
            </a:r>
            <a:r>
              <a:rPr lang="es-ES" sz="1667" dirty="0" err="1" smtClean="0">
                <a:latin typeface="Candara" panose="020E0502030303020204" pitchFamily="34" charset="0"/>
              </a:rPr>
              <a:t>tools</a:t>
            </a:r>
            <a:r>
              <a:rPr lang="es-ES" sz="1667" dirty="0" smtClean="0">
                <a:latin typeface="Candara" panose="020E0502030303020204" pitchFamily="34" charset="0"/>
              </a:rPr>
              <a:t> </a:t>
            </a:r>
            <a:r>
              <a:rPr lang="es-ES" sz="1667" dirty="0">
                <a:latin typeface="Candara" panose="020E0502030303020204" pitchFamily="34" charset="0"/>
              </a:rPr>
              <a:t>are </a:t>
            </a:r>
            <a:r>
              <a:rPr lang="es-ES" sz="1667" dirty="0" err="1">
                <a:latin typeface="Candara" panose="020E0502030303020204" pitchFamily="34" charset="0"/>
              </a:rPr>
              <a:t>focused</a:t>
            </a:r>
            <a:r>
              <a:rPr lang="es-ES" sz="1667" dirty="0">
                <a:latin typeface="Candara" panose="020E0502030303020204" pitchFamily="34" charset="0"/>
              </a:rPr>
              <a:t> </a:t>
            </a:r>
            <a:r>
              <a:rPr lang="es-ES" sz="1667" dirty="0" err="1">
                <a:latin typeface="Candara" panose="020E0502030303020204" pitchFamily="34" charset="0"/>
              </a:rPr>
              <a:t>on</a:t>
            </a:r>
            <a:r>
              <a:rPr lang="es-ES" sz="1667" dirty="0">
                <a:latin typeface="Candara" panose="020E0502030303020204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67" dirty="0" err="1">
                <a:latin typeface="Candara" panose="020E0502030303020204" pitchFamily="34" charset="0"/>
              </a:rPr>
              <a:t>this</a:t>
            </a:r>
            <a:r>
              <a:rPr lang="es-ES" sz="1667" dirty="0">
                <a:latin typeface="Candara" panose="020E0502030303020204" pitchFamily="34" charset="0"/>
              </a:rPr>
              <a:t> </a:t>
            </a:r>
            <a:r>
              <a:rPr lang="es-ES" sz="1667" dirty="0" smtClean="0">
                <a:latin typeface="Candara" panose="020E0502030303020204" pitchFamily="34" charset="0"/>
              </a:rPr>
              <a:t>“</a:t>
            </a:r>
            <a:r>
              <a:rPr lang="es-ES" sz="1667" b="1" dirty="0" err="1" smtClean="0">
                <a:latin typeface="Candara" panose="020E0502030303020204" pitchFamily="34" charset="0"/>
              </a:rPr>
              <a:t>static</a:t>
            </a:r>
            <a:r>
              <a:rPr lang="es-ES" sz="1667" dirty="0" smtClean="0">
                <a:latin typeface="Candara" panose="020E0502030303020204" pitchFamily="34" charset="0"/>
              </a:rPr>
              <a:t> </a:t>
            </a:r>
            <a:r>
              <a:rPr lang="es-ES" sz="1667" dirty="0" err="1">
                <a:latin typeface="Candara" panose="020E0502030303020204" pitchFamily="34" charset="0"/>
              </a:rPr>
              <a:t>view</a:t>
            </a:r>
            <a:r>
              <a:rPr lang="es-ES" sz="1667" b="1" dirty="0">
                <a:latin typeface="Candara" panose="020E0502030303020204" pitchFamily="34" charset="0"/>
              </a:rPr>
              <a:t>” </a:t>
            </a:r>
            <a:r>
              <a:rPr lang="es-ES" sz="1667" b="1" dirty="0" err="1">
                <a:solidFill>
                  <a:srgbClr val="FF0000"/>
                </a:solidFill>
                <a:latin typeface="Candara" panose="020E0502030303020204" pitchFamily="34" charset="0"/>
              </a:rPr>
              <a:t>but</a:t>
            </a:r>
            <a:r>
              <a:rPr lang="es-ES" sz="1667" b="1" dirty="0">
                <a:solidFill>
                  <a:srgbClr val="FF0000"/>
                </a:solidFill>
                <a:latin typeface="Candara" panose="020E0502030303020204" pitchFamily="34" charset="0"/>
              </a:rPr>
              <a:t> do </a:t>
            </a:r>
            <a:r>
              <a:rPr lang="es-ES" sz="1667" b="1" dirty="0" err="1">
                <a:solidFill>
                  <a:srgbClr val="FF0000"/>
                </a:solidFill>
                <a:latin typeface="Candara" panose="020E0502030303020204" pitchFamily="34" charset="0"/>
              </a:rPr>
              <a:t>not</a:t>
            </a:r>
            <a:r>
              <a:rPr lang="es-ES" sz="1667" b="1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es-ES" sz="1667" b="1" dirty="0" err="1">
                <a:solidFill>
                  <a:srgbClr val="FF0000"/>
                </a:solidFill>
                <a:latin typeface="Candara" panose="020E0502030303020204" pitchFamily="34" charset="0"/>
              </a:rPr>
              <a:t>consider</a:t>
            </a:r>
            <a:r>
              <a:rPr lang="es-ES" sz="1667" b="1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es-ES" sz="1667" b="1" dirty="0" err="1" smtClean="0">
                <a:solidFill>
                  <a:srgbClr val="FF0000"/>
                </a:solidFill>
                <a:latin typeface="Candara" panose="020E0502030303020204" pitchFamily="34" charset="0"/>
              </a:rPr>
              <a:t>versioning</a:t>
            </a:r>
            <a:r>
              <a:rPr lang="es-ES" sz="1667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/</a:t>
            </a:r>
            <a:r>
              <a:rPr lang="es-ES" sz="1667" b="1" dirty="0" err="1" smtClean="0">
                <a:solidFill>
                  <a:srgbClr val="FF0000"/>
                </a:solidFill>
                <a:latin typeface="Candara" panose="020E0502030303020204" pitchFamily="34" charset="0"/>
              </a:rPr>
              <a:t>evolution</a:t>
            </a:r>
            <a:endParaRPr lang="en-US" sz="1667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0726" name="Titel 1"/>
          <p:cNvSpPr>
            <a:spLocks noGrp="1"/>
          </p:cNvSpPr>
          <p:nvPr>
            <p:ph type="title"/>
          </p:nvPr>
        </p:nvSpPr>
        <p:spPr>
          <a:xfrm>
            <a:off x="461963" y="320675"/>
            <a:ext cx="6480175" cy="9525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Linked Data Archives:</a:t>
            </a:r>
            <a:br>
              <a:rPr lang="en-US" altLang="en-US" dirty="0" smtClean="0"/>
            </a:br>
            <a:r>
              <a:rPr lang="en-US" altLang="en-US" dirty="0" smtClean="0"/>
              <a:t>The </a:t>
            </a:r>
            <a:r>
              <a:rPr lang="en-US" altLang="en-US" dirty="0"/>
              <a:t>missing link in the RDF evolution</a:t>
            </a:r>
            <a:endParaRPr lang="de-AT" altLang="en-US" dirty="0"/>
          </a:p>
        </p:txBody>
      </p:sp>
      <p:pic>
        <p:nvPicPr>
          <p:cNvPr id="36" name="Picture 4" descr="C:\Users\Javi\Documents\My Dropbox\RDFStreaming\ISWC2014\presentation\rd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476">
            <a:off x="5422900" y="2527300"/>
            <a:ext cx="9937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960" y="5386879"/>
            <a:ext cx="9151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Sindice</a:t>
            </a:r>
            <a:r>
              <a:rPr lang="en-US" dirty="0" smtClean="0"/>
              <a:t>, SWSE, </a:t>
            </a:r>
            <a:r>
              <a:rPr lang="en-US" dirty="0" err="1" smtClean="0"/>
              <a:t>Swoogle</a:t>
            </a:r>
            <a:r>
              <a:rPr lang="en-US" dirty="0" smtClean="0"/>
              <a:t>, LOD Cache, LOD-Laundromat</a:t>
            </a:r>
            <a:r>
              <a:rPr lang="is-IS" dirty="0" smtClean="0"/>
              <a:t>…  so far, no versions!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4"/>
</p:tagLst>
</file>

<file path=ppt/theme/theme1.xml><?xml version="1.0" encoding="utf-8"?>
<a:theme xmlns:a="http://schemas.openxmlformats.org/drawingml/2006/main" name="WU 16zu10">
  <a:themeElements>
    <a:clrScheme name="WU neu">
      <a:dk1>
        <a:srgbClr val="000000"/>
      </a:dk1>
      <a:lt1>
        <a:sysClr val="window" lastClr="FFFFFF"/>
      </a:lt1>
      <a:dk2>
        <a:srgbClr val="002E60"/>
      </a:dk2>
      <a:lt2>
        <a:srgbClr val="E5F5FA"/>
      </a:lt2>
      <a:accent1>
        <a:srgbClr val="002E60"/>
      </a:accent1>
      <a:accent2>
        <a:srgbClr val="0096D3"/>
      </a:accent2>
      <a:accent3>
        <a:srgbClr val="83B43A"/>
      </a:accent3>
      <a:accent4>
        <a:srgbClr val="005F3B"/>
      </a:accent4>
      <a:accent5>
        <a:srgbClr val="406288"/>
      </a:accent5>
      <a:accent6>
        <a:srgbClr val="532481"/>
      </a:accent6>
      <a:hlink>
        <a:srgbClr val="406288"/>
      </a:hlink>
      <a:folHlink>
        <a:srgbClr val="008FAA"/>
      </a:folHlink>
    </a:clrScheme>
    <a:fontScheme name="WU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U 16zu10 1">
        <a:dk1>
          <a:srgbClr val="000000"/>
        </a:dk1>
        <a:lt1>
          <a:srgbClr val="FFFFFF"/>
        </a:lt1>
        <a:dk2>
          <a:srgbClr val="002E60"/>
        </a:dk2>
        <a:lt2>
          <a:srgbClr val="E5F5FA"/>
        </a:lt2>
        <a:accent1>
          <a:srgbClr val="0096D3"/>
        </a:accent1>
        <a:accent2>
          <a:srgbClr val="002E60"/>
        </a:accent2>
        <a:accent3>
          <a:srgbClr val="FFFFFF"/>
        </a:accent3>
        <a:accent4>
          <a:srgbClr val="000000"/>
        </a:accent4>
        <a:accent5>
          <a:srgbClr val="AAC9E6"/>
        </a:accent5>
        <a:accent6>
          <a:srgbClr val="002956"/>
        </a:accent6>
        <a:hlink>
          <a:srgbClr val="406288"/>
        </a:hlink>
        <a:folHlink>
          <a:srgbClr val="008F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U Präsentation 16zu10 blau-grün.potx" id="{CF2E1856-BEB9-4534-A68A-0B4CD1479CAA}" vid="{6677AB26-15AE-4A44-A53A-34CAFF7F33C8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CF651A35DF3154DB01328AF51148DAE" ma:contentTypeVersion="" ma:contentTypeDescription="Ein neues Dokument erstellen." ma:contentTypeScope="" ma:versionID="a90e63e2b91c4c0bb886c36541ac69f1">
  <xsd:schema xmlns:xsd="http://www.w3.org/2001/XMLSchema" xmlns:xs="http://www.w3.org/2001/XMLSchema" xmlns:p="http://schemas.microsoft.com/office/2006/metadata/properties" xmlns:ns2="1a8d9a65-8471-4209-a900-f8e11db75e0a" xmlns:ns3="08b0a3ee-3d2a-451c-9a1a-7e5d5b0c9c77" xmlns:ns4="dde413db-0745-4f3a-8dca-564dc7ff6f7d" targetNamespace="http://schemas.microsoft.com/office/2006/metadata/properties" ma:root="true" ma:fieldsID="d9fa4ce349b21dac963f2fd6ee575b08" ns2:_="" ns3:_="" ns4:_="">
    <xsd:import namespace="1a8d9a65-8471-4209-a900-f8e11db75e0a"/>
    <xsd:import namespace="08b0a3ee-3d2a-451c-9a1a-7e5d5b0c9c77"/>
    <xsd:import namespace="dde413db-0745-4f3a-8dca-564dc7ff6f7d"/>
    <xsd:element name="properties">
      <xsd:complexType>
        <xsd:sequence>
          <xsd:element name="documentManagement">
            <xsd:complexType>
              <xsd:all>
                <xsd:element ref="ns2:WU_x0020_ThemaTaxHTField0" minOccurs="0"/>
                <xsd:element ref="ns3:TaxCatchAll" minOccurs="0"/>
                <xsd:element ref="ns2:DokumentenartTaxHTField0" minOccurs="0"/>
                <xsd:element ref="ns4:Beschreibung" minOccurs="0"/>
                <xsd:element ref="ns4:Format" minOccurs="0"/>
                <xsd:element ref="ns4:Kategori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d9a65-8471-4209-a900-f8e11db75e0a" elementFormDefault="qualified">
    <xsd:import namespace="http://schemas.microsoft.com/office/2006/documentManagement/types"/>
    <xsd:import namespace="http://schemas.microsoft.com/office/infopath/2007/PartnerControls"/>
    <xsd:element name="WU_x0020_ThemaTaxHTField0" ma:index="9" nillable="true" ma:taxonomy="true" ma:internalName="WU_x0020_ThemaTaxHTField0" ma:taxonomyFieldName="WU_x0020_Thema" ma:displayName="Schlagwort" ma:default="" ma:fieldId="{a2eb3201-e251-4055-97e9-466604fc777f}" ma:taxonomyMulti="true" ma:sspId="59da4ae5-1217-4de6-bd64-b7a740f353bb" ma:termSetId="c1edca97-812b-4584-b6b5-1e5cade81ca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DokumentenartTaxHTField0" ma:index="12" nillable="true" ma:taxonomy="true" ma:internalName="DokumentenartTaxHTField0" ma:taxonomyFieldName="Dokumentenart" ma:displayName="Dokumentenart" ma:readOnly="false" ma:default="" ma:fieldId="{0f2e647f-32b7-4850-b6be-ae358ed71e70}" ma:taxonomyMulti="true" ma:sspId="59da4ae5-1217-4de6-bd64-b7a740f353bb" ma:termSetId="325756d7-e24e-4b6f-ba71-3f779d34c1e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b0a3ee-3d2a-451c-9a1a-7e5d5b0c9c77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description="" ma:hidden="true" ma:list="{6a103bb8-3913-4e3b-a229-080a76572464}" ma:internalName="TaxCatchAll" ma:showField="CatchAllData" ma:web="08b0a3ee-3d2a-451c-9a1a-7e5d5b0c9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413db-0745-4f3a-8dca-564dc7ff6f7d" elementFormDefault="qualified">
    <xsd:import namespace="http://schemas.microsoft.com/office/2006/documentManagement/types"/>
    <xsd:import namespace="http://schemas.microsoft.com/office/infopath/2007/PartnerControls"/>
    <xsd:element name="Beschreibung" ma:index="13" nillable="true" ma:displayName="Beschreibung" ma:internalName="Beschreibung">
      <xsd:simpleType>
        <xsd:restriction base="dms:Note">
          <xsd:maxLength value="255"/>
        </xsd:restriction>
      </xsd:simpleType>
    </xsd:element>
    <xsd:element name="Format" ma:index="14" nillable="true" ma:displayName="Format" ma:default="Office 2007/2010" ma:format="Dropdown" ma:internalName="Format">
      <xsd:simpleType>
        <xsd:restriction base="dms:Choice">
          <xsd:enumeration value="LaTeX"/>
          <xsd:enumeration value="Office 2003"/>
          <xsd:enumeration value="Office 2007/2010"/>
          <xsd:enumeration value="OpenOffice 3.0"/>
        </xsd:restriction>
      </xsd:simpleType>
    </xsd:element>
    <xsd:element name="Kategorie" ma:index="15" nillable="true" ma:displayName="Kategorie" ma:default="Anleitungen" ma:format="Dropdown" ma:internalName="Kategorie">
      <xsd:simpleType>
        <xsd:union memberTypes="dms:Text">
          <xsd:simpleType>
            <xsd:restriction base="dms:Choice">
              <xsd:enumeration value="Anleitungen"/>
              <xsd:enumeration value="Aushänge für Lift und Tür"/>
              <xsd:enumeration value="Basisvorlagen"/>
              <xsd:enumeration value="Brief-/Faxvorlagen"/>
              <xsd:enumeration value="Einladungen"/>
              <xsd:enumeration value="Etiketten"/>
              <xsd:enumeration value="Namensschilder"/>
              <xsd:enumeration value="Präsentationen"/>
              <xsd:enumeration value="Skripten-Cover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B226A1-D290-4932-A476-EAD865C08B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8d9a65-8471-4209-a900-f8e11db75e0a"/>
    <ds:schemaRef ds:uri="08b0a3ee-3d2a-451c-9a1a-7e5d5b0c9c77"/>
    <ds:schemaRef ds:uri="dde413db-0745-4f3a-8dca-564dc7ff6f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CurrentResearch</Template>
  <TotalTime>1672</TotalTime>
  <Words>3074</Words>
  <Application>Microsoft Macintosh PowerPoint</Application>
  <PresentationFormat>On-screen Show (16:10)</PresentationFormat>
  <Paragraphs>602</Paragraphs>
  <Slides>58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8" baseType="lpstr">
      <vt:lpstr>Adobe Gothic Std B</vt:lpstr>
      <vt:lpstr>Adobe Song Std L</vt:lpstr>
      <vt:lpstr>Calibri</vt:lpstr>
      <vt:lpstr>Candara</vt:lpstr>
      <vt:lpstr>Courier</vt:lpstr>
      <vt:lpstr>Lucida Handwriting</vt:lpstr>
      <vt:lpstr>Verdana</vt:lpstr>
      <vt:lpstr>Wingdings</vt:lpstr>
      <vt:lpstr>Arial</vt:lpstr>
      <vt:lpstr>WU 16zu10</vt:lpstr>
      <vt:lpstr>On Archiving Linked and Open Data</vt:lpstr>
      <vt:lpstr>What we will talk about…</vt:lpstr>
      <vt:lpstr>Why evolution matters  (Creationists: please ignore this slide…)</vt:lpstr>
      <vt:lpstr>Evolution matters</vt:lpstr>
      <vt:lpstr>Evolution matters</vt:lpstr>
      <vt:lpstr>Preservation matters</vt:lpstr>
      <vt:lpstr>Time-based access matters</vt:lpstr>
      <vt:lpstr>Challenges</vt:lpstr>
      <vt:lpstr>Linked Data Archives: The missing link in the RDF evolution</vt:lpstr>
      <vt:lpstr>RDF Archiving. Example</vt:lpstr>
      <vt:lpstr>One of the first real LOD use cases:  The Dynamic Linked Data Observatory (evolving Linked Data since 2012)</vt:lpstr>
      <vt:lpstr>Research challenges on evolving structured interlinked data</vt:lpstr>
      <vt:lpstr>General archiving challenges</vt:lpstr>
      <vt:lpstr>The synchronization problem</vt:lpstr>
      <vt:lpstr>Pull changes (crawl) vs. Push changes (notify)</vt:lpstr>
      <vt:lpstr>1- An adaptive archiver  (recall: DIACHRON WS 2015)</vt:lpstr>
      <vt:lpstr>Experiment: Rescheduling</vt:lpstr>
      <vt:lpstr>Test setup</vt:lpstr>
      <vt:lpstr>Results</vt:lpstr>
      <vt:lpstr>Experiment: Improve completeness - Crawl time estimation</vt:lpstr>
      <vt:lpstr>Results</vt:lpstr>
      <vt:lpstr>Pull changes (crawl) vs. Push changes (notify)</vt:lpstr>
      <vt:lpstr>2- “Recreate” the versions from sources (SEMANTiCS 2015 demo…)</vt:lpstr>
      <vt:lpstr>2- “Recreate” the versions</vt:lpstr>
      <vt:lpstr>2- “Recreate” the versions</vt:lpstr>
      <vt:lpstr>We are (obviously) not the only ones looking into this…</vt:lpstr>
      <vt:lpstr>The appraisal problem </vt:lpstr>
      <vt:lpstr>Data Quality issues:</vt:lpstr>
      <vt:lpstr>Open Data Portals</vt:lpstr>
      <vt:lpstr>OPEN DATA PORTAL WATCH  … a first step.</vt:lpstr>
      <vt:lpstr>Open Data Portal list</vt:lpstr>
      <vt:lpstr>QUALITY DIMENSIONS</vt:lpstr>
      <vt:lpstr>Portal Overview</vt:lpstr>
      <vt:lpstr>ODP Evolution</vt:lpstr>
      <vt:lpstr>ODP CHANGES</vt:lpstr>
      <vt:lpstr>Data Dumps</vt:lpstr>
      <vt:lpstr>Open Data Portal Watch</vt:lpstr>
      <vt:lpstr>Historical vs. current-only data (monotonic changes vs. non-monotonic changes)</vt:lpstr>
      <vt:lpstr>Now: How do data quality and archiving connect?</vt:lpstr>
      <vt:lpstr>Now: How do data quality and archiving connect?</vt:lpstr>
      <vt:lpstr>Finally: The archiving problem </vt:lpstr>
      <vt:lpstr>RDF Archiving. Archiving policies</vt:lpstr>
      <vt:lpstr>RDF Archiving. Querying</vt:lpstr>
      <vt:lpstr>BEAR:  Benchmarking the Efficiency of RDF Archives</vt:lpstr>
      <vt:lpstr>BEAR: Benchmarking the Efficiency of RDF Archiving</vt:lpstr>
      <vt:lpstr>BEAR: Benchmarking the Efficiency of RDF Archiving</vt:lpstr>
      <vt:lpstr>BEAR: Benchmarking the Efficiency of RDF Archiving</vt:lpstr>
      <vt:lpstr>BEAR: instantiation of basic query features</vt:lpstr>
      <vt:lpstr>BEAR: Benchmarking the Efficiency of RDF Archiving</vt:lpstr>
      <vt:lpstr>BEAR: Benchmarking the Efficiency of RDF Archiving</vt:lpstr>
      <vt:lpstr>BEAR: Benchmarking the Efficiency of RDF Archiving</vt:lpstr>
      <vt:lpstr>Finally, many open questions remain still!</vt:lpstr>
      <vt:lpstr>Thanks!</vt:lpstr>
      <vt:lpstr>Backup</vt:lpstr>
      <vt:lpstr>Backup</vt:lpstr>
      <vt:lpstr>Backup</vt:lpstr>
      <vt:lpstr>Backup</vt:lpstr>
      <vt:lpstr>Backup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(Towards) Querying Archives of Dynamic Linked Open Data</dc:title>
  <dc:creator>Javi</dc:creator>
  <cp:lastModifiedBy>Microsoft Office User</cp:lastModifiedBy>
  <cp:revision>250</cp:revision>
  <cp:lastPrinted>2016-05-30T09:06:08Z</cp:lastPrinted>
  <dcterms:created xsi:type="dcterms:W3CDTF">2015-02-17T16:09:15Z</dcterms:created>
  <dcterms:modified xsi:type="dcterms:W3CDTF">2016-05-30T09:07:08Z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0x010100BCF651A35DF3154DB01328AF51148DAE</vt:lpwstr>
  </property>
  <property fmtid="{D5CDD505-2E9C-101B-9397-08002B2CF9AE}" pid="3" name="Order">
    <vt:r8>24600</vt:r8>
  </property>
  <property fmtid="{D5CDD505-2E9C-101B-9397-08002B2CF9AE}" pid="4" name="WU Thema">
    <vt:lpwstr>403;#Corporate Design|19895bcd-b158-45ae-ab7b-f5ca217dfcec;#1028;#WU Vorlagen|e1b88cb0-f013-4860-af99-230b47ac7aa3</vt:lpwstr>
  </property>
  <property fmtid="{D5CDD505-2E9C-101B-9397-08002B2CF9AE}" pid="5" name="Dokumentenart">
    <vt:lpwstr>266;#Vorlagen|17fc50ed-8ad1-47be-ab12-04243fd74ddb</vt:lpwstr>
  </property>
  <property fmtid="{D5CDD505-2E9C-101B-9397-08002B2CF9AE}" pid="6" name="Kategorie">
    <vt:lpwstr>Präsentationen</vt:lpwstr>
  </property>
  <property fmtid="{D5CDD505-2E9C-101B-9397-08002B2CF9AE}" pid="7" name="Beschreibung">
    <vt:lpwstr/>
  </property>
  <property fmtid="{D5CDD505-2E9C-101B-9397-08002B2CF9AE}" pid="8" name="TaxCatchAll">
    <vt:lpwstr>403;#;#1028;#;#266;#</vt:lpwstr>
  </property>
  <property fmtid="{D5CDD505-2E9C-101B-9397-08002B2CF9AE}" pid="9" name="DokumentenartTaxHTField0">
    <vt:lpwstr>Vorlagen|17fc50ed-8ad1-47be-ab12-04243fd74ddb</vt:lpwstr>
  </property>
  <property fmtid="{D5CDD505-2E9C-101B-9397-08002B2CF9AE}" pid="10" name="WU ThemaTaxHTField0">
    <vt:lpwstr>Corporate Design|19895bcd-b158-45ae-ab7b-f5ca217dfcec;WU Vorlagen|e1b88cb0-f013-4860-af99-230b47ac7aa3</vt:lpwstr>
  </property>
  <property fmtid="{D5CDD505-2E9C-101B-9397-08002B2CF9AE}" pid="11" name="Format">
    <vt:lpwstr>Office 2007/2010</vt:lpwstr>
  </property>
</Properties>
</file>