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0" r:id="rId3"/>
    <p:sldId id="342" r:id="rId4"/>
    <p:sldId id="343" r:id="rId5"/>
    <p:sldId id="353" r:id="rId6"/>
    <p:sldId id="327" r:id="rId7"/>
    <p:sldId id="354" r:id="rId8"/>
    <p:sldId id="369" r:id="rId9"/>
    <p:sldId id="360" r:id="rId10"/>
    <p:sldId id="361" r:id="rId11"/>
    <p:sldId id="359" r:id="rId12"/>
    <p:sldId id="365" r:id="rId1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B050"/>
    <a:srgbClr val="CC0099"/>
    <a:srgbClr val="FF0066"/>
    <a:srgbClr val="99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>
        <p:scale>
          <a:sx n="110" d="100"/>
          <a:sy n="110" d="100"/>
        </p:scale>
        <p:origin x="1680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4F7D9D-0049-4404-83DD-3C31324ABE52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B014AD-6A1A-4342-A455-70CCA47BE389}">
      <dgm:prSet phldrT="[Text]"/>
      <dgm:spPr/>
      <dgm:t>
        <a:bodyPr/>
        <a:lstStyle/>
        <a:p>
          <a:r>
            <a:rPr lang="en-US" smtClean="0"/>
            <a:t>Rights to protection of property</a:t>
          </a:r>
          <a:endParaRPr lang="en-US"/>
        </a:p>
      </dgm:t>
    </dgm:pt>
    <dgm:pt modelId="{6A4A1C1B-BE17-4F35-894F-D25BB4B3AF8F}" type="parTrans" cxnId="{D6A69F13-BEF5-43B9-8BB8-97E7435C90E5}">
      <dgm:prSet/>
      <dgm:spPr/>
      <dgm:t>
        <a:bodyPr/>
        <a:lstStyle/>
        <a:p>
          <a:endParaRPr lang="en-US"/>
        </a:p>
      </dgm:t>
    </dgm:pt>
    <dgm:pt modelId="{22532A36-AF30-40C3-8F4D-B668E105A348}" type="sibTrans" cxnId="{D6A69F13-BEF5-43B9-8BB8-97E7435C90E5}">
      <dgm:prSet/>
      <dgm:spPr/>
      <dgm:t>
        <a:bodyPr/>
        <a:lstStyle/>
        <a:p>
          <a:endParaRPr lang="en-US"/>
        </a:p>
      </dgm:t>
    </dgm:pt>
    <dgm:pt modelId="{08BC0F0B-317D-4324-9EB0-FD59F61FF6C6}">
      <dgm:prSet phldrT="[Text]"/>
      <dgm:spPr/>
      <dgm:t>
        <a:bodyPr/>
        <a:lstStyle/>
        <a:p>
          <a:r>
            <a:rPr lang="en-US" smtClean="0"/>
            <a:t>Directive on electronic commerce (2000/31/EC)</a:t>
          </a:r>
          <a:endParaRPr lang="en-US"/>
        </a:p>
      </dgm:t>
    </dgm:pt>
    <dgm:pt modelId="{72E62B5A-8C6E-4DAF-BFCB-77A69F4ABABC}" type="parTrans" cxnId="{BF1C5810-90E5-45AE-8FD6-94592AD9C3D9}">
      <dgm:prSet/>
      <dgm:spPr/>
      <dgm:t>
        <a:bodyPr/>
        <a:lstStyle/>
        <a:p>
          <a:endParaRPr lang="en-US"/>
        </a:p>
      </dgm:t>
    </dgm:pt>
    <dgm:pt modelId="{F8B57965-E669-400D-A4CA-8EF7B500CFAF}" type="sibTrans" cxnId="{BF1C5810-90E5-45AE-8FD6-94592AD9C3D9}">
      <dgm:prSet/>
      <dgm:spPr/>
      <dgm:t>
        <a:bodyPr/>
        <a:lstStyle/>
        <a:p>
          <a:endParaRPr lang="en-US"/>
        </a:p>
      </dgm:t>
    </dgm:pt>
    <dgm:pt modelId="{F8E1614A-4239-46C8-BF26-2B4A3C87C7DF}">
      <dgm:prSet phldrT="[Text]"/>
      <dgm:spPr/>
      <dgm:t>
        <a:bodyPr/>
        <a:lstStyle/>
        <a:p>
          <a:r>
            <a:rPr lang="en-US" smtClean="0"/>
            <a:t>Rights of privacy</a:t>
          </a:r>
          <a:endParaRPr lang="en-US"/>
        </a:p>
      </dgm:t>
    </dgm:pt>
    <dgm:pt modelId="{5DA9AEDA-004D-41F0-8DCB-B783F3B2AC4D}" type="parTrans" cxnId="{79D12A12-5D47-4DC1-B9DA-0C5FE02B000E}">
      <dgm:prSet/>
      <dgm:spPr/>
      <dgm:t>
        <a:bodyPr/>
        <a:lstStyle/>
        <a:p>
          <a:endParaRPr lang="en-US"/>
        </a:p>
      </dgm:t>
    </dgm:pt>
    <dgm:pt modelId="{3B39515D-35BE-462F-AD98-9BB8B0B4620B}" type="sibTrans" cxnId="{79D12A12-5D47-4DC1-B9DA-0C5FE02B000E}">
      <dgm:prSet/>
      <dgm:spPr/>
      <dgm:t>
        <a:bodyPr/>
        <a:lstStyle/>
        <a:p>
          <a:endParaRPr lang="en-US"/>
        </a:p>
      </dgm:t>
    </dgm:pt>
    <dgm:pt modelId="{57087FFA-993F-436C-9241-09F42952F4CC}">
      <dgm:prSet phldrT="[Text]"/>
      <dgm:spPr/>
      <dgm:t>
        <a:bodyPr/>
        <a:lstStyle/>
        <a:p>
          <a:r>
            <a:rPr lang="en-GB" smtClean="0"/>
            <a:t>Data Protection Directive (</a:t>
          </a:r>
          <a:r>
            <a:rPr lang="en-US" smtClean="0"/>
            <a:t>95/46/EC)</a:t>
          </a:r>
          <a:endParaRPr lang="en-US"/>
        </a:p>
      </dgm:t>
    </dgm:pt>
    <dgm:pt modelId="{2BEC7A6B-8D92-47F8-8C27-FEA25CD6F4C0}" type="parTrans" cxnId="{B2EB05CC-6F29-4D6D-B17F-F2C864D3D98E}">
      <dgm:prSet/>
      <dgm:spPr/>
      <dgm:t>
        <a:bodyPr/>
        <a:lstStyle/>
        <a:p>
          <a:endParaRPr lang="en-US"/>
        </a:p>
      </dgm:t>
    </dgm:pt>
    <dgm:pt modelId="{AB5F6269-E9A1-4BE4-B693-AEB1350F3C0B}" type="sibTrans" cxnId="{B2EB05CC-6F29-4D6D-B17F-F2C864D3D98E}">
      <dgm:prSet/>
      <dgm:spPr/>
      <dgm:t>
        <a:bodyPr/>
        <a:lstStyle/>
        <a:p>
          <a:endParaRPr lang="en-US"/>
        </a:p>
      </dgm:t>
    </dgm:pt>
    <dgm:pt modelId="{AA3A1E40-6D29-4321-A8DB-736F80FB2F4D}">
      <dgm:prSet/>
      <dgm:spPr/>
      <dgm:t>
        <a:bodyPr/>
        <a:lstStyle/>
        <a:p>
          <a:r>
            <a:rPr lang="en-US" smtClean="0"/>
            <a:t>Copyright directive (2001/29/EC)</a:t>
          </a:r>
        </a:p>
      </dgm:t>
    </dgm:pt>
    <dgm:pt modelId="{F5AA66F2-8DBD-443D-97B7-4EA501CADD33}" type="parTrans" cxnId="{321E2EA2-4CE7-4A72-92CE-6CA6C1793C53}">
      <dgm:prSet/>
      <dgm:spPr/>
      <dgm:t>
        <a:bodyPr/>
        <a:lstStyle/>
        <a:p>
          <a:endParaRPr lang="en-US"/>
        </a:p>
      </dgm:t>
    </dgm:pt>
    <dgm:pt modelId="{180B042C-95CE-457B-9DF3-646ECD121659}" type="sibTrans" cxnId="{321E2EA2-4CE7-4A72-92CE-6CA6C1793C53}">
      <dgm:prSet/>
      <dgm:spPr/>
      <dgm:t>
        <a:bodyPr/>
        <a:lstStyle/>
        <a:p>
          <a:endParaRPr lang="en-US"/>
        </a:p>
      </dgm:t>
    </dgm:pt>
    <dgm:pt modelId="{60F124B2-2CE6-42D7-871F-B819A1EA08D8}">
      <dgm:prSet/>
      <dgm:spPr/>
      <dgm:t>
        <a:bodyPr/>
        <a:lstStyle/>
        <a:p>
          <a:r>
            <a:rPr lang="en-US" smtClean="0"/>
            <a:t>Directive on the enforcement of intellectual property rights (</a:t>
          </a:r>
          <a:r>
            <a:rPr lang="en-GB" smtClean="0"/>
            <a:t>2004/48/EC)</a:t>
          </a:r>
          <a:endParaRPr lang="en-US" smtClean="0"/>
        </a:p>
      </dgm:t>
    </dgm:pt>
    <dgm:pt modelId="{3937004E-42A7-4548-AC12-8715531C9219}" type="parTrans" cxnId="{700DCDC2-6DDF-47BC-869D-DE944469467E}">
      <dgm:prSet/>
      <dgm:spPr/>
      <dgm:t>
        <a:bodyPr/>
        <a:lstStyle/>
        <a:p>
          <a:endParaRPr lang="en-US"/>
        </a:p>
      </dgm:t>
    </dgm:pt>
    <dgm:pt modelId="{1BFC54EE-E2D6-4CCA-A876-A3C299E5F0F5}" type="sibTrans" cxnId="{700DCDC2-6DDF-47BC-869D-DE944469467E}">
      <dgm:prSet/>
      <dgm:spPr/>
      <dgm:t>
        <a:bodyPr/>
        <a:lstStyle/>
        <a:p>
          <a:endParaRPr lang="en-US"/>
        </a:p>
      </dgm:t>
    </dgm:pt>
    <dgm:pt modelId="{2B37CB0E-EE15-4D08-B8A8-DD26FD5D9DF0}">
      <dgm:prSet/>
      <dgm:spPr/>
      <dgm:t>
        <a:bodyPr/>
        <a:lstStyle/>
        <a:p>
          <a:r>
            <a:rPr lang="en-US" smtClean="0"/>
            <a:t>Charter of Fundamental Rights of the European Union (</a:t>
          </a:r>
          <a:r>
            <a:rPr lang="en-GB" smtClean="0"/>
            <a:t>Art 17(2))</a:t>
          </a:r>
          <a:endParaRPr lang="en-US"/>
        </a:p>
      </dgm:t>
    </dgm:pt>
    <dgm:pt modelId="{F4ADE81F-E1CA-47D1-A0E8-712C99822B00}" type="parTrans" cxnId="{D7B1E7CF-6842-45E9-B052-1511AD6559A2}">
      <dgm:prSet/>
      <dgm:spPr/>
      <dgm:t>
        <a:bodyPr/>
        <a:lstStyle/>
        <a:p>
          <a:endParaRPr lang="en-US"/>
        </a:p>
      </dgm:t>
    </dgm:pt>
    <dgm:pt modelId="{B6FD0E5A-7B8D-4BD2-BA99-973F444E4C5C}" type="sibTrans" cxnId="{D7B1E7CF-6842-45E9-B052-1511AD6559A2}">
      <dgm:prSet/>
      <dgm:spPr/>
      <dgm:t>
        <a:bodyPr/>
        <a:lstStyle/>
        <a:p>
          <a:endParaRPr lang="en-US"/>
        </a:p>
      </dgm:t>
    </dgm:pt>
    <dgm:pt modelId="{85215F45-131F-4D72-9C70-A65371E00E85}">
      <dgm:prSet/>
      <dgm:spPr/>
      <dgm:t>
        <a:bodyPr/>
        <a:lstStyle/>
        <a:p>
          <a:r>
            <a:rPr lang="en-US" smtClean="0"/>
            <a:t>Directive on privacy and electronic communications (2002/58/EC)</a:t>
          </a:r>
        </a:p>
      </dgm:t>
    </dgm:pt>
    <dgm:pt modelId="{9FD8C774-6C75-4012-AF6D-08DAEA4F68F8}" type="parTrans" cxnId="{AC56BA92-CAAA-4BB8-94BC-B1B0FDAC8F9B}">
      <dgm:prSet/>
      <dgm:spPr/>
      <dgm:t>
        <a:bodyPr/>
        <a:lstStyle/>
        <a:p>
          <a:endParaRPr lang="en-US"/>
        </a:p>
      </dgm:t>
    </dgm:pt>
    <dgm:pt modelId="{3B7CF2BC-B47D-4758-85FA-CDB178D8B690}" type="sibTrans" cxnId="{AC56BA92-CAAA-4BB8-94BC-B1B0FDAC8F9B}">
      <dgm:prSet/>
      <dgm:spPr/>
      <dgm:t>
        <a:bodyPr/>
        <a:lstStyle/>
        <a:p>
          <a:endParaRPr lang="en-US"/>
        </a:p>
      </dgm:t>
    </dgm:pt>
    <dgm:pt modelId="{6BB4C8B9-FD08-4A64-AAC3-B863960CD843}">
      <dgm:prSet/>
      <dgm:spPr/>
      <dgm:t>
        <a:bodyPr/>
        <a:lstStyle/>
        <a:p>
          <a:r>
            <a:rPr lang="en-US" smtClean="0"/>
            <a:t>Charter of Fundamental Rights of the European Union (</a:t>
          </a:r>
          <a:r>
            <a:rPr lang="en-GB" smtClean="0"/>
            <a:t>Art 7, 8)</a:t>
          </a:r>
          <a:endParaRPr lang="en-US"/>
        </a:p>
      </dgm:t>
    </dgm:pt>
    <dgm:pt modelId="{49F005E4-3244-4760-B1A4-823AFE9D5373}" type="parTrans" cxnId="{DEB045DB-0747-4F24-8B61-7D3F53229FF6}">
      <dgm:prSet/>
      <dgm:spPr/>
      <dgm:t>
        <a:bodyPr/>
        <a:lstStyle/>
        <a:p>
          <a:endParaRPr lang="en-US"/>
        </a:p>
      </dgm:t>
    </dgm:pt>
    <dgm:pt modelId="{C051427D-3390-4FF7-9AB8-C82CCCA21A03}" type="sibTrans" cxnId="{DEB045DB-0747-4F24-8B61-7D3F53229FF6}">
      <dgm:prSet/>
      <dgm:spPr/>
      <dgm:t>
        <a:bodyPr/>
        <a:lstStyle/>
        <a:p>
          <a:endParaRPr lang="en-US"/>
        </a:p>
      </dgm:t>
    </dgm:pt>
    <dgm:pt modelId="{CEA63D8A-080F-48C4-A784-672DD3210CCF}" type="pres">
      <dgm:prSet presAssocID="{7B4F7D9D-0049-4404-83DD-3C31324ABE5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2516DB-0912-48E0-BF1C-351B5FA4DA27}" type="pres">
      <dgm:prSet presAssocID="{7B4F7D9D-0049-4404-83DD-3C31324ABE52}" presName="dummyMaxCanvas" presStyleCnt="0"/>
      <dgm:spPr/>
    </dgm:pt>
    <dgm:pt modelId="{AF65BAC2-14EF-4CC3-B985-4475AE6EC24F}" type="pres">
      <dgm:prSet presAssocID="{7B4F7D9D-0049-4404-83DD-3C31324ABE52}" presName="parentComposite" presStyleCnt="0"/>
      <dgm:spPr/>
    </dgm:pt>
    <dgm:pt modelId="{9B598FB1-C3DF-4C84-83D3-CA4C521D3131}" type="pres">
      <dgm:prSet presAssocID="{7B4F7D9D-0049-4404-83DD-3C31324ABE52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6D05776-DD66-4A26-9B51-057A37476053}" type="pres">
      <dgm:prSet presAssocID="{7B4F7D9D-0049-4404-83DD-3C31324ABE52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A3E0275-7EFC-476F-A02F-82D58AA3C83F}" type="pres">
      <dgm:prSet presAssocID="{7B4F7D9D-0049-4404-83DD-3C31324ABE52}" presName="childrenComposite" presStyleCnt="0"/>
      <dgm:spPr/>
    </dgm:pt>
    <dgm:pt modelId="{94F0A128-75F7-4601-94EA-5B3C4AE2EC1C}" type="pres">
      <dgm:prSet presAssocID="{7B4F7D9D-0049-4404-83DD-3C31324ABE52}" presName="dummyMaxCanvas_ChildArea" presStyleCnt="0"/>
      <dgm:spPr/>
    </dgm:pt>
    <dgm:pt modelId="{2A2FE09C-6840-4E0C-8BE0-6E36B7B8F2D0}" type="pres">
      <dgm:prSet presAssocID="{7B4F7D9D-0049-4404-83DD-3C31324ABE52}" presName="fulcrum" presStyleLbl="alignAccFollowNode1" presStyleIdx="2" presStyleCnt="4"/>
      <dgm:spPr/>
    </dgm:pt>
    <dgm:pt modelId="{C53AD0F7-74DF-4E27-B565-F81159E0BB2A}" type="pres">
      <dgm:prSet presAssocID="{7B4F7D9D-0049-4404-83DD-3C31324ABE52}" presName="balance_43" presStyleLbl="alignAccFollowNode1" presStyleIdx="3" presStyleCnt="4" custAng="21440480">
        <dgm:presLayoutVars>
          <dgm:bulletEnabled val="1"/>
        </dgm:presLayoutVars>
      </dgm:prSet>
      <dgm:spPr/>
    </dgm:pt>
    <dgm:pt modelId="{AFEF45C9-E680-44A7-8D53-519AB818874F}" type="pres">
      <dgm:prSet presAssocID="{7B4F7D9D-0049-4404-83DD-3C31324ABE52}" presName="left_43_1" presStyleLbl="node1" presStyleIdx="0" presStyleCnt="7" custAng="21440480" custLinFactNeighborY="10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56EBE-CA47-4180-AC6A-CB887EF8D735}" type="pres">
      <dgm:prSet presAssocID="{7B4F7D9D-0049-4404-83DD-3C31324ABE52}" presName="left_43_2" presStyleLbl="node1" presStyleIdx="1" presStyleCnt="7" custAng="21440480" custLinFactNeighborY="10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56B4D-24ED-451F-8D7E-7F6A913C72C0}" type="pres">
      <dgm:prSet presAssocID="{7B4F7D9D-0049-4404-83DD-3C31324ABE52}" presName="left_43_3" presStyleLbl="node1" presStyleIdx="2" presStyleCnt="7" custAng="21440480" custLinFactNeighborY="10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46A58-FA4E-4531-952F-861EE053EB48}" type="pres">
      <dgm:prSet presAssocID="{7B4F7D9D-0049-4404-83DD-3C31324ABE52}" presName="left_43_4" presStyleLbl="node1" presStyleIdx="3" presStyleCnt="7" custAng="21440480" custLinFactNeighborY="10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C2862-62D5-4D51-BBA9-2C79F951BE83}" type="pres">
      <dgm:prSet presAssocID="{7B4F7D9D-0049-4404-83DD-3C31324ABE52}" presName="right_43_1" presStyleLbl="node1" presStyleIdx="4" presStyleCnt="7" custAng="21440480" custLinFactNeighborY="-6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EAB9F-E06D-45A5-91EF-83C905A6CCD3}" type="pres">
      <dgm:prSet presAssocID="{7B4F7D9D-0049-4404-83DD-3C31324ABE52}" presName="right_43_2" presStyleLbl="node1" presStyleIdx="5" presStyleCnt="7" custAng="21440480" custLinFactNeighborY="-6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737E2-F82B-4F55-9E4E-0D225FDFD2C9}" type="pres">
      <dgm:prSet presAssocID="{7B4F7D9D-0049-4404-83DD-3C31324ABE52}" presName="right_43_3" presStyleLbl="node1" presStyleIdx="6" presStyleCnt="7" custAng="21440480" custLinFactNeighborY="-6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B787BE-6039-E142-9266-BC326DC14A74}" type="presOf" srcId="{08BC0F0B-317D-4324-9EB0-FD59F61FF6C6}" destId="{AFEF45C9-E680-44A7-8D53-519AB818874F}" srcOrd="0" destOrd="0" presId="urn:microsoft.com/office/officeart/2005/8/layout/balance1"/>
    <dgm:cxn modelId="{B8E4AF88-5FFD-BA4E-8BB9-602F296D0FCC}" type="presOf" srcId="{7BB014AD-6A1A-4342-A455-70CCA47BE389}" destId="{9B598FB1-C3DF-4C84-83D3-CA4C521D3131}" srcOrd="0" destOrd="0" presId="urn:microsoft.com/office/officeart/2005/8/layout/balance1"/>
    <dgm:cxn modelId="{321E2EA2-4CE7-4A72-92CE-6CA6C1793C53}" srcId="{7BB014AD-6A1A-4342-A455-70CCA47BE389}" destId="{AA3A1E40-6D29-4321-A8DB-736F80FB2F4D}" srcOrd="1" destOrd="0" parTransId="{F5AA66F2-8DBD-443D-97B7-4EA501CADD33}" sibTransId="{180B042C-95CE-457B-9DF3-646ECD121659}"/>
    <dgm:cxn modelId="{76ABB51E-F2B7-E54E-B16E-24A49B32E413}" type="presOf" srcId="{6BB4C8B9-FD08-4A64-AAC3-B863960CD843}" destId="{3BF737E2-F82B-4F55-9E4E-0D225FDFD2C9}" srcOrd="0" destOrd="0" presId="urn:microsoft.com/office/officeart/2005/8/layout/balance1"/>
    <dgm:cxn modelId="{B2EB05CC-6F29-4D6D-B17F-F2C864D3D98E}" srcId="{F8E1614A-4239-46C8-BF26-2B4A3C87C7DF}" destId="{57087FFA-993F-436C-9241-09F42952F4CC}" srcOrd="0" destOrd="0" parTransId="{2BEC7A6B-8D92-47F8-8C27-FEA25CD6F4C0}" sibTransId="{AB5F6269-E9A1-4BE4-B693-AEB1350F3C0B}"/>
    <dgm:cxn modelId="{4887D889-18C6-9F40-8E69-436A188053A4}" type="presOf" srcId="{57087FFA-993F-436C-9241-09F42952F4CC}" destId="{A2DC2862-62D5-4D51-BBA9-2C79F951BE83}" srcOrd="0" destOrd="0" presId="urn:microsoft.com/office/officeart/2005/8/layout/balance1"/>
    <dgm:cxn modelId="{D55B826C-E36B-6042-9CB1-DF9EE9BFDF39}" type="presOf" srcId="{AA3A1E40-6D29-4321-A8DB-736F80FB2F4D}" destId="{D6056EBE-CA47-4180-AC6A-CB887EF8D735}" srcOrd="0" destOrd="0" presId="urn:microsoft.com/office/officeart/2005/8/layout/balance1"/>
    <dgm:cxn modelId="{BF1C5810-90E5-45AE-8FD6-94592AD9C3D9}" srcId="{7BB014AD-6A1A-4342-A455-70CCA47BE389}" destId="{08BC0F0B-317D-4324-9EB0-FD59F61FF6C6}" srcOrd="0" destOrd="0" parTransId="{72E62B5A-8C6E-4DAF-BFCB-77A69F4ABABC}" sibTransId="{F8B57965-E669-400D-A4CA-8EF7B500CFAF}"/>
    <dgm:cxn modelId="{700DCDC2-6DDF-47BC-869D-DE944469467E}" srcId="{7BB014AD-6A1A-4342-A455-70CCA47BE389}" destId="{60F124B2-2CE6-42D7-871F-B819A1EA08D8}" srcOrd="2" destOrd="0" parTransId="{3937004E-42A7-4548-AC12-8715531C9219}" sibTransId="{1BFC54EE-E2D6-4CCA-A876-A3C299E5F0F5}"/>
    <dgm:cxn modelId="{E038C75A-4538-EC4E-81D1-D0376A988492}" type="presOf" srcId="{60F124B2-2CE6-42D7-871F-B819A1EA08D8}" destId="{11E56B4D-24ED-451F-8D7E-7F6A913C72C0}" srcOrd="0" destOrd="0" presId="urn:microsoft.com/office/officeart/2005/8/layout/balance1"/>
    <dgm:cxn modelId="{79D12A12-5D47-4DC1-B9DA-0C5FE02B000E}" srcId="{7B4F7D9D-0049-4404-83DD-3C31324ABE52}" destId="{F8E1614A-4239-46C8-BF26-2B4A3C87C7DF}" srcOrd="1" destOrd="0" parTransId="{5DA9AEDA-004D-41F0-8DCB-B783F3B2AC4D}" sibTransId="{3B39515D-35BE-462F-AD98-9BB8B0B4620B}"/>
    <dgm:cxn modelId="{FB30B733-0657-3C4A-9EE3-A6547DB09125}" type="presOf" srcId="{F8E1614A-4239-46C8-BF26-2B4A3C87C7DF}" destId="{76D05776-DD66-4A26-9B51-057A37476053}" srcOrd="0" destOrd="0" presId="urn:microsoft.com/office/officeart/2005/8/layout/balance1"/>
    <dgm:cxn modelId="{858B5286-1E02-D24D-B7B9-48997F0469EF}" type="presOf" srcId="{85215F45-131F-4D72-9C70-A65371E00E85}" destId="{3B1EAB9F-E06D-45A5-91EF-83C905A6CCD3}" srcOrd="0" destOrd="0" presId="urn:microsoft.com/office/officeart/2005/8/layout/balance1"/>
    <dgm:cxn modelId="{D7B1E7CF-6842-45E9-B052-1511AD6559A2}" srcId="{7BB014AD-6A1A-4342-A455-70CCA47BE389}" destId="{2B37CB0E-EE15-4D08-B8A8-DD26FD5D9DF0}" srcOrd="3" destOrd="0" parTransId="{F4ADE81F-E1CA-47D1-A0E8-712C99822B00}" sibTransId="{B6FD0E5A-7B8D-4BD2-BA99-973F444E4C5C}"/>
    <dgm:cxn modelId="{D6A69F13-BEF5-43B9-8BB8-97E7435C90E5}" srcId="{7B4F7D9D-0049-4404-83DD-3C31324ABE52}" destId="{7BB014AD-6A1A-4342-A455-70CCA47BE389}" srcOrd="0" destOrd="0" parTransId="{6A4A1C1B-BE17-4F35-894F-D25BB4B3AF8F}" sibTransId="{22532A36-AF30-40C3-8F4D-B668E105A348}"/>
    <dgm:cxn modelId="{AC56BA92-CAAA-4BB8-94BC-B1B0FDAC8F9B}" srcId="{F8E1614A-4239-46C8-BF26-2B4A3C87C7DF}" destId="{85215F45-131F-4D72-9C70-A65371E00E85}" srcOrd="1" destOrd="0" parTransId="{9FD8C774-6C75-4012-AF6D-08DAEA4F68F8}" sibTransId="{3B7CF2BC-B47D-4758-85FA-CDB178D8B690}"/>
    <dgm:cxn modelId="{59160E81-124E-2546-BB60-9D2C729CA35A}" type="presOf" srcId="{7B4F7D9D-0049-4404-83DD-3C31324ABE52}" destId="{CEA63D8A-080F-48C4-A784-672DD3210CCF}" srcOrd="0" destOrd="0" presId="urn:microsoft.com/office/officeart/2005/8/layout/balance1"/>
    <dgm:cxn modelId="{2E893FC8-BDBF-404F-8F3E-2E92592ED74E}" type="presOf" srcId="{2B37CB0E-EE15-4D08-B8A8-DD26FD5D9DF0}" destId="{64146A58-FA4E-4531-952F-861EE053EB48}" srcOrd="0" destOrd="0" presId="urn:microsoft.com/office/officeart/2005/8/layout/balance1"/>
    <dgm:cxn modelId="{DEB045DB-0747-4F24-8B61-7D3F53229FF6}" srcId="{F8E1614A-4239-46C8-BF26-2B4A3C87C7DF}" destId="{6BB4C8B9-FD08-4A64-AAC3-B863960CD843}" srcOrd="2" destOrd="0" parTransId="{49F005E4-3244-4760-B1A4-823AFE9D5373}" sibTransId="{C051427D-3390-4FF7-9AB8-C82CCCA21A03}"/>
    <dgm:cxn modelId="{7DEA0CAA-FDD1-FF45-969C-6D53DCAB1C66}" type="presParOf" srcId="{CEA63D8A-080F-48C4-A784-672DD3210CCF}" destId="{8D2516DB-0912-48E0-BF1C-351B5FA4DA27}" srcOrd="0" destOrd="0" presId="urn:microsoft.com/office/officeart/2005/8/layout/balance1"/>
    <dgm:cxn modelId="{9FD19BDC-C9C8-CD4C-8F51-830CEA5BE03B}" type="presParOf" srcId="{CEA63D8A-080F-48C4-A784-672DD3210CCF}" destId="{AF65BAC2-14EF-4CC3-B985-4475AE6EC24F}" srcOrd="1" destOrd="0" presId="urn:microsoft.com/office/officeart/2005/8/layout/balance1"/>
    <dgm:cxn modelId="{5684220F-86D7-5544-B617-1CC6B40E3424}" type="presParOf" srcId="{AF65BAC2-14EF-4CC3-B985-4475AE6EC24F}" destId="{9B598FB1-C3DF-4C84-83D3-CA4C521D3131}" srcOrd="0" destOrd="0" presId="urn:microsoft.com/office/officeart/2005/8/layout/balance1"/>
    <dgm:cxn modelId="{8E3446B5-D6B7-0B4D-9416-38BBDBEB1BAE}" type="presParOf" srcId="{AF65BAC2-14EF-4CC3-B985-4475AE6EC24F}" destId="{76D05776-DD66-4A26-9B51-057A37476053}" srcOrd="1" destOrd="0" presId="urn:microsoft.com/office/officeart/2005/8/layout/balance1"/>
    <dgm:cxn modelId="{E1A9C1DB-5C11-604A-BBC0-E5E3C14919D1}" type="presParOf" srcId="{CEA63D8A-080F-48C4-A784-672DD3210CCF}" destId="{7A3E0275-7EFC-476F-A02F-82D58AA3C83F}" srcOrd="2" destOrd="0" presId="urn:microsoft.com/office/officeart/2005/8/layout/balance1"/>
    <dgm:cxn modelId="{A00A3F3D-83F3-C240-A2BE-8587D0780E4C}" type="presParOf" srcId="{7A3E0275-7EFC-476F-A02F-82D58AA3C83F}" destId="{94F0A128-75F7-4601-94EA-5B3C4AE2EC1C}" srcOrd="0" destOrd="0" presId="urn:microsoft.com/office/officeart/2005/8/layout/balance1"/>
    <dgm:cxn modelId="{4B53D44C-1614-4E4E-AAFF-A6C603272024}" type="presParOf" srcId="{7A3E0275-7EFC-476F-A02F-82D58AA3C83F}" destId="{2A2FE09C-6840-4E0C-8BE0-6E36B7B8F2D0}" srcOrd="1" destOrd="0" presId="urn:microsoft.com/office/officeart/2005/8/layout/balance1"/>
    <dgm:cxn modelId="{87B4E3C9-AC18-2E46-AF31-9A5CF2155A21}" type="presParOf" srcId="{7A3E0275-7EFC-476F-A02F-82D58AA3C83F}" destId="{C53AD0F7-74DF-4E27-B565-F81159E0BB2A}" srcOrd="2" destOrd="0" presId="urn:microsoft.com/office/officeart/2005/8/layout/balance1"/>
    <dgm:cxn modelId="{368B5E5D-5CBB-F046-A7D8-6B96EFC60B92}" type="presParOf" srcId="{7A3E0275-7EFC-476F-A02F-82D58AA3C83F}" destId="{AFEF45C9-E680-44A7-8D53-519AB818874F}" srcOrd="3" destOrd="0" presId="urn:microsoft.com/office/officeart/2005/8/layout/balance1"/>
    <dgm:cxn modelId="{63B9A4C2-BA1E-1046-AFE0-52CCDCB5F59E}" type="presParOf" srcId="{7A3E0275-7EFC-476F-A02F-82D58AA3C83F}" destId="{D6056EBE-CA47-4180-AC6A-CB887EF8D735}" srcOrd="4" destOrd="0" presId="urn:microsoft.com/office/officeart/2005/8/layout/balance1"/>
    <dgm:cxn modelId="{A3E7BD70-6994-0048-841A-06C8EE9671C4}" type="presParOf" srcId="{7A3E0275-7EFC-476F-A02F-82D58AA3C83F}" destId="{11E56B4D-24ED-451F-8D7E-7F6A913C72C0}" srcOrd="5" destOrd="0" presId="urn:microsoft.com/office/officeart/2005/8/layout/balance1"/>
    <dgm:cxn modelId="{F50B5A73-D322-CC4D-8E2F-3FB62F7D7E05}" type="presParOf" srcId="{7A3E0275-7EFC-476F-A02F-82D58AA3C83F}" destId="{64146A58-FA4E-4531-952F-861EE053EB48}" srcOrd="6" destOrd="0" presId="urn:microsoft.com/office/officeart/2005/8/layout/balance1"/>
    <dgm:cxn modelId="{DA778D86-C18C-744C-9299-49AE7A71DBF7}" type="presParOf" srcId="{7A3E0275-7EFC-476F-A02F-82D58AA3C83F}" destId="{A2DC2862-62D5-4D51-BBA9-2C79F951BE83}" srcOrd="7" destOrd="0" presId="urn:microsoft.com/office/officeart/2005/8/layout/balance1"/>
    <dgm:cxn modelId="{533B5779-C8CD-8C43-A551-F0B609DC31F8}" type="presParOf" srcId="{7A3E0275-7EFC-476F-A02F-82D58AA3C83F}" destId="{3B1EAB9F-E06D-45A5-91EF-83C905A6CCD3}" srcOrd="8" destOrd="0" presId="urn:microsoft.com/office/officeart/2005/8/layout/balance1"/>
    <dgm:cxn modelId="{C1B62554-1D3D-2943-8E86-53DCD52213B2}" type="presParOf" srcId="{7A3E0275-7EFC-476F-A02F-82D58AA3C83F}" destId="{3BF737E2-F82B-4F55-9E4E-0D225FDFD2C9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98FB1-C3DF-4C84-83D3-CA4C521D3131}">
      <dsp:nvSpPr>
        <dsp:cNvPr id="0" name=""/>
        <dsp:cNvSpPr/>
      </dsp:nvSpPr>
      <dsp:spPr>
        <a:xfrm>
          <a:off x="580478" y="0"/>
          <a:ext cx="1468372" cy="8157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Rights to protection of property</a:t>
          </a:r>
          <a:endParaRPr lang="en-US" sz="1500" kern="1200"/>
        </a:p>
      </dsp:txBody>
      <dsp:txXfrm>
        <a:off x="604371" y="23893"/>
        <a:ext cx="1420586" cy="767976"/>
      </dsp:txXfrm>
    </dsp:sp>
    <dsp:sp modelId="{76D05776-DD66-4A26-9B51-057A37476053}">
      <dsp:nvSpPr>
        <dsp:cNvPr id="0" name=""/>
        <dsp:cNvSpPr/>
      </dsp:nvSpPr>
      <dsp:spPr>
        <a:xfrm>
          <a:off x="2701461" y="0"/>
          <a:ext cx="1468372" cy="8157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Rights of privacy</a:t>
          </a:r>
          <a:endParaRPr lang="en-US" sz="1500" kern="1200"/>
        </a:p>
      </dsp:txBody>
      <dsp:txXfrm>
        <a:off x="2725354" y="23893"/>
        <a:ext cx="1420586" cy="767976"/>
      </dsp:txXfrm>
    </dsp:sp>
    <dsp:sp modelId="{2A2FE09C-6840-4E0C-8BE0-6E36B7B8F2D0}">
      <dsp:nvSpPr>
        <dsp:cNvPr id="0" name=""/>
        <dsp:cNvSpPr/>
      </dsp:nvSpPr>
      <dsp:spPr>
        <a:xfrm>
          <a:off x="2069245" y="3466991"/>
          <a:ext cx="611821" cy="611821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AD0F7-74DF-4E27-B565-F81159E0BB2A}">
      <dsp:nvSpPr>
        <dsp:cNvPr id="0" name=""/>
        <dsp:cNvSpPr/>
      </dsp:nvSpPr>
      <dsp:spPr>
        <a:xfrm rot="21200480">
          <a:off x="539129" y="3204818"/>
          <a:ext cx="3672052" cy="2567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F45C9-E680-44A7-8D53-519AB818874F}">
      <dsp:nvSpPr>
        <dsp:cNvPr id="0" name=""/>
        <dsp:cNvSpPr/>
      </dsp:nvSpPr>
      <dsp:spPr>
        <a:xfrm rot="21200480">
          <a:off x="545270" y="2808378"/>
          <a:ext cx="1457212" cy="503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Directive on electronic commerce (2000/31/EC)</a:t>
          </a:r>
          <a:endParaRPr lang="en-US" sz="700" kern="1200"/>
        </a:p>
      </dsp:txBody>
      <dsp:txXfrm>
        <a:off x="569836" y="2832944"/>
        <a:ext cx="1408080" cy="454108"/>
      </dsp:txXfrm>
    </dsp:sp>
    <dsp:sp modelId="{D6056EBE-CA47-4180-AC6A-CB887EF8D735}">
      <dsp:nvSpPr>
        <dsp:cNvPr id="0" name=""/>
        <dsp:cNvSpPr/>
      </dsp:nvSpPr>
      <dsp:spPr>
        <a:xfrm rot="21200480">
          <a:off x="504482" y="2269974"/>
          <a:ext cx="1457212" cy="503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Copyright directive (2001/29/EC)</a:t>
          </a:r>
        </a:p>
      </dsp:txBody>
      <dsp:txXfrm>
        <a:off x="529048" y="2294540"/>
        <a:ext cx="1408080" cy="454108"/>
      </dsp:txXfrm>
    </dsp:sp>
    <dsp:sp modelId="{11E56B4D-24ED-451F-8D7E-7F6A913C72C0}">
      <dsp:nvSpPr>
        <dsp:cNvPr id="0" name=""/>
        <dsp:cNvSpPr/>
      </dsp:nvSpPr>
      <dsp:spPr>
        <a:xfrm rot="21200480">
          <a:off x="463694" y="1731571"/>
          <a:ext cx="1457212" cy="503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Directive on the enforcement of intellectual property rights (</a:t>
          </a:r>
          <a:r>
            <a:rPr lang="en-GB" sz="700" kern="1200" smtClean="0"/>
            <a:t>2004/48/EC)</a:t>
          </a:r>
          <a:endParaRPr lang="en-US" sz="700" kern="1200" smtClean="0"/>
        </a:p>
      </dsp:txBody>
      <dsp:txXfrm>
        <a:off x="488260" y="1756137"/>
        <a:ext cx="1408080" cy="454108"/>
      </dsp:txXfrm>
    </dsp:sp>
    <dsp:sp modelId="{64146A58-FA4E-4531-952F-861EE053EB48}">
      <dsp:nvSpPr>
        <dsp:cNvPr id="0" name=""/>
        <dsp:cNvSpPr/>
      </dsp:nvSpPr>
      <dsp:spPr>
        <a:xfrm rot="21200480">
          <a:off x="422906" y="1193168"/>
          <a:ext cx="1457212" cy="503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Charter of Fundamental Rights of the European Union (</a:t>
          </a:r>
          <a:r>
            <a:rPr lang="en-GB" sz="700" kern="1200" smtClean="0"/>
            <a:t>Art 17(2))</a:t>
          </a:r>
          <a:endParaRPr lang="en-US" sz="700" kern="1200"/>
        </a:p>
      </dsp:txBody>
      <dsp:txXfrm>
        <a:off x="447472" y="1217734"/>
        <a:ext cx="1408080" cy="454108"/>
      </dsp:txXfrm>
    </dsp:sp>
    <dsp:sp modelId="{A2DC2862-62D5-4D51-BBA9-2C79F951BE83}">
      <dsp:nvSpPr>
        <dsp:cNvPr id="0" name=""/>
        <dsp:cNvSpPr/>
      </dsp:nvSpPr>
      <dsp:spPr>
        <a:xfrm rot="21200480">
          <a:off x="2666253" y="2553297"/>
          <a:ext cx="1457212" cy="503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smtClean="0"/>
            <a:t>Data Protection Directive (</a:t>
          </a:r>
          <a:r>
            <a:rPr lang="en-US" sz="700" kern="1200" smtClean="0"/>
            <a:t>95/46/EC)</a:t>
          </a:r>
          <a:endParaRPr lang="en-US" sz="700" kern="1200"/>
        </a:p>
      </dsp:txBody>
      <dsp:txXfrm>
        <a:off x="2690819" y="2577863"/>
        <a:ext cx="1408080" cy="454108"/>
      </dsp:txXfrm>
    </dsp:sp>
    <dsp:sp modelId="{3B1EAB9F-E06D-45A5-91EF-83C905A6CCD3}">
      <dsp:nvSpPr>
        <dsp:cNvPr id="0" name=""/>
        <dsp:cNvSpPr/>
      </dsp:nvSpPr>
      <dsp:spPr>
        <a:xfrm rot="21200480">
          <a:off x="2625465" y="2014894"/>
          <a:ext cx="1457212" cy="503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Directive on privacy and electronic communications (2002/58/EC)</a:t>
          </a:r>
        </a:p>
      </dsp:txBody>
      <dsp:txXfrm>
        <a:off x="2650031" y="2039460"/>
        <a:ext cx="1408080" cy="454108"/>
      </dsp:txXfrm>
    </dsp:sp>
    <dsp:sp modelId="{3BF737E2-F82B-4F55-9E4E-0D225FDFD2C9}">
      <dsp:nvSpPr>
        <dsp:cNvPr id="0" name=""/>
        <dsp:cNvSpPr/>
      </dsp:nvSpPr>
      <dsp:spPr>
        <a:xfrm rot="21200480">
          <a:off x="2584676" y="1476491"/>
          <a:ext cx="1457212" cy="503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smtClean="0"/>
            <a:t>Charter of Fundamental Rights of the European Union (</a:t>
          </a:r>
          <a:r>
            <a:rPr lang="en-GB" sz="700" kern="1200" smtClean="0"/>
            <a:t>Art 7, 8)</a:t>
          </a:r>
          <a:endParaRPr lang="en-US" sz="700" kern="1200"/>
        </a:p>
      </dsp:txBody>
      <dsp:txXfrm>
        <a:off x="2609242" y="1501057"/>
        <a:ext cx="1408080" cy="454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0F951-13DB-4C5A-85D6-12D1C2F8F5B0}" type="datetimeFigureOut">
              <a:rPr lang="de-AT" smtClean="0"/>
              <a:pPr/>
              <a:t>27.06.17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4F9C7-0FFE-4E72-AF6A-1657BD8F0EAC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3477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D00C6-9325-456A-9050-A3DFBE2350C6}" type="datetimeFigureOut">
              <a:rPr lang="de-AT" smtClean="0"/>
              <a:pPr/>
              <a:t>27.06.17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AA2B0-3FF2-4AD7-B641-4608F568295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467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backup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4A586-8FD0-4216-8D58-4ACAD6E5C5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7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2406" y="3654044"/>
            <a:ext cx="7073457" cy="1141422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Titel der Präsentation eingeben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2406" y="4804610"/>
            <a:ext cx="7073457" cy="11412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Hier Untertitel der Präsentation eingeben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68312" y="2357430"/>
            <a:ext cx="5103820" cy="326034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Grafik 6" descr="Logo-für-V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8975" y="2552695"/>
            <a:ext cx="488281" cy="2233627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928818" y="3071811"/>
            <a:ext cx="3260322" cy="217354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354557" y="6341555"/>
            <a:ext cx="2895600" cy="365125"/>
          </a:xfrm>
        </p:spPr>
        <p:txBody>
          <a:bodyPr/>
          <a:lstStyle/>
          <a:p>
            <a:r>
              <a:rPr lang="de-AT" smtClean="0"/>
              <a:t>/ name of department</a:t>
            </a:r>
            <a:endParaRPr lang="de-AT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462407" y="6341555"/>
            <a:ext cx="892150" cy="365125"/>
          </a:xfrm>
        </p:spPr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>
          <a:xfrm>
            <a:off x="3127681" y="6247376"/>
            <a:ext cx="2895840" cy="46948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6880" cy="469489"/>
          </a:xfrm>
        </p:spPr>
        <p:txBody>
          <a:bodyPr/>
          <a:lstStyle>
            <a:lvl1pPr>
              <a:defRPr/>
            </a:lvl1pPr>
          </a:lstStyle>
          <a:p>
            <a:fld id="{17FE3015-6286-477A-8EEF-868DCC0FB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0B3B-CFC1-BB4A-9543-40536DE3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9010-0F6A-884D-82C7-41D799854E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5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>
                <a:solidFill>
                  <a:srgbClr val="20B2E1"/>
                </a:solidFill>
                <a:latin typeface="Myriad Pro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643317" y="1885951"/>
            <a:ext cx="7872033" cy="47339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87" b="22274"/>
          <a:stretch/>
        </p:blipFill>
        <p:spPr>
          <a:xfrm>
            <a:off x="5298282" y="-520699"/>
            <a:ext cx="3845718" cy="73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2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kurzem Titel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white">
          <a:xfrm>
            <a:off x="465547" y="3661602"/>
            <a:ext cx="8210141" cy="828000"/>
          </a:xfrm>
          <a:prstGeom prst="rect">
            <a:avLst/>
          </a:prstGeom>
        </p:spPr>
        <p:txBody>
          <a:bodyPr tIns="0" anchor="t" anchorCtr="0">
            <a:noAutofit/>
          </a:bodyPr>
          <a:lstStyle>
            <a:lvl1pPr algn="l">
              <a:lnSpc>
                <a:spcPct val="100000"/>
              </a:lnSpc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Titelfolie kurzer Titel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65547" y="4517126"/>
            <a:ext cx="8210141" cy="82800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019" y="430318"/>
            <a:ext cx="6270227" cy="1143000"/>
          </a:xfrm>
          <a:prstGeom prst="rect">
            <a:avLst/>
          </a:prstGeom>
        </p:spPr>
        <p:txBody>
          <a:bodyPr lIns="0" rIns="0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2019" y="1839258"/>
            <a:ext cx="7740594" cy="4387988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72" y="430318"/>
            <a:ext cx="6280165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3" y="1857375"/>
            <a:ext cx="8485187" cy="47974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 smtClean="0"/>
              <a:t>Platzhalter für Objekte</a:t>
            </a:r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überschrift">
    <p:bg bwMode="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6" y="2009384"/>
            <a:ext cx="7073457" cy="113215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Hier Kapitelüberschrift eingeben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462406" y="3161536"/>
            <a:ext cx="7073457" cy="10001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Hier optional Untertitel für Kapitel eingeben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folie mit kurzem Text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2407" y="1956234"/>
            <a:ext cx="8213282" cy="828000"/>
          </a:xfrm>
          <a:prstGeom prst="rect">
            <a:avLst/>
          </a:prstGeom>
        </p:spPr>
        <p:txBody>
          <a:bodyPr tIns="0" anchor="t" anchorCtr="0">
            <a:normAutofit/>
          </a:bodyPr>
          <a:lstStyle>
            <a:lvl1pPr algn="l">
              <a:lnSpc>
                <a:spcPct val="11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cap="none" baseline="0" dirty="0" smtClean="0"/>
              <a:t>Kapitel kurzer 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62407" y="2786058"/>
            <a:ext cx="8213282" cy="82800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10000"/>
              </a:lnSpc>
              <a:buNone/>
              <a:defRPr sz="4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846262"/>
            <a:ext cx="3960000" cy="43910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/ name of department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3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6" y="430318"/>
            <a:ext cx="628133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2571745"/>
            <a:ext cx="3960000" cy="368618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/ name of department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3" y="1844675"/>
            <a:ext cx="3960811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tabLst/>
              <a:defRPr sz="2400" b="1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844675"/>
            <a:ext cx="3960000" cy="63976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75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hier einfügen</a:t>
            </a:r>
          </a:p>
        </p:txBody>
      </p:sp>
      <p:sp>
        <p:nvSpPr>
          <p:cNvPr id="10" name="Datumsplatzhalter 6"/>
          <p:cNvSpPr>
            <a:spLocks noGrp="1"/>
          </p:cNvSpPr>
          <p:nvPr>
            <p:ph type="dt" sz="half" idx="14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2406" y="1857365"/>
            <a:ext cx="7740207" cy="43788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354556" y="6341555"/>
            <a:ext cx="3217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/ name of department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2407" y="6341555"/>
            <a:ext cx="892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>
            <p:ph type="title"/>
          </p:nvPr>
        </p:nvSpPr>
        <p:spPr bwMode="gray">
          <a:xfrm>
            <a:off x="462406" y="432000"/>
            <a:ext cx="628016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7215205" y="6348413"/>
            <a:ext cx="987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9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4" r:id="rId4"/>
    <p:sldLayoutId id="2147483662" r:id="rId5"/>
    <p:sldLayoutId id="2147483651" r:id="rId6"/>
    <p:sldLayoutId id="2147483652" r:id="rId7"/>
    <p:sldLayoutId id="2147483664" r:id="rId8"/>
    <p:sldLayoutId id="2147483665" r:id="rId9"/>
    <p:sldLayoutId id="2147483663" r:id="rId10"/>
    <p:sldLayoutId id="2147483666" r:id="rId11"/>
    <p:sldLayoutId id="2147483679" r:id="rId12"/>
    <p:sldLayoutId id="2147483681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Relationship Id="rId3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privacylab.at/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tags" Target="../tags/tag16.xml"/><Relationship Id="rId17" Type="http://schemas.openxmlformats.org/officeDocument/2006/relationships/tags" Target="../tags/tag17.xml"/><Relationship Id="rId18" Type="http://schemas.openxmlformats.org/officeDocument/2006/relationships/tags" Target="../tags/tag18.xml"/><Relationship Id="rId19" Type="http://schemas.openxmlformats.org/officeDocument/2006/relationships/tags" Target="../tags/tag19.xml"/><Relationship Id="rId50" Type="http://schemas.openxmlformats.org/officeDocument/2006/relationships/image" Target="../media/image14.tiff"/><Relationship Id="rId51" Type="http://schemas.openxmlformats.org/officeDocument/2006/relationships/image" Target="../media/image15.tiff"/><Relationship Id="rId52" Type="http://schemas.openxmlformats.org/officeDocument/2006/relationships/image" Target="../media/image16.jpg"/><Relationship Id="rId53" Type="http://schemas.openxmlformats.org/officeDocument/2006/relationships/image" Target="../media/image17.png"/><Relationship Id="rId54" Type="http://schemas.openxmlformats.org/officeDocument/2006/relationships/image" Target="../media/image18.jpg"/><Relationship Id="rId55" Type="http://schemas.openxmlformats.org/officeDocument/2006/relationships/image" Target="../media/image19.png"/><Relationship Id="rId56" Type="http://schemas.openxmlformats.org/officeDocument/2006/relationships/image" Target="../media/image20.jpg"/><Relationship Id="rId57" Type="http://schemas.openxmlformats.org/officeDocument/2006/relationships/image" Target="../media/image21.jpeg"/><Relationship Id="rId58" Type="http://schemas.openxmlformats.org/officeDocument/2006/relationships/image" Target="../media/image22.png"/><Relationship Id="rId59" Type="http://schemas.openxmlformats.org/officeDocument/2006/relationships/image" Target="../media/image23.png"/><Relationship Id="rId40" Type="http://schemas.openxmlformats.org/officeDocument/2006/relationships/tags" Target="../tags/tag40.xml"/><Relationship Id="rId41" Type="http://schemas.openxmlformats.org/officeDocument/2006/relationships/tags" Target="../tags/tag41.xml"/><Relationship Id="rId42" Type="http://schemas.openxmlformats.org/officeDocument/2006/relationships/tags" Target="../tags/tag42.xml"/><Relationship Id="rId43" Type="http://schemas.openxmlformats.org/officeDocument/2006/relationships/tags" Target="../tags/tag43.xml"/><Relationship Id="rId44" Type="http://schemas.openxmlformats.org/officeDocument/2006/relationships/tags" Target="../tags/tag44.xml"/><Relationship Id="rId45" Type="http://schemas.openxmlformats.org/officeDocument/2006/relationships/tags" Target="../tags/tag45.xml"/><Relationship Id="rId46" Type="http://schemas.openxmlformats.org/officeDocument/2006/relationships/slideLayout" Target="../slideLayouts/slideLayout3.xml"/><Relationship Id="rId47" Type="http://schemas.openxmlformats.org/officeDocument/2006/relationships/image" Target="../media/image11.tiff"/><Relationship Id="rId48" Type="http://schemas.openxmlformats.org/officeDocument/2006/relationships/image" Target="../media/image12.tiff"/><Relationship Id="rId49" Type="http://schemas.openxmlformats.org/officeDocument/2006/relationships/image" Target="../media/image13.tiff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30" Type="http://schemas.openxmlformats.org/officeDocument/2006/relationships/tags" Target="../tags/tag30.xml"/><Relationship Id="rId31" Type="http://schemas.openxmlformats.org/officeDocument/2006/relationships/tags" Target="../tags/tag31.xml"/><Relationship Id="rId32" Type="http://schemas.openxmlformats.org/officeDocument/2006/relationships/tags" Target="../tags/tag32.xml"/><Relationship Id="rId33" Type="http://schemas.openxmlformats.org/officeDocument/2006/relationships/tags" Target="../tags/tag33.xml"/><Relationship Id="rId34" Type="http://schemas.openxmlformats.org/officeDocument/2006/relationships/tags" Target="../tags/tag34.xml"/><Relationship Id="rId35" Type="http://schemas.openxmlformats.org/officeDocument/2006/relationships/tags" Target="../tags/tag35.xml"/><Relationship Id="rId36" Type="http://schemas.openxmlformats.org/officeDocument/2006/relationships/tags" Target="../tags/tag36.xml"/><Relationship Id="rId37" Type="http://schemas.openxmlformats.org/officeDocument/2006/relationships/tags" Target="../tags/tag37.xml"/><Relationship Id="rId38" Type="http://schemas.openxmlformats.org/officeDocument/2006/relationships/tags" Target="../tags/tag38.xml"/><Relationship Id="rId39" Type="http://schemas.openxmlformats.org/officeDocument/2006/relationships/tags" Target="../tags/tag39.xml"/><Relationship Id="rId20" Type="http://schemas.openxmlformats.org/officeDocument/2006/relationships/tags" Target="../tags/tag20.xml"/><Relationship Id="rId21" Type="http://schemas.openxmlformats.org/officeDocument/2006/relationships/tags" Target="../tags/tag21.xml"/><Relationship Id="rId22" Type="http://schemas.openxmlformats.org/officeDocument/2006/relationships/tags" Target="../tags/tag22.xml"/><Relationship Id="rId23" Type="http://schemas.openxmlformats.org/officeDocument/2006/relationships/tags" Target="../tags/tag23.xml"/><Relationship Id="rId24" Type="http://schemas.openxmlformats.org/officeDocument/2006/relationships/tags" Target="../tags/tag24.xml"/><Relationship Id="rId25" Type="http://schemas.openxmlformats.org/officeDocument/2006/relationships/tags" Target="../tags/tag25.xml"/><Relationship Id="rId26" Type="http://schemas.openxmlformats.org/officeDocument/2006/relationships/tags" Target="../tags/tag26.xml"/><Relationship Id="rId27" Type="http://schemas.openxmlformats.org/officeDocument/2006/relationships/tags" Target="../tags/tag27.xml"/><Relationship Id="rId28" Type="http://schemas.openxmlformats.org/officeDocument/2006/relationships/tags" Target="../tags/tag28.xml"/><Relationship Id="rId29" Type="http://schemas.openxmlformats.org/officeDocument/2006/relationships/tags" Target="../tags/tag29.xml"/><Relationship Id="rId60" Type="http://schemas.openxmlformats.org/officeDocument/2006/relationships/image" Target="../media/image24.jpeg"/><Relationship Id="rId61" Type="http://schemas.openxmlformats.org/officeDocument/2006/relationships/image" Target="../media/image25.png"/><Relationship Id="rId10" Type="http://schemas.openxmlformats.org/officeDocument/2006/relationships/tags" Target="../tags/tag10.xml"/><Relationship Id="rId11" Type="http://schemas.openxmlformats.org/officeDocument/2006/relationships/tags" Target="../tags/tag11.xml"/><Relationship Id="rId12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rinakirrane.com/goog_282701655" TargetMode="External"/><Relationship Id="rId4" Type="http://schemas.openxmlformats.org/officeDocument/2006/relationships/hyperlink" Target="http://www.iit.cnr.it/telerise2017/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docs.google.com/viewer?a=v&amp;pid=sites&amp;srcid=ZGVmYXVsdGRvbWFpbnxzYWJyaW5ha2lycmFuZXxneDozZTdmOWQzZDdhYTYxMjk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tif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g"/><Relationship Id="rId12" Type="http://schemas.openxmlformats.org/officeDocument/2006/relationships/image" Target="../media/image21.jpeg"/><Relationship Id="rId13" Type="http://schemas.openxmlformats.org/officeDocument/2006/relationships/hyperlink" Target="https://www.specialprivacy.eu/" TargetMode="External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emf"/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16.jpg"/><Relationship Id="rId8" Type="http://schemas.openxmlformats.org/officeDocument/2006/relationships/image" Target="../media/image17.png"/><Relationship Id="rId9" Type="http://schemas.openxmlformats.org/officeDocument/2006/relationships/image" Target="../media/image18.jpg"/><Relationship Id="rId1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5536" y="3573016"/>
            <a:ext cx="7848872" cy="1141422"/>
          </a:xfrm>
        </p:spPr>
        <p:txBody>
          <a:bodyPr/>
          <a:lstStyle/>
          <a:p>
            <a:r>
              <a:rPr lang="en-US" sz="3200" dirty="0"/>
              <a:t>Technical aspects vs. Innovation challenges of Enabling and Enhancing Privacy</a:t>
            </a:r>
            <a:endParaRPr lang="en-GB" sz="3200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395536" y="5194066"/>
            <a:ext cx="8273914" cy="997184"/>
          </a:xfrm>
        </p:spPr>
        <p:txBody>
          <a:bodyPr/>
          <a:lstStyle/>
          <a:p>
            <a:r>
              <a:rPr lang="en-GB" sz="1600" dirty="0" smtClean="0"/>
              <a:t>Axel </a:t>
            </a:r>
            <a:r>
              <a:rPr lang="en-GB" sz="1600" dirty="0" err="1" smtClean="0"/>
              <a:t>Polleres</a:t>
            </a:r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200" dirty="0"/>
          </a:p>
          <a:p>
            <a:r>
              <a:rPr lang="en-GB" sz="1600" dirty="0" smtClean="0"/>
              <a:t>http://</a:t>
            </a:r>
            <a:r>
              <a:rPr lang="en-GB" sz="1600" dirty="0" err="1" smtClean="0"/>
              <a:t>polleres.net</a:t>
            </a:r>
            <a:r>
              <a:rPr lang="en-GB" sz="1600" dirty="0" smtClean="0"/>
              <a:t> 				Twitter: @</a:t>
            </a:r>
            <a:r>
              <a:rPr lang="en-GB" sz="1600" dirty="0" err="1" smtClean="0"/>
              <a:t>AxelPolleres</a:t>
            </a:r>
            <a:endParaRPr lang="en-GB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4542" y="5431048"/>
            <a:ext cx="809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(Thanks for their </a:t>
            </a:r>
            <a:r>
              <a:rPr lang="en-US" sz="1200" i="1" smtClean="0">
                <a:solidFill>
                  <a:schemeClr val="bg1"/>
                </a:solidFill>
              </a:rPr>
              <a:t>contributions to: </a:t>
            </a:r>
            <a:r>
              <a:rPr lang="en-US" sz="1200" i="1" dirty="0" smtClean="0">
                <a:solidFill>
                  <a:schemeClr val="bg1"/>
                </a:solidFill>
              </a:rPr>
              <a:t>Sabrina </a:t>
            </a:r>
            <a:r>
              <a:rPr lang="en-US" sz="1200" i="1" dirty="0" err="1" smtClean="0">
                <a:solidFill>
                  <a:schemeClr val="bg1"/>
                </a:solidFill>
              </a:rPr>
              <a:t>Kirrane</a:t>
            </a:r>
            <a:r>
              <a:rPr lang="en-US" sz="1200" i="1" dirty="0" smtClean="0">
                <a:solidFill>
                  <a:schemeClr val="bg1"/>
                </a:solidFill>
              </a:rPr>
              <a:t>, Erwin </a:t>
            </a:r>
            <a:r>
              <a:rPr lang="en-US" sz="1200" i="1" dirty="0" err="1" smtClean="0">
                <a:solidFill>
                  <a:schemeClr val="bg1"/>
                </a:solidFill>
              </a:rPr>
              <a:t>Filtz</a:t>
            </a:r>
            <a:r>
              <a:rPr lang="en-US" sz="1200" i="1" dirty="0" smtClean="0">
                <a:solidFill>
                  <a:schemeClr val="bg1"/>
                </a:solidFill>
              </a:rPr>
              <a:t>, </a:t>
            </a:r>
            <a:r>
              <a:rPr lang="en-US" sz="1200" i="1" dirty="0">
                <a:solidFill>
                  <a:schemeClr val="bg1"/>
                </a:solidFill>
              </a:rPr>
              <a:t>Sushant </a:t>
            </a:r>
            <a:r>
              <a:rPr lang="en-US" sz="1200" i="1" dirty="0" smtClean="0">
                <a:solidFill>
                  <a:schemeClr val="bg1"/>
                </a:solidFill>
              </a:rPr>
              <a:t>Agarwal, Javier Fernandez,</a:t>
            </a:r>
            <a:r>
              <a:rPr lang="mr-IN" sz="1200" i="1" dirty="0" smtClean="0">
                <a:solidFill>
                  <a:schemeClr val="bg1"/>
                </a:solidFill>
              </a:rPr>
              <a:t>…</a:t>
            </a:r>
            <a:r>
              <a:rPr lang="en-US" sz="1200" i="1" dirty="0" smtClean="0">
                <a:solidFill>
                  <a:schemeClr val="bg1"/>
                </a:solidFill>
              </a:rPr>
              <a:t>)</a:t>
            </a:r>
            <a:endParaRPr lang="en-US" sz="1200" i="1" dirty="0">
              <a:solidFill>
                <a:schemeClr val="bg1"/>
              </a:solidFill>
            </a:endParaRPr>
          </a:p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Arial Hebrew" charset="-79"/>
                <a:cs typeface="Arial Hebrew" charset="-79"/>
              </a:rPr>
              <a:t>Our current solution approach: </a:t>
            </a:r>
            <a:br>
              <a:rPr lang="en-US" sz="2800" dirty="0" smtClean="0">
                <a:solidFill>
                  <a:schemeClr val="bg1"/>
                </a:solidFill>
                <a:latin typeface="+mj-lt"/>
                <a:ea typeface="Arial Hebrew" charset="-79"/>
                <a:cs typeface="Arial Hebrew" charset="-79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  <a:ea typeface="Arial Hebrew" charset="-79"/>
                <a:cs typeface="Arial Hebrew" charset="-79"/>
              </a:rPr>
              <a:t>The SPECIAL project</a:t>
            </a:r>
            <a:endParaRPr lang="en-US" sz="2800" dirty="0">
              <a:solidFill>
                <a:schemeClr val="bg1"/>
              </a:solidFill>
              <a:latin typeface="+mj-lt"/>
              <a:ea typeface="Arial Hebrew" charset="-79"/>
              <a:cs typeface="Arial Hebrew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0321" y="2060848"/>
            <a:ext cx="7884171" cy="4281488"/>
          </a:xfrm>
          <a:prstGeom prst="rect">
            <a:avLst/>
          </a:prstGeom>
        </p:spPr>
        <p:txBody>
          <a:bodyPr>
            <a:noAutofit/>
          </a:bodyPr>
          <a:lstStyle>
            <a:lvl1pPr marL="265113" indent="-2651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74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651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Policy management framework</a:t>
            </a:r>
            <a:endParaRPr lang="en-IE" b="1" dirty="0"/>
          </a:p>
          <a:p>
            <a:pPr lvl="1"/>
            <a:r>
              <a:rPr lang="en-IE" dirty="0" smtClean="0"/>
              <a:t>Gives </a:t>
            </a:r>
            <a:r>
              <a:rPr lang="en-IE" b="1" dirty="0">
                <a:solidFill>
                  <a:srgbClr val="803A9E"/>
                </a:solidFill>
              </a:rPr>
              <a:t>users control </a:t>
            </a:r>
            <a:r>
              <a:rPr lang="en-IE" dirty="0" smtClean="0"/>
              <a:t>of their personal data </a:t>
            </a:r>
          </a:p>
          <a:p>
            <a:pPr lvl="1"/>
            <a:r>
              <a:rPr lang="en-IE" dirty="0" smtClean="0"/>
              <a:t>Represents </a:t>
            </a:r>
            <a:r>
              <a:rPr lang="en-IE" b="1" dirty="0" smtClean="0">
                <a:solidFill>
                  <a:srgbClr val="803A9E"/>
                </a:solidFill>
              </a:rPr>
              <a:t>access/usage policies </a:t>
            </a:r>
            <a:r>
              <a:rPr lang="en-IE" dirty="0" smtClean="0"/>
              <a:t>and </a:t>
            </a:r>
            <a:r>
              <a:rPr lang="en-IE" b="1" dirty="0" smtClean="0">
                <a:solidFill>
                  <a:srgbClr val="803A9E"/>
                </a:solidFill>
              </a:rPr>
              <a:t>legislative requirements </a:t>
            </a:r>
            <a:r>
              <a:rPr lang="en-IE" dirty="0" smtClean="0"/>
              <a:t>in </a:t>
            </a:r>
            <a:r>
              <a:rPr lang="en-IE" dirty="0" smtClean="0">
                <a:solidFill>
                  <a:srgbClr val="803A9E"/>
                </a:solidFill>
              </a:rPr>
              <a:t>a </a:t>
            </a:r>
            <a:r>
              <a:rPr lang="en-IE" b="1" dirty="0" smtClean="0">
                <a:solidFill>
                  <a:srgbClr val="803A9E"/>
                </a:solidFill>
              </a:rPr>
              <a:t>machine readable format</a:t>
            </a:r>
          </a:p>
          <a:p>
            <a:r>
              <a:rPr lang="en-IE" dirty="0" smtClean="0"/>
              <a:t>Transparency and compliance framework</a:t>
            </a:r>
          </a:p>
          <a:p>
            <a:pPr lvl="2"/>
            <a:r>
              <a:rPr lang="en-IE" dirty="0" smtClean="0"/>
              <a:t>Provides information on how data is </a:t>
            </a:r>
            <a:r>
              <a:rPr lang="en-IE" b="1" dirty="0" smtClean="0">
                <a:solidFill>
                  <a:srgbClr val="803A9E"/>
                </a:solidFill>
              </a:rPr>
              <a:t>processed </a:t>
            </a:r>
            <a:r>
              <a:rPr lang="en-IE" dirty="0" smtClean="0"/>
              <a:t>and</a:t>
            </a:r>
            <a:r>
              <a:rPr lang="en-IE" b="1" dirty="0" smtClean="0"/>
              <a:t> </a:t>
            </a:r>
            <a:r>
              <a:rPr lang="en-IE" dirty="0" smtClean="0"/>
              <a:t>with whom it is </a:t>
            </a:r>
            <a:r>
              <a:rPr lang="en-IE" b="1" dirty="0" smtClean="0">
                <a:solidFill>
                  <a:srgbClr val="803A9E"/>
                </a:solidFill>
              </a:rPr>
              <a:t>shared</a:t>
            </a:r>
          </a:p>
          <a:p>
            <a:pPr lvl="2"/>
            <a:r>
              <a:rPr lang="en-IE" dirty="0" smtClean="0"/>
              <a:t>Allows data subjects to take </a:t>
            </a:r>
            <a:r>
              <a:rPr lang="en-IE" b="1" dirty="0" smtClean="0">
                <a:solidFill>
                  <a:srgbClr val="803A9E"/>
                </a:solidFill>
              </a:rPr>
              <a:t>corrective action</a:t>
            </a:r>
          </a:p>
          <a:p>
            <a:r>
              <a:rPr lang="en-IE" dirty="0" smtClean="0"/>
              <a:t>Scalable policy-aware Linked Data architecture</a:t>
            </a:r>
          </a:p>
          <a:p>
            <a:pPr lvl="2"/>
            <a:r>
              <a:rPr lang="en-IE" dirty="0" smtClean="0"/>
              <a:t>Build on top of the</a:t>
            </a:r>
            <a:r>
              <a:rPr lang="en-IE" i="1" dirty="0" smtClean="0"/>
              <a:t> </a:t>
            </a:r>
            <a:r>
              <a:rPr lang="en-IE" dirty="0" smtClean="0"/>
              <a:t>Big Data Europe (BDE) platform </a:t>
            </a:r>
            <a:r>
              <a:rPr lang="en-IE" b="1" dirty="0" smtClean="0">
                <a:solidFill>
                  <a:srgbClr val="803A9E"/>
                </a:solidFill>
              </a:rPr>
              <a:t>scalability and elasticity mechanisms</a:t>
            </a:r>
            <a:r>
              <a:rPr lang="en-IE" dirty="0" smtClean="0">
                <a:solidFill>
                  <a:srgbClr val="803A9E"/>
                </a:solidFill>
              </a:rPr>
              <a:t> </a:t>
            </a:r>
            <a:endParaRPr lang="en-IE" i="1" dirty="0">
              <a:solidFill>
                <a:srgbClr val="803A9E"/>
              </a:solidFill>
            </a:endParaRPr>
          </a:p>
          <a:p>
            <a:pPr lvl="2"/>
            <a:r>
              <a:rPr lang="en-IE" dirty="0" smtClean="0"/>
              <a:t>Extended BDE with </a:t>
            </a:r>
            <a:r>
              <a:rPr lang="en-IE" b="1" dirty="0" smtClean="0">
                <a:solidFill>
                  <a:srgbClr val="803A9E"/>
                </a:solidFill>
              </a:rPr>
              <a:t>robust policy, transparency </a:t>
            </a:r>
            <a:r>
              <a:rPr lang="en-IE" dirty="0" smtClean="0"/>
              <a:t>and</a:t>
            </a:r>
            <a:r>
              <a:rPr lang="en-IE" b="1" dirty="0" smtClean="0">
                <a:solidFill>
                  <a:srgbClr val="003252"/>
                </a:solidFill>
              </a:rPr>
              <a:t> </a:t>
            </a:r>
            <a:r>
              <a:rPr lang="en-IE" b="1" dirty="0" smtClean="0">
                <a:solidFill>
                  <a:srgbClr val="803A9E"/>
                </a:solidFill>
              </a:rPr>
              <a:t>compliance protocols</a:t>
            </a:r>
            <a:endParaRPr lang="en-IE" b="1" dirty="0">
              <a:solidFill>
                <a:srgbClr val="803A9E"/>
              </a:solidFill>
            </a:endParaRPr>
          </a:p>
        </p:txBody>
      </p:sp>
      <p:sp>
        <p:nvSpPr>
          <p:cNvPr id="15" name="Titel 3"/>
          <p:cNvSpPr txBox="1">
            <a:spLocks/>
          </p:cNvSpPr>
          <p:nvPr/>
        </p:nvSpPr>
        <p:spPr>
          <a:xfrm>
            <a:off x="323528" y="1356116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0B2E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IE" sz="2400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Objectives</a:t>
            </a:r>
            <a:endParaRPr lang="en-IE" sz="2400" b="1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07294" y="4586437"/>
            <a:ext cx="5129846" cy="14233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IE" sz="1800" b="1" dirty="0">
                <a:solidFill>
                  <a:srgbClr val="803A9E"/>
                </a:solidFill>
              </a:rPr>
              <a:t>Big Data Europe </a:t>
            </a:r>
            <a:r>
              <a:rPr lang="en-IE" sz="1800" dirty="0"/>
              <a:t>scalability and elasticity</a:t>
            </a:r>
          </a:p>
          <a:p>
            <a:pPr>
              <a:buClr>
                <a:schemeClr val="tx1"/>
              </a:buClr>
            </a:pPr>
            <a:r>
              <a:rPr lang="en-IE" sz="1800" b="1" dirty="0" err="1">
                <a:solidFill>
                  <a:srgbClr val="803A9E"/>
                </a:solidFill>
              </a:rPr>
              <a:t>PrimeLife</a:t>
            </a:r>
            <a:r>
              <a:rPr lang="en-IE" sz="1800" dirty="0">
                <a:solidFill>
                  <a:srgbClr val="803A9E"/>
                </a:solidFill>
              </a:rPr>
              <a:t> </a:t>
            </a:r>
            <a:r>
              <a:rPr lang="en-IE" sz="1800" dirty="0"/>
              <a:t>policy languages, access control policies, release policies and data handling policies</a:t>
            </a:r>
          </a:p>
        </p:txBody>
      </p:sp>
      <p:pic>
        <p:nvPicPr>
          <p:cNvPr id="7" name="image2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5450" y="4624437"/>
            <a:ext cx="1480339" cy="604763"/>
          </a:xfrm>
          <a:prstGeom prst="rect">
            <a:avLst/>
          </a:prstGeom>
          <a:ln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47" y="1994878"/>
            <a:ext cx="8088603" cy="2401100"/>
          </a:xfrm>
          <a:prstGeom prst="rect">
            <a:avLst/>
          </a:prstGeom>
        </p:spPr>
      </p:pic>
      <p:sp>
        <p:nvSpPr>
          <p:cNvPr id="9" name="Titel 3"/>
          <p:cNvSpPr txBox="1">
            <a:spLocks/>
          </p:cNvSpPr>
          <p:nvPr/>
        </p:nvSpPr>
        <p:spPr>
          <a:xfrm>
            <a:off x="426747" y="810247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0B2E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IE" sz="2700" b="1" dirty="0">
                <a:solidFill>
                  <a:schemeClr val="bg1"/>
                </a:solidFill>
                <a:latin typeface="+mj-lt"/>
              </a:rPr>
              <a:t>SPECIAL Technical </a:t>
            </a:r>
            <a:r>
              <a:rPr lang="en-IE" sz="2700" b="1" dirty="0" smtClean="0">
                <a:solidFill>
                  <a:schemeClr val="bg1"/>
                </a:solidFill>
                <a:latin typeface="+mj-lt"/>
              </a:rPr>
              <a:t>components:</a:t>
            </a:r>
            <a:endParaRPr lang="en-IE" sz="27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858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Technical aspects vs. Innovation challenges</a:t>
            </a:r>
            <a:endParaRPr lang="en-US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7504" y="1885951"/>
            <a:ext cx="8640961" cy="47339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Summary and input for discussion:</a:t>
            </a:r>
          </a:p>
          <a:p>
            <a:pPr lvl="1"/>
            <a:r>
              <a:rPr lang="en-US" b="1" dirty="0" smtClean="0"/>
              <a:t>Technical support</a:t>
            </a:r>
            <a:r>
              <a:rPr lang="en-US" dirty="0" smtClean="0"/>
              <a:t> for privacy should be understood as an innovation driver/asset, not an obstacle!</a:t>
            </a:r>
          </a:p>
          <a:p>
            <a:pPr lvl="2"/>
            <a:r>
              <a:rPr lang="en-US" dirty="0" smtClean="0"/>
              <a:t>Many opportunities for tools and algorithmic support</a:t>
            </a:r>
          </a:p>
          <a:p>
            <a:pPr lvl="2"/>
            <a:r>
              <a:rPr lang="en-US" dirty="0" smtClean="0"/>
              <a:t>E.g. </a:t>
            </a:r>
          </a:p>
          <a:p>
            <a:pPr lvl="3"/>
            <a:r>
              <a:rPr lang="en-US" dirty="0" smtClean="0"/>
              <a:t>formalizing and reasoning about Policies + data analytics about case law (=</a:t>
            </a:r>
            <a:r>
              <a:rPr lang="en-US" b="1" dirty="0" smtClean="0"/>
              <a:t>Rules + Data Science</a:t>
            </a:r>
            <a:r>
              <a:rPr lang="en-US" dirty="0" smtClean="0"/>
              <a:t>)</a:t>
            </a:r>
          </a:p>
          <a:p>
            <a:pPr lvl="3"/>
            <a:r>
              <a:rPr lang="en-US" b="1" dirty="0" smtClean="0"/>
              <a:t>UI</a:t>
            </a:r>
            <a:r>
              <a:rPr lang="en-US" dirty="0" smtClean="0"/>
              <a:t>s, </a:t>
            </a:r>
            <a:r>
              <a:rPr lang="en-US" b="1" dirty="0" smtClean="0"/>
              <a:t>Standards</a:t>
            </a:r>
            <a:r>
              <a:rPr lang="en-US" dirty="0" smtClean="0"/>
              <a:t>, Best Practices</a:t>
            </a:r>
          </a:p>
          <a:p>
            <a:pPr lvl="3"/>
            <a:r>
              <a:rPr lang="en-US" b="1" dirty="0" smtClean="0"/>
              <a:t>Linked Data</a:t>
            </a:r>
            <a:r>
              <a:rPr lang="en-US" dirty="0" smtClean="0"/>
              <a:t> for Privacy!</a:t>
            </a:r>
          </a:p>
          <a:p>
            <a:pPr lvl="1"/>
            <a:r>
              <a:rPr lang="en-US" dirty="0" smtClean="0"/>
              <a:t>Take the enterprise view of Big Data analysis into account!</a:t>
            </a:r>
          </a:p>
          <a:p>
            <a:pPr lvl="1"/>
            <a:r>
              <a:rPr lang="en-US" b="1" smtClean="0"/>
              <a:t>Harmonization</a:t>
            </a:r>
            <a:r>
              <a:rPr lang="en-US" smtClean="0"/>
              <a:t> </a:t>
            </a:r>
            <a:r>
              <a:rPr lang="en-US" dirty="0" smtClean="0"/>
              <a:t>on Privacy law alone is not enough, but also on the </a:t>
            </a:r>
            <a:r>
              <a:rPr lang="en-US" b="1" dirty="0" smtClean="0"/>
              <a:t>national interpretations </a:t>
            </a:r>
            <a:r>
              <a:rPr lang="en-US" dirty="0" smtClean="0"/>
              <a:t>and conflicting laws!			</a:t>
            </a:r>
          </a:p>
          <a:p>
            <a:pPr lvl="1" algn="r"/>
            <a:r>
              <a:rPr lang="en-US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977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 am coming from, collaborators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700808"/>
            <a:ext cx="8784975" cy="4387988"/>
          </a:xfrm>
        </p:spPr>
        <p:txBody>
          <a:bodyPr>
            <a:normAutofit/>
          </a:bodyPr>
          <a:lstStyle/>
          <a:p>
            <a:r>
              <a:rPr lang="en-US" sz="1600" b="1" dirty="0"/>
              <a:t>Privacy &amp; Sustainable Computing </a:t>
            </a:r>
            <a:r>
              <a:rPr lang="en-US" sz="1600" b="1" dirty="0" smtClean="0"/>
              <a:t>Lab</a:t>
            </a:r>
            <a:endParaRPr lang="en-US" sz="1600" dirty="0" smtClean="0"/>
          </a:p>
          <a:p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://www.privacylab.at</a:t>
            </a:r>
            <a:r>
              <a:rPr lang="en-US" sz="1600" dirty="0" smtClean="0">
                <a:hlinkClick r:id="rId2"/>
              </a:rPr>
              <a:t>/</a:t>
            </a:r>
            <a:r>
              <a:rPr lang="en-US" sz="1600" dirty="0" smtClean="0"/>
              <a:t>	</a:t>
            </a:r>
          </a:p>
          <a:p>
            <a:r>
              <a:rPr lang="en-US" sz="1600" dirty="0" smtClean="0"/>
              <a:t>Launched September 2016, launch event with various important stakeholders: technologists, </a:t>
            </a:r>
            <a:r>
              <a:rPr lang="en-US" sz="1600" dirty="0" smtClean="0"/>
              <a:t>standardization, </a:t>
            </a:r>
            <a:r>
              <a:rPr lang="en-US" sz="1600" dirty="0" smtClean="0"/>
              <a:t>activists</a:t>
            </a:r>
            <a:r>
              <a:rPr lang="mr-IN" sz="1600" dirty="0" smtClean="0"/>
              <a:t>…</a:t>
            </a:r>
            <a:endParaRPr lang="en-US" sz="1600" dirty="0" smtClean="0"/>
          </a:p>
          <a:p>
            <a:r>
              <a:rPr lang="en-US" sz="1600" dirty="0" smtClean="0"/>
              <a:t>Goal: setting new standards in research, education and practice to address ethical issues in computing.</a:t>
            </a:r>
            <a:endParaRPr lang="en-US" sz="1600" dirty="0"/>
          </a:p>
        </p:txBody>
      </p:sp>
      <p:pic>
        <p:nvPicPr>
          <p:cNvPr id="1026" name="Picture 2" descr="http://www.privacylab.at/wp-content/uploads/2016/08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95" y="3788367"/>
            <a:ext cx="976287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ivacylab.at/wp-content/uploads/2016/08/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91" y="3789040"/>
            <a:ext cx="969293" cy="133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rivacylab.at/wp-content/uploads/2016/08/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96" y="3823089"/>
            <a:ext cx="944500" cy="1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23015" y="5085184"/>
            <a:ext cx="149340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/>
              <a:t>Prof. Sarah </a:t>
            </a:r>
            <a:r>
              <a:rPr lang="en-US" sz="1050" b="1" dirty="0" err="1" smtClean="0"/>
              <a:t>Spiekermann</a:t>
            </a:r>
            <a:r>
              <a:rPr lang="en-US" sz="1050" b="1" dirty="0" smtClean="0"/>
              <a:t> (co-founder)</a:t>
            </a:r>
            <a:endParaRPr lang="en-US" sz="1050" b="1" dirty="0"/>
          </a:p>
        </p:txBody>
      </p:sp>
      <p:sp>
        <p:nvSpPr>
          <p:cNvPr id="9" name="Rectangle 8"/>
          <p:cNvSpPr/>
          <p:nvPr/>
        </p:nvSpPr>
        <p:spPr>
          <a:xfrm>
            <a:off x="7979761" y="5085184"/>
            <a:ext cx="13213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/>
              <a:t>Prof. Axel</a:t>
            </a:r>
          </a:p>
          <a:p>
            <a:pPr algn="ctr"/>
            <a:r>
              <a:rPr lang="en-US" sz="1050" b="1" dirty="0" err="1" smtClean="0"/>
              <a:t>Polleres</a:t>
            </a:r>
            <a:r>
              <a:rPr lang="en-US" sz="1050" b="1" dirty="0" smtClean="0"/>
              <a:t> </a:t>
            </a:r>
          </a:p>
          <a:p>
            <a:pPr algn="ctr"/>
            <a:r>
              <a:rPr lang="en-US" sz="1050" b="1" dirty="0" smtClean="0"/>
              <a:t>(co-founder)</a:t>
            </a:r>
            <a:endParaRPr lang="en-US" sz="1050" b="1" dirty="0"/>
          </a:p>
        </p:txBody>
      </p:sp>
      <p:sp>
        <p:nvSpPr>
          <p:cNvPr id="6" name="Rectangle 5"/>
          <p:cNvSpPr/>
          <p:nvPr/>
        </p:nvSpPr>
        <p:spPr>
          <a:xfrm>
            <a:off x="5796136" y="5085184"/>
            <a:ext cx="126347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 smtClean="0"/>
              <a:t>Dr. Sabrina </a:t>
            </a:r>
            <a:r>
              <a:rPr lang="en-US" sz="1050" b="1" dirty="0" err="1"/>
              <a:t>Kirrane</a:t>
            </a:r>
            <a:r>
              <a:rPr lang="en-US" sz="1050" b="1" dirty="0"/>
              <a:t> </a:t>
            </a:r>
            <a:endParaRPr lang="en-US" sz="1050" b="1" dirty="0" smtClean="0"/>
          </a:p>
          <a:p>
            <a:pPr algn="ctr"/>
            <a:r>
              <a:rPr lang="en-US" sz="1050" b="1" dirty="0" smtClean="0"/>
              <a:t>(</a:t>
            </a:r>
            <a:r>
              <a:rPr lang="en-US" sz="1050" b="1" dirty="0"/>
              <a:t>Lab </a:t>
            </a:r>
            <a:r>
              <a:rPr lang="en-US" sz="1050" b="1" dirty="0" smtClean="0"/>
              <a:t>Director</a:t>
            </a:r>
            <a:r>
              <a:rPr lang="en-US" sz="1050" b="1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4" y="3548587"/>
            <a:ext cx="4686046" cy="33367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5040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7" y="455952"/>
            <a:ext cx="7943226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Privacy in the EU: all about the upcoming GDPR, </a:t>
            </a:r>
            <a:br>
              <a:rPr lang="en-US" sz="2000" dirty="0" smtClean="0"/>
            </a:br>
            <a:r>
              <a:rPr lang="en-US" sz="2000" dirty="0" smtClean="0"/>
              <a:t>various national and European research efforts</a:t>
            </a:r>
            <a:r>
              <a:rPr lang="mr-IN" sz="2000" dirty="0" smtClean="0"/>
              <a:t>…</a:t>
            </a:r>
            <a:endParaRPr lang="en-US" sz="2000" dirty="0"/>
          </a:p>
        </p:txBody>
      </p:sp>
      <p:cxnSp>
        <p:nvCxnSpPr>
          <p:cNvPr id="69" name="OTLSHAPE_M_f907cf2cd13744bf813189fde4894f68_Connector1"/>
          <p:cNvCxnSpPr/>
          <p:nvPr>
            <p:custDataLst>
              <p:tags r:id="rId1"/>
            </p:custDataLst>
          </p:nvPr>
        </p:nvCxnSpPr>
        <p:spPr>
          <a:xfrm>
            <a:off x="8144180" y="2527590"/>
            <a:ext cx="0" cy="397955"/>
          </a:xfrm>
          <a:prstGeom prst="line">
            <a:avLst/>
          </a:prstGeom>
          <a:ln w="7620" cap="flat" cmpd="sng" algn="ctr">
            <a:solidFill>
              <a:schemeClr val="accent6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OTLSHAPE_M_fea5be7a98fe4c9b954a53dd7a4098e6_Connector1"/>
          <p:cNvCxnSpPr/>
          <p:nvPr>
            <p:custDataLst>
              <p:tags r:id="rId2"/>
            </p:custDataLst>
          </p:nvPr>
        </p:nvCxnSpPr>
        <p:spPr>
          <a:xfrm>
            <a:off x="4946051" y="2527590"/>
            <a:ext cx="0" cy="397955"/>
          </a:xfrm>
          <a:prstGeom prst="line">
            <a:avLst/>
          </a:prstGeom>
          <a:ln w="7620" cap="flat" cmpd="sng" algn="ctr">
            <a:solidFill>
              <a:schemeClr val="accent5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OTLSHAPE_M_8bbfd835d03a4af0949ddac4dafb17ac_Connector2"/>
          <p:cNvCxnSpPr/>
          <p:nvPr>
            <p:custDataLst>
              <p:tags r:id="rId3"/>
            </p:custDataLst>
          </p:nvPr>
        </p:nvCxnSpPr>
        <p:spPr>
          <a:xfrm>
            <a:off x="4306426" y="2580282"/>
            <a:ext cx="0" cy="345263"/>
          </a:xfrm>
          <a:prstGeom prst="line">
            <a:avLst/>
          </a:prstGeom>
          <a:ln w="7620" cap="flat" cmpd="sng" algn="ctr">
            <a:solidFill>
              <a:schemeClr val="accent4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OTLSHAPE_M_8bbfd835d03a4af0949ddac4dafb17ac_Connector1"/>
          <p:cNvCxnSpPr/>
          <p:nvPr>
            <p:custDataLst>
              <p:tags r:id="rId4"/>
            </p:custDataLst>
          </p:nvPr>
        </p:nvCxnSpPr>
        <p:spPr>
          <a:xfrm>
            <a:off x="4306426" y="1851100"/>
            <a:ext cx="0" cy="713804"/>
          </a:xfrm>
          <a:prstGeom prst="line">
            <a:avLst/>
          </a:prstGeom>
          <a:ln w="7620" cap="flat" cmpd="sng" algn="ctr">
            <a:solidFill>
              <a:schemeClr val="accent4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OTLSHAPE_M_ccedd71866fa493194ea05aad4453c14_Connector2"/>
          <p:cNvCxnSpPr/>
          <p:nvPr>
            <p:custDataLst>
              <p:tags r:id="rId5"/>
            </p:custDataLst>
          </p:nvPr>
        </p:nvCxnSpPr>
        <p:spPr>
          <a:xfrm>
            <a:off x="4462698" y="2580282"/>
            <a:ext cx="0" cy="345263"/>
          </a:xfrm>
          <a:prstGeom prst="line">
            <a:avLst/>
          </a:prstGeom>
          <a:ln w="762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OTLSHAPE_M_ccedd71866fa493194ea05aad4453c14_Connector1"/>
          <p:cNvCxnSpPr/>
          <p:nvPr>
            <p:custDataLst>
              <p:tags r:id="rId6"/>
            </p:custDataLst>
          </p:nvPr>
        </p:nvCxnSpPr>
        <p:spPr>
          <a:xfrm>
            <a:off x="4462698" y="2120301"/>
            <a:ext cx="0" cy="306515"/>
          </a:xfrm>
          <a:prstGeom prst="line">
            <a:avLst/>
          </a:prstGeom>
          <a:ln w="7620" cap="flat" cmpd="sng" algn="ctr">
            <a:solidFill>
              <a:schemeClr val="accent3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OTLSHAPE_M_3837a32be05d497583db127d20af757b_Connector1"/>
          <p:cNvCxnSpPr/>
          <p:nvPr>
            <p:custDataLst>
              <p:tags r:id="rId7"/>
            </p:custDataLst>
          </p:nvPr>
        </p:nvCxnSpPr>
        <p:spPr>
          <a:xfrm>
            <a:off x="2849096" y="2527590"/>
            <a:ext cx="0" cy="397955"/>
          </a:xfrm>
          <a:prstGeom prst="line">
            <a:avLst/>
          </a:prstGeom>
          <a:ln w="7620" cap="flat" cmpd="sng" algn="ctr">
            <a:solidFill>
              <a:schemeClr val="accent2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OTLSHAPE_M_f38571eff4b64248be093c5e9f7b24b4_Connector1"/>
          <p:cNvCxnSpPr/>
          <p:nvPr>
            <p:custDataLst>
              <p:tags r:id="rId8"/>
            </p:custDataLst>
          </p:nvPr>
        </p:nvCxnSpPr>
        <p:spPr>
          <a:xfrm>
            <a:off x="1275473" y="2527590"/>
            <a:ext cx="0" cy="397955"/>
          </a:xfrm>
          <a:prstGeom prst="line">
            <a:avLst/>
          </a:prstGeom>
          <a:ln w="7620" cap="flat" cmpd="sng" algn="ctr">
            <a:solidFill>
              <a:schemeClr val="accent1">
                <a:alpha val="4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OTLSHAPE_M_59bb1b30ddc540efb635d6bf0b07891d_Connector1"/>
          <p:cNvCxnSpPr/>
          <p:nvPr>
            <p:custDataLst>
              <p:tags r:id="rId9"/>
            </p:custDataLst>
          </p:nvPr>
        </p:nvCxnSpPr>
        <p:spPr>
          <a:xfrm>
            <a:off x="428695" y="2120301"/>
            <a:ext cx="0" cy="805244"/>
          </a:xfrm>
          <a:prstGeom prst="line">
            <a:avLst/>
          </a:prstGeom>
          <a:ln w="7620" cap="flat" cmpd="sng" algn="ctr">
            <a:solidFill>
              <a:srgbClr val="0072BC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TLSHAPE_TB_00000000000000000000000000000000_ScaleContainer"/>
          <p:cNvSpPr/>
          <p:nvPr>
            <p:custDataLst>
              <p:tags r:id="rId10"/>
            </p:custDataLst>
          </p:nvPr>
        </p:nvSpPr>
        <p:spPr>
          <a:xfrm>
            <a:off x="1" y="2925544"/>
            <a:ext cx="8985614" cy="380476"/>
          </a:xfrm>
          <a:prstGeom prst="rect">
            <a:avLst/>
          </a:prstGeom>
          <a:gradFill flip="none" rotWithShape="1">
            <a:gsLst>
              <a:gs pos="0">
                <a:srgbClr val="44546A"/>
              </a:gs>
              <a:gs pos="0">
                <a:schemeClr val="dk2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79" name="OTLSHAPE_TB_00000000000000000000000000000000_ElapsedTime"/>
          <p:cNvSpPr/>
          <p:nvPr>
            <p:custDataLst>
              <p:tags r:id="rId11"/>
            </p:custDataLst>
          </p:nvPr>
        </p:nvSpPr>
        <p:spPr>
          <a:xfrm>
            <a:off x="1" y="3216488"/>
            <a:ext cx="6952163" cy="98737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0"/>
            </a:lightRig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80" name="OTLSHAPE_TB_00000000000000000000000000000000_TodayMarkerShape"/>
          <p:cNvSpPr/>
          <p:nvPr>
            <p:custDataLst>
              <p:tags r:id="rId12"/>
            </p:custDataLst>
          </p:nvPr>
        </p:nvSpPr>
        <p:spPr>
          <a:xfrm>
            <a:off x="6871139" y="3336596"/>
            <a:ext cx="102870" cy="1143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cxnSp>
        <p:nvCxnSpPr>
          <p:cNvPr id="82" name="OTLSHAPE_TB_00000000000000000000000000000000_Separator1"/>
          <p:cNvCxnSpPr/>
          <p:nvPr>
            <p:custDataLst>
              <p:tags r:id="rId13"/>
            </p:custDataLst>
          </p:nvPr>
        </p:nvCxnSpPr>
        <p:spPr>
          <a:xfrm>
            <a:off x="1011727" y="3005554"/>
            <a:ext cx="0" cy="18288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TLSHAPE_TB_00000000000000000000000000000000_TimescaleInterval2"/>
          <p:cNvSpPr txBox="1"/>
          <p:nvPr>
            <p:custDataLst>
              <p:tags r:id="rId14"/>
            </p:custDataLst>
          </p:nvPr>
        </p:nvSpPr>
        <p:spPr>
          <a:xfrm>
            <a:off x="1068877" y="3013270"/>
            <a:ext cx="274460" cy="1674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80" spc="-18">
                <a:solidFill>
                  <a:schemeClr val="lt1"/>
                </a:solidFill>
                <a:latin typeface="Calibri" panose="020F0502020204030204" pitchFamily="34" charset="0"/>
              </a:rPr>
              <a:t>2013</a:t>
            </a:r>
          </a:p>
        </p:txBody>
      </p:sp>
      <p:cxnSp>
        <p:nvCxnSpPr>
          <p:cNvPr id="84" name="OTLSHAPE_TB_00000000000000000000000000000000_Separator2"/>
          <p:cNvCxnSpPr/>
          <p:nvPr>
            <p:custDataLst>
              <p:tags r:id="rId15"/>
            </p:custDataLst>
          </p:nvPr>
        </p:nvCxnSpPr>
        <p:spPr>
          <a:xfrm>
            <a:off x="2338223" y="3005554"/>
            <a:ext cx="0" cy="18288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TLSHAPE_TB_00000000000000000000000000000000_TimescaleInterval3"/>
          <p:cNvSpPr txBox="1"/>
          <p:nvPr>
            <p:custDataLst>
              <p:tags r:id="rId16"/>
            </p:custDataLst>
          </p:nvPr>
        </p:nvSpPr>
        <p:spPr>
          <a:xfrm>
            <a:off x="2395373" y="3013270"/>
            <a:ext cx="274460" cy="1674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80" spc="-18">
                <a:solidFill>
                  <a:schemeClr val="lt1"/>
                </a:solidFill>
                <a:latin typeface="Calibri" panose="020F0502020204030204" pitchFamily="34" charset="0"/>
              </a:rPr>
              <a:t>2014</a:t>
            </a:r>
          </a:p>
        </p:txBody>
      </p:sp>
      <p:cxnSp>
        <p:nvCxnSpPr>
          <p:cNvPr id="86" name="OTLSHAPE_TB_00000000000000000000000000000000_Separator3"/>
          <p:cNvCxnSpPr/>
          <p:nvPr>
            <p:custDataLst>
              <p:tags r:id="rId17"/>
            </p:custDataLst>
          </p:nvPr>
        </p:nvCxnSpPr>
        <p:spPr>
          <a:xfrm>
            <a:off x="3664720" y="3005554"/>
            <a:ext cx="0" cy="18288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TLSHAPE_TB_00000000000000000000000000000000_TimescaleInterval4"/>
          <p:cNvSpPr txBox="1"/>
          <p:nvPr>
            <p:custDataLst>
              <p:tags r:id="rId18"/>
            </p:custDataLst>
          </p:nvPr>
        </p:nvSpPr>
        <p:spPr>
          <a:xfrm>
            <a:off x="3721870" y="3013270"/>
            <a:ext cx="274460" cy="1674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80" spc="-18">
                <a:solidFill>
                  <a:schemeClr val="lt1"/>
                </a:solidFill>
                <a:latin typeface="Calibri" panose="020F0502020204030204" pitchFamily="34" charset="0"/>
              </a:rPr>
              <a:t>2015</a:t>
            </a:r>
          </a:p>
        </p:txBody>
      </p:sp>
      <p:cxnSp>
        <p:nvCxnSpPr>
          <p:cNvPr id="88" name="OTLSHAPE_TB_00000000000000000000000000000000_Separator4"/>
          <p:cNvCxnSpPr/>
          <p:nvPr>
            <p:custDataLst>
              <p:tags r:id="rId19"/>
            </p:custDataLst>
          </p:nvPr>
        </p:nvCxnSpPr>
        <p:spPr>
          <a:xfrm>
            <a:off x="4991216" y="3005554"/>
            <a:ext cx="0" cy="18288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TLSHAPE_TB_00000000000000000000000000000000_TimescaleInterval5"/>
          <p:cNvSpPr txBox="1"/>
          <p:nvPr>
            <p:custDataLst>
              <p:tags r:id="rId20"/>
            </p:custDataLst>
          </p:nvPr>
        </p:nvSpPr>
        <p:spPr>
          <a:xfrm>
            <a:off x="5048366" y="3013270"/>
            <a:ext cx="274460" cy="1674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80" spc="-18">
                <a:solidFill>
                  <a:schemeClr val="lt1"/>
                </a:solidFill>
                <a:latin typeface="Calibri" panose="020F0502020204030204" pitchFamily="34" charset="0"/>
              </a:rPr>
              <a:t>2016</a:t>
            </a:r>
          </a:p>
        </p:txBody>
      </p:sp>
      <p:cxnSp>
        <p:nvCxnSpPr>
          <p:cNvPr id="90" name="OTLSHAPE_TB_00000000000000000000000000000000_Separator5"/>
          <p:cNvCxnSpPr/>
          <p:nvPr>
            <p:custDataLst>
              <p:tags r:id="rId21"/>
            </p:custDataLst>
          </p:nvPr>
        </p:nvCxnSpPr>
        <p:spPr>
          <a:xfrm>
            <a:off x="6321346" y="3005554"/>
            <a:ext cx="0" cy="18288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TLSHAPE_TB_00000000000000000000000000000000_TimescaleInterval6"/>
          <p:cNvSpPr txBox="1"/>
          <p:nvPr>
            <p:custDataLst>
              <p:tags r:id="rId22"/>
            </p:custDataLst>
          </p:nvPr>
        </p:nvSpPr>
        <p:spPr>
          <a:xfrm>
            <a:off x="6378497" y="3013270"/>
            <a:ext cx="274460" cy="1674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80" spc="-18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</a:p>
        </p:txBody>
      </p:sp>
      <p:cxnSp>
        <p:nvCxnSpPr>
          <p:cNvPr id="92" name="OTLSHAPE_TB_00000000000000000000000000000000_Separator6"/>
          <p:cNvCxnSpPr/>
          <p:nvPr>
            <p:custDataLst>
              <p:tags r:id="rId23"/>
            </p:custDataLst>
          </p:nvPr>
        </p:nvCxnSpPr>
        <p:spPr>
          <a:xfrm>
            <a:off x="7647842" y="3005554"/>
            <a:ext cx="0" cy="18288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TLSHAPE_TB_00000000000000000000000000000000_TimescaleInterval7"/>
          <p:cNvSpPr txBox="1"/>
          <p:nvPr>
            <p:custDataLst>
              <p:tags r:id="rId24"/>
            </p:custDataLst>
          </p:nvPr>
        </p:nvSpPr>
        <p:spPr>
          <a:xfrm>
            <a:off x="7704993" y="3013270"/>
            <a:ext cx="274460" cy="16745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GB" sz="1080" spc="-18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94" name="OTLSHAPE_M_59bb1b30ddc540efb635d6bf0b07891d_Title"/>
          <p:cNvSpPr txBox="1"/>
          <p:nvPr>
            <p:custDataLst>
              <p:tags r:id="rId25"/>
            </p:custDataLst>
          </p:nvPr>
        </p:nvSpPr>
        <p:spPr>
          <a:xfrm>
            <a:off x="628720" y="2013161"/>
            <a:ext cx="1349698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80" b="1" spc="-5" dirty="0">
                <a:solidFill>
                  <a:schemeClr val="dk1"/>
                </a:solidFill>
                <a:latin typeface="Calibri" panose="020F0502020204030204" pitchFamily="34" charset="0"/>
              </a:rPr>
              <a:t>Draft of the regulation</a:t>
            </a:r>
          </a:p>
        </p:txBody>
      </p:sp>
      <p:sp>
        <p:nvSpPr>
          <p:cNvPr id="95" name="OTLSHAPE_M_59bb1b30ddc540efb635d6bf0b07891d_Date"/>
          <p:cNvSpPr txBox="1"/>
          <p:nvPr>
            <p:custDataLst>
              <p:tags r:id="rId26"/>
            </p:custDataLst>
          </p:nvPr>
        </p:nvSpPr>
        <p:spPr>
          <a:xfrm>
            <a:off x="628720" y="2184935"/>
            <a:ext cx="50292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>
                <a:solidFill>
                  <a:srgbClr val="1F497E"/>
                </a:solidFill>
                <a:latin typeface="Calibri" panose="020F0502020204030204" pitchFamily="34" charset="0"/>
              </a:rPr>
              <a:t>7/22/2012</a:t>
            </a:r>
          </a:p>
        </p:txBody>
      </p:sp>
      <p:sp>
        <p:nvSpPr>
          <p:cNvPr id="96" name="OTLSHAPE_M_59bb1b30ddc540efb635d6bf0b07891d_Shape"/>
          <p:cNvSpPr/>
          <p:nvPr>
            <p:custDataLst>
              <p:tags r:id="rId27"/>
            </p:custDataLst>
          </p:nvPr>
        </p:nvSpPr>
        <p:spPr>
          <a:xfrm rot="16200000">
            <a:off x="451555" y="2120301"/>
            <a:ext cx="148590" cy="148590"/>
          </a:xfrm>
          <a:prstGeom prst="flowChartMerge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97" name="OTLSHAPE_M_f38571eff4b64248be093c5e9f7b24b4_Title"/>
          <p:cNvSpPr txBox="1"/>
          <p:nvPr>
            <p:custDataLst>
              <p:tags r:id="rId28"/>
            </p:custDataLst>
          </p:nvPr>
        </p:nvSpPr>
        <p:spPr>
          <a:xfrm>
            <a:off x="1475497" y="2420450"/>
            <a:ext cx="1270304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8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Revisions in the draft</a:t>
            </a:r>
          </a:p>
        </p:txBody>
      </p:sp>
      <p:sp>
        <p:nvSpPr>
          <p:cNvPr id="98" name="OTLSHAPE_M_f38571eff4b64248be093c5e9f7b24b4_Date"/>
          <p:cNvSpPr txBox="1"/>
          <p:nvPr>
            <p:custDataLst>
              <p:tags r:id="rId29"/>
            </p:custDataLst>
          </p:nvPr>
        </p:nvSpPr>
        <p:spPr>
          <a:xfrm>
            <a:off x="1475498" y="2592223"/>
            <a:ext cx="50292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 dirty="0">
                <a:solidFill>
                  <a:srgbClr val="1F497E"/>
                </a:solidFill>
                <a:latin typeface="Calibri" panose="020F0502020204030204" pitchFamily="34" charset="0"/>
              </a:rPr>
              <a:t>3/12/2013</a:t>
            </a:r>
          </a:p>
        </p:txBody>
      </p:sp>
      <p:sp>
        <p:nvSpPr>
          <p:cNvPr id="99" name="OTLSHAPE_M_f38571eff4b64248be093c5e9f7b24b4_Shape"/>
          <p:cNvSpPr/>
          <p:nvPr>
            <p:custDataLst>
              <p:tags r:id="rId30"/>
            </p:custDataLst>
          </p:nvPr>
        </p:nvSpPr>
        <p:spPr>
          <a:xfrm rot="16200000">
            <a:off x="1298333" y="2527590"/>
            <a:ext cx="148590" cy="148590"/>
          </a:xfrm>
          <a:prstGeom prst="flowChartMerg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00" name="OTLSHAPE_M_3837a32be05d497583db127d20af757b_Title"/>
          <p:cNvSpPr txBox="1"/>
          <p:nvPr>
            <p:custDataLst>
              <p:tags r:id="rId31"/>
            </p:custDataLst>
          </p:nvPr>
        </p:nvSpPr>
        <p:spPr>
          <a:xfrm>
            <a:off x="3049122" y="2420450"/>
            <a:ext cx="1759900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80" b="1" spc="-2" dirty="0">
                <a:solidFill>
                  <a:schemeClr val="dk1"/>
                </a:solidFill>
                <a:latin typeface="Calibri" panose="020F0502020204030204" pitchFamily="34" charset="0"/>
              </a:rPr>
              <a:t>Discussions in the EU Council</a:t>
            </a:r>
            <a:endParaRPr lang="en-GB" sz="1080" b="1" spc="-2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OTLSHAPE_M_3837a32be05d497583db127d20af757b_Date"/>
          <p:cNvSpPr txBox="1"/>
          <p:nvPr>
            <p:custDataLst>
              <p:tags r:id="rId32"/>
            </p:custDataLst>
          </p:nvPr>
        </p:nvSpPr>
        <p:spPr>
          <a:xfrm>
            <a:off x="3049121" y="2592223"/>
            <a:ext cx="50292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>
                <a:solidFill>
                  <a:srgbClr val="1F497E"/>
                </a:solidFill>
                <a:latin typeface="Calibri" panose="020F0502020204030204" pitchFamily="34" charset="0"/>
              </a:rPr>
              <a:t>5/19/2014</a:t>
            </a:r>
          </a:p>
        </p:txBody>
      </p:sp>
      <p:sp>
        <p:nvSpPr>
          <p:cNvPr id="102" name="OTLSHAPE_M_3837a32be05d497583db127d20af757b_Shape"/>
          <p:cNvSpPr/>
          <p:nvPr>
            <p:custDataLst>
              <p:tags r:id="rId33"/>
            </p:custDataLst>
          </p:nvPr>
        </p:nvSpPr>
        <p:spPr>
          <a:xfrm rot="16200000">
            <a:off x="2871956" y="2527590"/>
            <a:ext cx="148590" cy="148590"/>
          </a:xfrm>
          <a:prstGeom prst="flowChartMerg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03" name="OTLSHAPE_M_ccedd71866fa493194ea05aad4453c14_Title"/>
          <p:cNvSpPr txBox="1"/>
          <p:nvPr>
            <p:custDataLst>
              <p:tags r:id="rId34"/>
            </p:custDataLst>
          </p:nvPr>
        </p:nvSpPr>
        <p:spPr>
          <a:xfrm>
            <a:off x="4662723" y="2013161"/>
            <a:ext cx="1958385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80" b="1" spc="-4">
                <a:solidFill>
                  <a:schemeClr val="dk1"/>
                </a:solidFill>
                <a:latin typeface="Calibri" panose="020F0502020204030204" pitchFamily="34" charset="0"/>
              </a:rPr>
              <a:t>EU Council finalises the chapters</a:t>
            </a:r>
          </a:p>
        </p:txBody>
      </p:sp>
      <p:sp>
        <p:nvSpPr>
          <p:cNvPr id="104" name="OTLSHAPE_M_ccedd71866fa493194ea05aad4453c14_Date"/>
          <p:cNvSpPr txBox="1"/>
          <p:nvPr>
            <p:custDataLst>
              <p:tags r:id="rId35"/>
            </p:custDataLst>
          </p:nvPr>
        </p:nvSpPr>
        <p:spPr>
          <a:xfrm>
            <a:off x="4662723" y="2184935"/>
            <a:ext cx="44577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>
                <a:solidFill>
                  <a:srgbClr val="1F497E"/>
                </a:solidFill>
                <a:latin typeface="Calibri" panose="020F0502020204030204" pitchFamily="34" charset="0"/>
              </a:rPr>
              <a:t>8/6/2015</a:t>
            </a:r>
          </a:p>
        </p:txBody>
      </p:sp>
      <p:sp>
        <p:nvSpPr>
          <p:cNvPr id="105" name="OTLSHAPE_M_ccedd71866fa493194ea05aad4453c14_Shape"/>
          <p:cNvSpPr/>
          <p:nvPr>
            <p:custDataLst>
              <p:tags r:id="rId36"/>
            </p:custDataLst>
          </p:nvPr>
        </p:nvSpPr>
        <p:spPr>
          <a:xfrm rot="16200000">
            <a:off x="4485558" y="2120301"/>
            <a:ext cx="148590" cy="148590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06" name="OTLSHAPE_M_8bbfd835d03a4af0949ddac4dafb17ac_Title"/>
          <p:cNvSpPr txBox="1"/>
          <p:nvPr>
            <p:custDataLst>
              <p:tags r:id="rId37"/>
            </p:custDataLst>
          </p:nvPr>
        </p:nvSpPr>
        <p:spPr>
          <a:xfrm>
            <a:off x="4506451" y="1678625"/>
            <a:ext cx="860102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80" b="1" spc="-9" dirty="0" err="1">
                <a:solidFill>
                  <a:schemeClr val="dk1"/>
                </a:solidFill>
                <a:latin typeface="Calibri" panose="020F0502020204030204" pitchFamily="34" charset="0"/>
              </a:rPr>
              <a:t>Trilogue</a:t>
            </a:r>
            <a:r>
              <a:rPr lang="en-GB" sz="1080" b="1" spc="-9" dirty="0">
                <a:solidFill>
                  <a:schemeClr val="dk1"/>
                </a:solidFill>
                <a:latin typeface="Calibri" panose="020F0502020204030204" pitchFamily="34" charset="0"/>
              </a:rPr>
              <a:t> starts</a:t>
            </a:r>
          </a:p>
        </p:txBody>
      </p:sp>
      <p:sp>
        <p:nvSpPr>
          <p:cNvPr id="107" name="OTLSHAPE_M_8bbfd835d03a4af0949ddac4dafb17ac_Date"/>
          <p:cNvSpPr txBox="1"/>
          <p:nvPr>
            <p:custDataLst>
              <p:tags r:id="rId38"/>
            </p:custDataLst>
          </p:nvPr>
        </p:nvSpPr>
        <p:spPr>
          <a:xfrm>
            <a:off x="4506451" y="1844824"/>
            <a:ext cx="50292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>
                <a:solidFill>
                  <a:srgbClr val="1F497E"/>
                </a:solidFill>
                <a:latin typeface="Calibri" panose="020F0502020204030204" pitchFamily="34" charset="0"/>
              </a:rPr>
              <a:t>6/24/2015</a:t>
            </a:r>
          </a:p>
        </p:txBody>
      </p:sp>
      <p:sp>
        <p:nvSpPr>
          <p:cNvPr id="108" name="OTLSHAPE_M_8bbfd835d03a4af0949ddac4dafb17ac_Shape"/>
          <p:cNvSpPr/>
          <p:nvPr>
            <p:custDataLst>
              <p:tags r:id="rId39"/>
            </p:custDataLst>
          </p:nvPr>
        </p:nvSpPr>
        <p:spPr>
          <a:xfrm rot="16200000">
            <a:off x="4329286" y="1840250"/>
            <a:ext cx="148590" cy="148590"/>
          </a:xfrm>
          <a:prstGeom prst="flowChartMerge">
            <a:avLst/>
          </a:prstGeom>
          <a:solidFill>
            <a:schemeClr val="accent2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09" name="OTLSHAPE_M_fea5be7a98fe4c9b954a53dd7a4098e6_Title"/>
          <p:cNvSpPr txBox="1"/>
          <p:nvPr>
            <p:custDataLst>
              <p:tags r:id="rId40"/>
            </p:custDataLst>
          </p:nvPr>
        </p:nvSpPr>
        <p:spPr>
          <a:xfrm>
            <a:off x="5146077" y="2420450"/>
            <a:ext cx="926263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80" b="1" spc="-8">
                <a:solidFill>
                  <a:schemeClr val="dk1"/>
                </a:solidFill>
                <a:latin typeface="Calibri" panose="020F0502020204030204" pitchFamily="34" charset="0"/>
              </a:rPr>
              <a:t>Trilogue agrees</a:t>
            </a:r>
          </a:p>
        </p:txBody>
      </p:sp>
      <p:sp>
        <p:nvSpPr>
          <p:cNvPr id="110" name="OTLSHAPE_M_fea5be7a98fe4c9b954a53dd7a4098e6_Date"/>
          <p:cNvSpPr txBox="1"/>
          <p:nvPr>
            <p:custDataLst>
              <p:tags r:id="rId41"/>
            </p:custDataLst>
          </p:nvPr>
        </p:nvSpPr>
        <p:spPr>
          <a:xfrm>
            <a:off x="5146076" y="2592223"/>
            <a:ext cx="56007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>
                <a:solidFill>
                  <a:srgbClr val="1F497E"/>
                </a:solidFill>
                <a:latin typeface="Calibri" panose="020F0502020204030204" pitchFamily="34" charset="0"/>
              </a:rPr>
              <a:t>12/17/2015</a:t>
            </a:r>
          </a:p>
        </p:txBody>
      </p:sp>
      <p:sp>
        <p:nvSpPr>
          <p:cNvPr id="111" name="OTLSHAPE_M_fea5be7a98fe4c9b954a53dd7a4098e6_Shape"/>
          <p:cNvSpPr/>
          <p:nvPr>
            <p:custDataLst>
              <p:tags r:id="rId42"/>
            </p:custDataLst>
          </p:nvPr>
        </p:nvSpPr>
        <p:spPr>
          <a:xfrm rot="16200000">
            <a:off x="4968911" y="2527590"/>
            <a:ext cx="148590" cy="148590"/>
          </a:xfrm>
          <a:prstGeom prst="flowChartMerge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12" name="OTLSHAPE_M_f907cf2cd13744bf813189fde4894f68_Title"/>
          <p:cNvSpPr txBox="1"/>
          <p:nvPr>
            <p:custDataLst>
              <p:tags r:id="rId43"/>
            </p:custDataLst>
          </p:nvPr>
        </p:nvSpPr>
        <p:spPr>
          <a:xfrm>
            <a:off x="7598465" y="2120300"/>
            <a:ext cx="1018889" cy="1661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1080" b="1" spc="-8" dirty="0">
                <a:solidFill>
                  <a:schemeClr val="dk1"/>
                </a:solidFill>
                <a:latin typeface="Calibri" panose="020F0502020204030204" pitchFamily="34" charset="0"/>
              </a:rPr>
              <a:t>Comes into force</a:t>
            </a:r>
          </a:p>
        </p:txBody>
      </p:sp>
      <p:sp>
        <p:nvSpPr>
          <p:cNvPr id="113" name="OTLSHAPE_M_f907cf2cd13744bf813189fde4894f68_Date"/>
          <p:cNvSpPr txBox="1"/>
          <p:nvPr>
            <p:custDataLst>
              <p:tags r:id="rId44"/>
            </p:custDataLst>
          </p:nvPr>
        </p:nvSpPr>
        <p:spPr>
          <a:xfrm>
            <a:off x="7598465" y="2292073"/>
            <a:ext cx="502920" cy="1384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GB" sz="900" spc="-8">
                <a:solidFill>
                  <a:srgbClr val="1F497E"/>
                </a:solidFill>
                <a:latin typeface="Calibri" panose="020F0502020204030204" pitchFamily="34" charset="0"/>
              </a:rPr>
              <a:t>5/15/2018</a:t>
            </a:r>
          </a:p>
        </p:txBody>
      </p:sp>
      <p:sp>
        <p:nvSpPr>
          <p:cNvPr id="114" name="OTLSHAPE_M_f907cf2cd13744bf813189fde4894f68_Shape"/>
          <p:cNvSpPr/>
          <p:nvPr>
            <p:custDataLst>
              <p:tags r:id="rId45"/>
            </p:custDataLst>
          </p:nvPr>
        </p:nvSpPr>
        <p:spPr>
          <a:xfrm rot="16200000">
            <a:off x="8167040" y="2527590"/>
            <a:ext cx="148590" cy="148590"/>
          </a:xfrm>
          <a:prstGeom prst="flowChartMerge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15" name="Rectangle 2"/>
          <p:cNvSpPr>
            <a:spLocks noChangeArrowheads="1"/>
          </p:cNvSpPr>
          <p:nvPr/>
        </p:nvSpPr>
        <p:spPr bwMode="auto">
          <a:xfrm>
            <a:off x="1124289" y="426301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4293795" y="3346555"/>
            <a:ext cx="4548851" cy="1009131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0" y="3538445"/>
            <a:ext cx="3162300" cy="133395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124289" y="5069415"/>
            <a:ext cx="1264006" cy="287763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2136892" y="5599887"/>
            <a:ext cx="516962" cy="516962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19779" y="5635964"/>
            <a:ext cx="1126901" cy="563451"/>
          </a:xfrm>
          <a:prstGeom prst="rect">
            <a:avLst/>
          </a:prstGeom>
        </p:spPr>
      </p:pic>
      <p:pic>
        <p:nvPicPr>
          <p:cNvPr id="121" name="image12.jpg"/>
          <p:cNvPicPr/>
          <p:nvPr/>
        </p:nvPicPr>
        <p:blipFill>
          <a:blip r:embed="rId52"/>
          <a:srcRect/>
          <a:stretch>
            <a:fillRect/>
          </a:stretch>
        </p:blipFill>
        <p:spPr>
          <a:xfrm>
            <a:off x="4422829" y="4582408"/>
            <a:ext cx="1200150" cy="685800"/>
          </a:xfrm>
          <a:prstGeom prst="rect">
            <a:avLst/>
          </a:prstGeom>
          <a:ln/>
        </p:spPr>
      </p:pic>
      <p:pic>
        <p:nvPicPr>
          <p:cNvPr id="122" name="image15.png" descr="Logo-cerict.png"/>
          <p:cNvPicPr/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2409" y="5314020"/>
            <a:ext cx="755804" cy="643889"/>
          </a:xfrm>
          <a:prstGeom prst="rect">
            <a:avLst/>
          </a:prstGeom>
          <a:ln/>
        </p:spPr>
      </p:pic>
      <p:pic>
        <p:nvPicPr>
          <p:cNvPr id="123" name="image13.jpg" descr="TU_Logo_lang_RGB_rot.jpg"/>
          <p:cNvPicPr/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1273" y="6164604"/>
            <a:ext cx="1028908" cy="545800"/>
          </a:xfrm>
          <a:prstGeom prst="rect">
            <a:avLst/>
          </a:prstGeom>
          <a:ln/>
        </p:spPr>
      </p:pic>
      <p:pic>
        <p:nvPicPr>
          <p:cNvPr id="124" name="image11.png"/>
          <p:cNvPicPr/>
          <p:nvPr/>
        </p:nvPicPr>
        <p:blipFill>
          <a:blip r:embed="rId55"/>
          <a:srcRect/>
          <a:stretch>
            <a:fillRect/>
          </a:stretch>
        </p:blipFill>
        <p:spPr>
          <a:xfrm>
            <a:off x="4828614" y="5457803"/>
            <a:ext cx="685800" cy="600075"/>
          </a:xfrm>
          <a:prstGeom prst="rect">
            <a:avLst/>
          </a:prstGeom>
          <a:ln/>
        </p:spPr>
      </p:pic>
      <p:pic>
        <p:nvPicPr>
          <p:cNvPr id="125" name="image14.jpg" descr="ercim-head.jpg"/>
          <p:cNvPicPr/>
          <p:nvPr/>
        </p:nvPicPr>
        <p:blipFill>
          <a:blip r:embed="rId56"/>
          <a:srcRect/>
          <a:stretch>
            <a:fillRect/>
          </a:stretch>
        </p:blipFill>
        <p:spPr>
          <a:xfrm>
            <a:off x="4748459" y="6004921"/>
            <a:ext cx="857250" cy="588169"/>
          </a:xfrm>
          <a:prstGeom prst="rect">
            <a:avLst/>
          </a:prstGeom>
          <a:ln/>
        </p:spPr>
      </p:pic>
      <p:pic>
        <p:nvPicPr>
          <p:cNvPr id="126" name="Picture 125" descr="http://www.tenforce.com/wp-content/themes/twentyfifteen-child/img/fullPage.jpg"/>
          <p:cNvPicPr/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46" y="4564040"/>
            <a:ext cx="1457325" cy="36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image06.png"/>
          <p:cNvPicPr/>
          <p:nvPr/>
        </p:nvPicPr>
        <p:blipFill>
          <a:blip r:embed="rId58"/>
          <a:srcRect/>
          <a:stretch>
            <a:fillRect/>
          </a:stretch>
        </p:blipFill>
        <p:spPr>
          <a:xfrm>
            <a:off x="5836602" y="4681336"/>
            <a:ext cx="1036865" cy="369007"/>
          </a:xfrm>
          <a:prstGeom prst="rect">
            <a:avLst/>
          </a:prstGeom>
          <a:ln/>
        </p:spPr>
      </p:pic>
      <p:pic>
        <p:nvPicPr>
          <p:cNvPr id="128" name="image01.png"/>
          <p:cNvPicPr/>
          <p:nvPr/>
        </p:nvPicPr>
        <p:blipFill>
          <a:blip r:embed="rId59"/>
          <a:srcRect/>
          <a:stretch>
            <a:fillRect/>
          </a:stretch>
        </p:blipFill>
        <p:spPr>
          <a:xfrm>
            <a:off x="7118181" y="5727418"/>
            <a:ext cx="1628775" cy="514350"/>
          </a:xfrm>
          <a:prstGeom prst="rect">
            <a:avLst/>
          </a:prstGeom>
          <a:ln/>
        </p:spPr>
      </p:pic>
      <p:pic>
        <p:nvPicPr>
          <p:cNvPr id="129" name="Picture 128" descr="http://www.asianlegalonline.com/sites/default/files//tr_the%20answer%20company.jpg"/>
          <p:cNvPicPr/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08" y="5055529"/>
            <a:ext cx="1875955" cy="74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Picture 129" descr="ttp://www.proximus.be/resources/cdn/brand/logos/proximus.png"/>
          <p:cNvPicPr/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6404837"/>
            <a:ext cx="1384571" cy="21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52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technical challenges (prioritized from our point of view)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2019" y="1839258"/>
            <a:ext cx="7740594" cy="4387988"/>
          </a:xfrm>
        </p:spPr>
        <p:txBody>
          <a:bodyPr/>
          <a:lstStyle/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Informed Consent &amp; Policies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Transparency, Deletion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Subjectivity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Anonymization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Last, but not least, and for all these challenges: </a:t>
            </a:r>
            <a:r>
              <a:rPr lang="en-US" b="1" dirty="0" smtClean="0"/>
              <a:t>Protection vs. Innovation?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022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CCFE-0EA7-4573-A458-05CF1F0F60F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7855598"/>
              </p:ext>
            </p:extLst>
          </p:nvPr>
        </p:nvGraphicFramePr>
        <p:xfrm>
          <a:off x="362914" y="2239770"/>
          <a:ext cx="4788310" cy="1352423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18161"/>
                <a:gridCol w="1501140"/>
                <a:gridCol w="2769009"/>
              </a:tblGrid>
              <a:tr h="3159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Article #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Description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838073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7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Conditions for consent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Controllers should be able to </a:t>
                      </a:r>
                      <a:r>
                        <a:rPr lang="en-GB" sz="900" u="sng" dirty="0">
                          <a:effectLst/>
                        </a:rPr>
                        <a:t>demonstrate</a:t>
                      </a:r>
                      <a:r>
                        <a:rPr lang="en-GB" sz="900" dirty="0">
                          <a:effectLst/>
                        </a:rPr>
                        <a:t> the 'freely given' consent from data subjects and should provide the right to withdraw consent any time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76084" y="594360"/>
            <a:ext cx="887524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500" b="1" dirty="0" err="1" smtClean="0">
                <a:solidFill>
                  <a:schemeClr val="bg1"/>
                </a:solidFill>
              </a:rPr>
              <a:t>Consent</a:t>
            </a:r>
            <a:r>
              <a:rPr lang="de-AT" sz="2500" b="1" dirty="0" smtClean="0">
                <a:solidFill>
                  <a:schemeClr val="bg1"/>
                </a:solidFill>
              </a:rPr>
              <a:t> &amp; </a:t>
            </a:r>
            <a:r>
              <a:rPr lang="de-AT" sz="2500" b="1" dirty="0" err="1" smtClean="0">
                <a:solidFill>
                  <a:schemeClr val="bg1"/>
                </a:solidFill>
              </a:rPr>
              <a:t>Policies</a:t>
            </a:r>
            <a:endParaRPr lang="en-GB" sz="25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3646" y="1967665"/>
            <a:ext cx="3137334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Opt-in,</a:t>
            </a:r>
            <a:r>
              <a:rPr lang="en-US" sz="1350" b="1" dirty="0">
                <a:solidFill>
                  <a:prstClr val="black"/>
                </a:solidFill>
              </a:rPr>
              <a:t> </a:t>
            </a:r>
            <a:r>
              <a:rPr lang="en-US" sz="1350" dirty="0">
                <a:solidFill>
                  <a:prstClr val="black"/>
                </a:solidFill>
              </a:rPr>
              <a:t>consent declarations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Demonstrate consent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Freely given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Clearly distinguishable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Withdraw </a:t>
            </a:r>
            <a:r>
              <a:rPr lang="en-US" sz="1350" dirty="0" smtClean="0">
                <a:solidFill>
                  <a:prstClr val="black"/>
                </a:solidFill>
              </a:rPr>
              <a:t>consent </a:t>
            </a:r>
            <a:r>
              <a:rPr lang="en-US" sz="1350" dirty="0">
                <a:solidFill>
                  <a:prstClr val="black"/>
                </a:solidFill>
              </a:rPr>
              <a:t>at any time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520" y="2564904"/>
            <a:ext cx="5020915" cy="792088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3646" y="3212976"/>
            <a:ext cx="3648332" cy="363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Discussion</a:t>
            </a:r>
            <a:r>
              <a:rPr lang="en-US" sz="1350" dirty="0">
                <a:solidFill>
                  <a:prstClr val="black"/>
                </a:solidFill>
              </a:rPr>
              <a:t>: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 smtClean="0">
                <a:solidFill>
                  <a:prstClr val="black"/>
                </a:solidFill>
              </a:rPr>
              <a:t>How to guarantee opt-in has been understood? Policy templates, “Privacy Icons”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 smtClean="0">
                <a:solidFill>
                  <a:prstClr val="black"/>
                </a:solidFill>
              </a:rPr>
              <a:t>Research proposes that </a:t>
            </a:r>
            <a:r>
              <a:rPr lang="en-US" sz="1350" b="1" dirty="0" smtClean="0">
                <a:solidFill>
                  <a:prstClr val="black"/>
                </a:solidFill>
              </a:rPr>
              <a:t>opt-out, interactive processes, </a:t>
            </a:r>
            <a:r>
              <a:rPr lang="en-US" sz="1350" dirty="0" smtClean="0">
                <a:solidFill>
                  <a:prstClr val="black"/>
                </a:solidFill>
              </a:rPr>
              <a:t>and </a:t>
            </a:r>
            <a:r>
              <a:rPr lang="en-US" sz="1350" b="1" dirty="0" smtClean="0">
                <a:solidFill>
                  <a:prstClr val="black"/>
                </a:solidFill>
              </a:rPr>
              <a:t>partial consent </a:t>
            </a:r>
            <a:r>
              <a:rPr lang="en-US" sz="1350" dirty="0" smtClean="0">
                <a:solidFill>
                  <a:prstClr val="black"/>
                </a:solidFill>
              </a:rPr>
              <a:t>are more intuitive than opt-in by monolithic consent forms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400" dirty="0"/>
              <a:t>Giving consent online has many </a:t>
            </a:r>
            <a:r>
              <a:rPr lang="en-US" sz="1400" dirty="0" err="1"/>
              <a:t>behavioural</a:t>
            </a:r>
            <a:r>
              <a:rPr lang="en-US" sz="1400" dirty="0"/>
              <a:t> and UI components</a:t>
            </a:r>
            <a:r>
              <a:rPr lang="en-US" sz="1400" dirty="0" smtClean="0"/>
              <a:t>!</a:t>
            </a:r>
            <a:endParaRPr lang="en-US" sz="1350" dirty="0" smtClean="0">
              <a:solidFill>
                <a:prstClr val="black"/>
              </a:solidFill>
            </a:endParaRPr>
          </a:p>
          <a:p>
            <a:pPr marL="214313" indent="-214313">
              <a:buFont typeface="Arial" charset="0"/>
              <a:buChar char="•"/>
            </a:pPr>
            <a:r>
              <a:rPr lang="en-US" sz="1350" dirty="0" smtClean="0">
                <a:solidFill>
                  <a:prstClr val="black"/>
                </a:solidFill>
              </a:rPr>
              <a:t>Can I delegate consent to a personal agent? </a:t>
            </a:r>
          </a:p>
          <a:p>
            <a:pPr marL="671513" lvl="1" indent="-214313">
              <a:buFont typeface="Arial" charset="0"/>
              <a:buChar char="•"/>
            </a:pPr>
            <a:r>
              <a:rPr lang="en-US" sz="1350" dirty="0" smtClean="0">
                <a:solidFill>
                  <a:prstClr val="black"/>
                </a:solidFill>
              </a:rPr>
              <a:t>How to express and execute consent </a:t>
            </a:r>
            <a:r>
              <a:rPr lang="en-US" sz="1350" b="1" dirty="0" smtClean="0">
                <a:solidFill>
                  <a:prstClr val="black"/>
                </a:solidFill>
              </a:rPr>
              <a:t>policies </a:t>
            </a:r>
            <a:r>
              <a:rPr lang="en-US" sz="1350" dirty="0" smtClean="0">
                <a:solidFill>
                  <a:prstClr val="black"/>
                </a:solidFill>
              </a:rPr>
              <a:t>in provable </a:t>
            </a:r>
            <a:r>
              <a:rPr lang="en-US" sz="1350" b="1" dirty="0" smtClean="0">
                <a:solidFill>
                  <a:prstClr val="black"/>
                </a:solidFill>
              </a:rPr>
              <a:t>machine readable form</a:t>
            </a:r>
            <a:r>
              <a:rPr lang="en-US" sz="1350" dirty="0" smtClean="0">
                <a:solidFill>
                  <a:prstClr val="black"/>
                </a:solidFill>
              </a:rPr>
              <a:t>?</a:t>
            </a:r>
          </a:p>
          <a:p>
            <a:pPr marL="671513" lvl="1" indent="-214313">
              <a:buFont typeface="Arial" charset="0"/>
              <a:buChar char="•"/>
            </a:pPr>
            <a:r>
              <a:rPr lang="en-US" sz="1350" dirty="0" smtClean="0">
                <a:solidFill>
                  <a:prstClr val="black"/>
                </a:solidFill>
              </a:rPr>
              <a:t>Would that legally hold?</a:t>
            </a:r>
          </a:p>
          <a:p>
            <a:pPr marL="214313" indent="-214313">
              <a:buFont typeface="Arial" charset="0"/>
              <a:buChar char="•"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2914" y="1853433"/>
            <a:ext cx="25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GDPR requirements: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70655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0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Transparency, Access, Rectification, Deletion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38931764"/>
              </p:ext>
            </p:extLst>
          </p:nvPr>
        </p:nvGraphicFramePr>
        <p:xfrm>
          <a:off x="186830" y="1783395"/>
          <a:ext cx="4788310" cy="3105687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518161"/>
                <a:gridCol w="1501140"/>
                <a:gridCol w="2769009"/>
              </a:tblGrid>
              <a:tr h="31598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Article #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AT" sz="9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Description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813158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12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Transparent information, communication and modalities for the exercise of the rights of the data subject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To provide info related to processing in concise, transparent, intelligible and easily accessible form, using clear and plain language..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0657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15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Right of access for the data subject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Right to access personal data which is collected and processed and to know which data is processed </a:t>
                      </a:r>
                      <a:endParaRPr lang="en-GB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0657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16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Right to rectification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Right to ask controllers to rectify any inaccurate personal data regarding them </a:t>
                      </a:r>
                      <a:endParaRPr lang="en-GB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0657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17</a:t>
                      </a:r>
                      <a:endParaRPr lang="en-GB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Right to erasure (“right to be forgotten”)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Right to ask controllers to delete their personal data </a:t>
                      </a:r>
                      <a:endParaRPr lang="en-GB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406579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18</a:t>
                      </a:r>
                      <a:endParaRPr lang="en-GB" sz="9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Right to restriction of processing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Right to ask controllers to restrict processing of personal data </a:t>
                      </a:r>
                      <a:endParaRPr lang="en-GB" sz="9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93645" y="1721107"/>
            <a:ext cx="354021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Trust via Transparency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Concise, transparent, intelligible and easily </a:t>
            </a:r>
            <a:r>
              <a:rPr lang="en-US" sz="1350" dirty="0" smtClean="0">
                <a:solidFill>
                  <a:prstClr val="black"/>
                </a:solidFill>
              </a:rPr>
              <a:t>accessible information about processing</a:t>
            </a:r>
            <a:endParaRPr lang="en-US" sz="1350" dirty="0">
              <a:solidFill>
                <a:prstClr val="black"/>
              </a:solidFill>
            </a:endParaRPr>
          </a:p>
          <a:p>
            <a:pPr marL="214313" indent="-214313">
              <a:buFont typeface="Arial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Using clear and plain language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 smtClean="0">
                <a:solidFill>
                  <a:prstClr val="black"/>
                </a:solidFill>
              </a:rPr>
              <a:t>Standardized </a:t>
            </a:r>
            <a:r>
              <a:rPr lang="en-US" sz="1350" dirty="0">
                <a:solidFill>
                  <a:prstClr val="black"/>
                </a:solidFill>
              </a:rPr>
              <a:t>icons (machine-readable)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93" y="2137608"/>
            <a:ext cx="5149583" cy="273224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3031" y="3441680"/>
            <a:ext cx="39009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Discussion</a:t>
            </a:r>
            <a:r>
              <a:rPr lang="en-US" sz="1350" dirty="0">
                <a:solidFill>
                  <a:prstClr val="black"/>
                </a:solidFill>
              </a:rPr>
              <a:t>: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 smtClean="0">
                <a:solidFill>
                  <a:prstClr val="black"/>
                </a:solidFill>
              </a:rPr>
              <a:t>Develop agreed models to present transparency data in a standardized manner, allowing the user to access the data collected about them in an integrated manner (e.g. Linked Data, PROV, extensions</a:t>
            </a:r>
            <a:r>
              <a:rPr lang="mr-IN" sz="1350" dirty="0" smtClean="0">
                <a:solidFill>
                  <a:prstClr val="black"/>
                </a:solidFill>
              </a:rPr>
              <a:t>…</a:t>
            </a:r>
            <a:r>
              <a:rPr lang="en-US" sz="1350" dirty="0" smtClean="0">
                <a:solidFill>
                  <a:prstClr val="black"/>
                </a:solidFill>
              </a:rPr>
              <a:t>)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 smtClean="0">
                <a:solidFill>
                  <a:prstClr val="black"/>
                </a:solidFill>
              </a:rPr>
              <a:t>Open questions in terms of deletes (e.g. feasibility of Hard deletes in cloud environments) vs. transparency demands.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 smtClean="0">
                <a:solidFill>
                  <a:prstClr val="black"/>
                </a:solidFill>
              </a:rPr>
              <a:t>Protocols to store transparency information </a:t>
            </a:r>
            <a:r>
              <a:rPr lang="en-US" sz="1350" i="1" dirty="0" smtClean="0">
                <a:solidFill>
                  <a:prstClr val="black"/>
                </a:solidFill>
              </a:rPr>
              <a:t>(</a:t>
            </a:r>
            <a:r>
              <a:rPr lang="en-US" sz="1350" i="1" dirty="0" err="1" smtClean="0">
                <a:solidFill>
                  <a:prstClr val="black"/>
                </a:solidFill>
              </a:rPr>
              <a:t>Blockchain</a:t>
            </a:r>
            <a:r>
              <a:rPr lang="en-US" sz="1350" i="1" dirty="0" smtClean="0">
                <a:solidFill>
                  <a:prstClr val="black"/>
                </a:solidFill>
              </a:rPr>
              <a:t> is not the only option!)</a:t>
            </a:r>
          </a:p>
          <a:p>
            <a:pPr marL="214313" indent="-214313">
              <a:buFont typeface="Arial" charset="0"/>
              <a:buChar char="•"/>
            </a:pPr>
            <a:endParaRPr lang="en-US" sz="1350" dirty="0" smtClean="0">
              <a:solidFill>
                <a:prstClr val="black"/>
              </a:solidFill>
            </a:endParaRPr>
          </a:p>
          <a:p>
            <a:pPr marL="214313" indent="-214313">
              <a:buFont typeface="Arial" charset="0"/>
              <a:buChar char="•"/>
            </a:pPr>
            <a:endParaRPr lang="en-US" sz="1350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3676" y="6308303"/>
            <a:ext cx="903486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>
                <a:latin typeface="georgia, serif" charset="0"/>
                <a:hlinkClick r:id="rId2"/>
              </a:rPr>
              <a:t>Transparent Personal Data Processing: The Road Ahead</a:t>
            </a:r>
            <a:endParaRPr lang="en-US" sz="1050" dirty="0"/>
          </a:p>
          <a:p>
            <a:r>
              <a:rPr lang="en-US" sz="1050" dirty="0" err="1">
                <a:latin typeface="georgia, serif" charset="0"/>
              </a:rPr>
              <a:t>Piero</a:t>
            </a:r>
            <a:r>
              <a:rPr lang="en-US" sz="1050" dirty="0">
                <a:latin typeface="georgia, serif" charset="0"/>
              </a:rPr>
              <a:t> Bonatti, Sabrina </a:t>
            </a:r>
            <a:r>
              <a:rPr lang="en-US" sz="1050" dirty="0" err="1">
                <a:latin typeface="georgia, serif" charset="0"/>
              </a:rPr>
              <a:t>Kirrane</a:t>
            </a:r>
            <a:r>
              <a:rPr lang="en-US" sz="1050" dirty="0">
                <a:latin typeface="georgia, serif" charset="0"/>
              </a:rPr>
              <a:t>, Axel </a:t>
            </a:r>
            <a:r>
              <a:rPr lang="en-US" sz="1050" dirty="0" err="1">
                <a:latin typeface="georgia, serif" charset="0"/>
              </a:rPr>
              <a:t>Polleres</a:t>
            </a:r>
            <a:r>
              <a:rPr lang="en-US" sz="1050" dirty="0">
                <a:latin typeface="georgia, serif" charset="0"/>
              </a:rPr>
              <a:t>, and </a:t>
            </a:r>
            <a:r>
              <a:rPr lang="en-US" sz="1050" dirty="0" err="1">
                <a:latin typeface="georgia, serif" charset="0"/>
              </a:rPr>
              <a:t>Rigo</a:t>
            </a:r>
            <a:r>
              <a:rPr lang="en-US" sz="1050" dirty="0">
                <a:latin typeface="georgia, serif" charset="0"/>
              </a:rPr>
              <a:t> </a:t>
            </a:r>
            <a:r>
              <a:rPr lang="en-US" sz="1050" dirty="0" err="1">
                <a:latin typeface="georgia, serif" charset="0"/>
              </a:rPr>
              <a:t>Wenning</a:t>
            </a:r>
            <a:endParaRPr lang="en-US" sz="1050" dirty="0"/>
          </a:p>
          <a:p>
            <a:r>
              <a:rPr lang="en-US" sz="1050" dirty="0">
                <a:latin typeface="georgia, serif" charset="0"/>
                <a:hlinkClick r:id="rId3"/>
              </a:rPr>
              <a:t>TELERISE: 3rd International Workshop on TEchnical and LEgal aspects of </a:t>
            </a:r>
            <a:r>
              <a:rPr lang="en-US" sz="1050" dirty="0">
                <a:latin typeface="georgia, serif" charset="0"/>
                <a:hlinkClick r:id="rId4"/>
              </a:rPr>
              <a:t>data pRIvacy and SEcurity</a:t>
            </a:r>
            <a:r>
              <a:rPr lang="en-US" sz="1050" dirty="0">
                <a:latin typeface="georgia, serif" charset="0"/>
              </a:rPr>
              <a:t> @ SAFECOMP2017 (to appear)</a:t>
            </a:r>
            <a:endParaRPr lang="en-US" sz="105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7352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Subjectivity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880674"/>
            <a:ext cx="596349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Ambiguity/Room for interpretation in the GDPR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e.g. conflicting(national) laws with the GDPR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Different national interpretations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768099"/>
              </p:ext>
            </p:extLst>
          </p:nvPr>
        </p:nvGraphicFramePr>
        <p:xfrm>
          <a:off x="4860032" y="2779186"/>
          <a:ext cx="4750312" cy="4078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84738" y="2276872"/>
            <a:ext cx="30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?</a:t>
            </a:r>
          </a:p>
          <a:p>
            <a:r>
              <a:rPr lang="en-GB" sz="3600" dirty="0" smtClean="0"/>
              <a:t>&gt;</a:t>
            </a:r>
            <a:endParaRPr lang="en-GB" sz="3600" dirty="0"/>
          </a:p>
        </p:txBody>
      </p:sp>
      <p:sp>
        <p:nvSpPr>
          <p:cNvPr id="10" name="Rectangle 9"/>
          <p:cNvSpPr/>
          <p:nvPr/>
        </p:nvSpPr>
        <p:spPr>
          <a:xfrm>
            <a:off x="452192" y="3110432"/>
            <a:ext cx="3900969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prstClr val="black"/>
                </a:solidFill>
              </a:rPr>
              <a:t>Discussion</a:t>
            </a:r>
            <a:r>
              <a:rPr lang="en-US" sz="1350" dirty="0">
                <a:solidFill>
                  <a:prstClr val="black"/>
                </a:solidFill>
              </a:rPr>
              <a:t>: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 smtClean="0">
                <a:solidFill>
                  <a:prstClr val="black"/>
                </a:solidFill>
              </a:rPr>
              <a:t>Metrics for e.g. </a:t>
            </a:r>
            <a:r>
              <a:rPr lang="en-US" sz="1350" dirty="0" smtClean="0">
                <a:solidFill>
                  <a:prstClr val="black"/>
                </a:solidFill>
              </a:rPr>
              <a:t>understandability </a:t>
            </a:r>
            <a:r>
              <a:rPr lang="en-US" sz="1350" dirty="0" smtClean="0">
                <a:solidFill>
                  <a:prstClr val="black"/>
                </a:solidFill>
              </a:rPr>
              <a:t>of privacy terms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350" dirty="0" smtClean="0">
                <a:solidFill>
                  <a:prstClr val="black"/>
                </a:solidFill>
              </a:rPr>
              <a:t>Standardization?</a:t>
            </a:r>
            <a:endParaRPr lang="en-US" sz="1350" dirty="0" smtClean="0">
              <a:solidFill>
                <a:prstClr val="black"/>
              </a:solidFill>
            </a:endParaRPr>
          </a:p>
          <a:p>
            <a:pPr marL="214313" indent="-214313">
              <a:buFont typeface="Arial" charset="0"/>
              <a:buChar char="•"/>
            </a:pPr>
            <a:r>
              <a:rPr lang="en-US" sz="1350" i="1" dirty="0" smtClean="0">
                <a:solidFill>
                  <a:prstClr val="black"/>
                </a:solidFill>
              </a:rPr>
              <a:t>Investigate/analyze </a:t>
            </a:r>
            <a:r>
              <a:rPr lang="en-US" sz="1350" i="1" dirty="0" smtClean="0">
                <a:solidFill>
                  <a:prstClr val="black"/>
                </a:solidFill>
              </a:rPr>
              <a:t>case law</a:t>
            </a:r>
          </a:p>
          <a:p>
            <a:pPr marL="214313" indent="-214313">
              <a:buFont typeface="Arial" charset="0"/>
              <a:buChar char="•"/>
            </a:pPr>
            <a:endParaRPr lang="en-US" sz="1350" dirty="0" smtClean="0">
              <a:solidFill>
                <a:prstClr val="black"/>
              </a:solidFill>
            </a:endParaRPr>
          </a:p>
          <a:p>
            <a:pPr marL="214313" indent="-214313">
              <a:buFont typeface="Arial" charset="0"/>
              <a:buChar char="•"/>
            </a:pPr>
            <a:endParaRPr lang="en-US" sz="135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2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Anonymization for Innovation?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924" y="1916832"/>
            <a:ext cx="669140" cy="202833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483409" y="1998732"/>
            <a:ext cx="3337063" cy="1430042"/>
          </a:xfrm>
          <a:prstGeom prst="wedgeEllipseCallout">
            <a:avLst>
              <a:gd name="adj1" fmla="val -65323"/>
              <a:gd name="adj2" fmla="val -40916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Which </a:t>
            </a:r>
            <a:r>
              <a:rPr lang="en-IE" altLang="zh-CN" sz="1200" dirty="0">
                <a:solidFill>
                  <a:schemeClr val="bg1"/>
                </a:solidFill>
                <a:latin typeface="PilGi" charset="-127"/>
                <a:ea typeface="PilGi" charset="-127"/>
                <a:cs typeface="PilGi" charset="-127"/>
              </a:rPr>
              <a:t>K</a:t>
            </a:r>
            <a:r>
              <a:rPr lang="en-US" sz="1200" dirty="0">
                <a:solidFill>
                  <a:schemeClr val="bg1"/>
                </a:solidFill>
              </a:rPr>
              <a:t> should we use for </a:t>
            </a:r>
          </a:p>
          <a:p>
            <a:pPr algn="ctr"/>
            <a:r>
              <a:rPr lang="en-IE" altLang="zh-CN" sz="1200" dirty="0">
                <a:solidFill>
                  <a:schemeClr val="bg1"/>
                </a:solidFill>
                <a:latin typeface="PilGi" charset="-127"/>
                <a:ea typeface="PilGi" charset="-127"/>
                <a:cs typeface="PilGi" charset="-127"/>
              </a:rPr>
              <a:t>K</a:t>
            </a:r>
            <a:r>
              <a:rPr lang="en-US" sz="1200" dirty="0">
                <a:solidFill>
                  <a:schemeClr val="bg1"/>
                </a:solidFill>
              </a:rPr>
              <a:t>-Anonymity</a:t>
            </a:r>
            <a:r>
              <a:rPr lang="en-US" sz="1200" dirty="0" smtClean="0">
                <a:solidFill>
                  <a:schemeClr val="bg1"/>
                </a:solidFill>
              </a:rPr>
              <a:t>? K-Anonymity is not enough!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Best practices and industry strength tools needed!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1703698"/>
            <a:ext cx="3459106" cy="282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5"/>
          <a:stretch/>
        </p:blipFill>
        <p:spPr>
          <a:xfrm>
            <a:off x="462019" y="5052187"/>
            <a:ext cx="7999183" cy="792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9175" y="3981771"/>
            <a:ext cx="3186602" cy="71558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The GDPR does not apply to anonymous data where the  data subject is no longer identifiable.</a:t>
            </a:r>
          </a:p>
        </p:txBody>
      </p:sp>
    </p:spTree>
    <p:extLst>
      <p:ext uri="{BB962C8B-B14F-4D97-AF65-F5344CB8AC3E}">
        <p14:creationId xmlns:p14="http://schemas.microsoft.com/office/powerpoint/2010/main" val="580677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469" y="2000670"/>
            <a:ext cx="4112717" cy="2436689"/>
          </a:xfrm>
          <a:prstGeom prst="rect">
            <a:avLst/>
          </a:prstGeom>
        </p:spPr>
      </p:pic>
      <p:pic>
        <p:nvPicPr>
          <p:cNvPr id="50" name="image0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436809" y="2971043"/>
            <a:ext cx="1221581" cy="385763"/>
          </a:xfrm>
          <a:prstGeom prst="rect">
            <a:avLst/>
          </a:prstGeom>
          <a:ln/>
        </p:spPr>
      </p:pic>
      <p:pic>
        <p:nvPicPr>
          <p:cNvPr id="51" name="Picture 50" descr="http://www.asianlegalonline.com/sites/default/files//tr_the%20answer%20company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658" y="2370320"/>
            <a:ext cx="1406966" cy="561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97" descr="ttp://www.proximus.be/resources/cdn/brand/logos/proximus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386" y="3544465"/>
            <a:ext cx="1038428" cy="163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image06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3279593" y="2644652"/>
            <a:ext cx="777649" cy="276755"/>
          </a:xfrm>
          <a:prstGeom prst="rect">
            <a:avLst/>
          </a:prstGeom>
          <a:ln/>
        </p:spPr>
      </p:pic>
      <p:pic>
        <p:nvPicPr>
          <p:cNvPr id="100" name="image12.jpg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4382212" y="4788986"/>
            <a:ext cx="900113" cy="514350"/>
          </a:xfrm>
          <a:prstGeom prst="rect">
            <a:avLst/>
          </a:prstGeom>
          <a:ln/>
        </p:spPr>
      </p:pic>
      <p:pic>
        <p:nvPicPr>
          <p:cNvPr id="101" name="image15.png" descr="Logo-cerict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33231" y="4788987"/>
            <a:ext cx="566853" cy="482917"/>
          </a:xfrm>
          <a:prstGeom prst="rect">
            <a:avLst/>
          </a:prstGeom>
          <a:ln/>
        </p:spPr>
      </p:pic>
      <p:pic>
        <p:nvPicPr>
          <p:cNvPr id="102" name="image13.jpg" descr="TU_Logo_lang_RGB_rot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3681" y="4767077"/>
            <a:ext cx="771681" cy="409350"/>
          </a:xfrm>
          <a:prstGeom prst="rect">
            <a:avLst/>
          </a:prstGeom>
          <a:ln/>
        </p:spPr>
      </p:pic>
      <p:pic>
        <p:nvPicPr>
          <p:cNvPr id="103" name="image11.png"/>
          <p:cNvPicPr/>
          <p:nvPr/>
        </p:nvPicPr>
        <p:blipFill>
          <a:blip r:embed="rId10"/>
          <a:srcRect/>
          <a:stretch>
            <a:fillRect/>
          </a:stretch>
        </p:blipFill>
        <p:spPr>
          <a:xfrm>
            <a:off x="2987824" y="4746725"/>
            <a:ext cx="514350" cy="450056"/>
          </a:xfrm>
          <a:prstGeom prst="rect">
            <a:avLst/>
          </a:prstGeom>
          <a:ln/>
        </p:spPr>
      </p:pic>
      <p:pic>
        <p:nvPicPr>
          <p:cNvPr id="104" name="image14.jpg" descr="ercim-head.jpg"/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3566468" y="4746725"/>
            <a:ext cx="642938" cy="441127"/>
          </a:xfrm>
          <a:prstGeom prst="rect">
            <a:avLst/>
          </a:prstGeom>
          <a:ln/>
        </p:spPr>
      </p:pic>
      <p:pic>
        <p:nvPicPr>
          <p:cNvPr id="105" name="Picture 104" descr="http://www.tenforce.com/wp-content/themes/twentyfifteen-child/img/fullPage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789" y="4883171"/>
            <a:ext cx="1092994" cy="2728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  <a:ea typeface="Arial Hebrew" charset="-79"/>
                <a:cs typeface="Arial Hebrew" charset="-79"/>
              </a:rPr>
              <a:t>Our current solution approach: </a:t>
            </a:r>
            <a:br>
              <a:rPr lang="en-US" sz="2800" dirty="0" smtClean="0">
                <a:solidFill>
                  <a:schemeClr val="bg1"/>
                </a:solidFill>
                <a:latin typeface="+mj-lt"/>
                <a:ea typeface="Arial Hebrew" charset="-79"/>
                <a:cs typeface="Arial Hebrew" charset="-79"/>
              </a:rPr>
            </a:br>
            <a:r>
              <a:rPr lang="en-US" sz="2800" dirty="0" smtClean="0">
                <a:solidFill>
                  <a:schemeClr val="bg1"/>
                </a:solidFill>
                <a:latin typeface="+mj-lt"/>
                <a:ea typeface="Arial Hebrew" charset="-79"/>
                <a:cs typeface="Arial Hebrew" charset="-79"/>
              </a:rPr>
              <a:t>The SPECIAL project</a:t>
            </a:r>
            <a:endParaRPr lang="en-US" sz="2800" dirty="0">
              <a:solidFill>
                <a:schemeClr val="bg1"/>
              </a:solidFill>
              <a:latin typeface="+mj-lt"/>
              <a:ea typeface="Arial Hebrew" charset="-79"/>
              <a:cs typeface="Arial Hebrew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822" y="5662454"/>
            <a:ext cx="3886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https://www.specialprivacy.eu</a:t>
            </a:r>
            <a:r>
              <a:rPr lang="en-US" dirty="0" smtClean="0">
                <a:hlinkClick r:id="rId1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0" y="1909536"/>
            <a:ext cx="2583286" cy="1711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6844"/>
            <a:ext cx="3489668" cy="143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WU Designvorlage neu">
  <a:themeElements>
    <a:clrScheme name="WU Farbschema neu">
      <a:dk1>
        <a:srgbClr val="000000"/>
      </a:dk1>
      <a:lt1>
        <a:sysClr val="window" lastClr="FFFFFF"/>
      </a:lt1>
      <a:dk2>
        <a:srgbClr val="002E60"/>
      </a:dk2>
      <a:lt2>
        <a:srgbClr val="E5F5FA"/>
      </a:lt2>
      <a:accent1>
        <a:srgbClr val="0096D3"/>
      </a:accent1>
      <a:accent2>
        <a:srgbClr val="002E60"/>
      </a:accent2>
      <a:accent3>
        <a:srgbClr val="532481"/>
      </a:accent3>
      <a:accent4>
        <a:srgbClr val="457AA0"/>
      </a:accent4>
      <a:accent5>
        <a:srgbClr val="A991C0"/>
      </a:accent5>
      <a:accent6>
        <a:srgbClr val="7FCAE9"/>
      </a:accent6>
      <a:hlink>
        <a:srgbClr val="406288"/>
      </a:hlink>
      <a:folHlink>
        <a:srgbClr val="008FAA"/>
      </a:folHlink>
    </a:clrScheme>
    <a:fontScheme name="Ganymed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 Designvorlage neu</Template>
  <TotalTime>1716</TotalTime>
  <Words>908</Words>
  <Application>Microsoft Macintosh PowerPoint</Application>
  <PresentationFormat>On-screen Show (4:3)</PresentationFormat>
  <Paragraphs>151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Hebrew</vt:lpstr>
      <vt:lpstr>Calibri</vt:lpstr>
      <vt:lpstr>georgia, serif</vt:lpstr>
      <vt:lpstr>Mangal</vt:lpstr>
      <vt:lpstr>Myriad Pro</vt:lpstr>
      <vt:lpstr>PilGi</vt:lpstr>
      <vt:lpstr>Times New Roman</vt:lpstr>
      <vt:lpstr>Verdana</vt:lpstr>
      <vt:lpstr>Wingdings</vt:lpstr>
      <vt:lpstr>Arial</vt:lpstr>
      <vt:lpstr>WU Designvorlage neu</vt:lpstr>
      <vt:lpstr>Technical aspects vs. Innovation challenges of Enabling and Enhancing Privacy</vt:lpstr>
      <vt:lpstr>Where I am coming from, collaborators…</vt:lpstr>
      <vt:lpstr>Privacy in the EU: all about the upcoming GDPR,  various national and European research efforts…</vt:lpstr>
      <vt:lpstr>Main technical challenges (prioritized from our point of view)</vt:lpstr>
      <vt:lpstr>PowerPoint Presentation</vt:lpstr>
      <vt:lpstr>Transparency, Access, Rectification, Deletion</vt:lpstr>
      <vt:lpstr>Subjectivity</vt:lpstr>
      <vt:lpstr>Anonymization for Innovation?</vt:lpstr>
      <vt:lpstr>Our current solution approach:  The SPECIAL project</vt:lpstr>
      <vt:lpstr>Our current solution approach:  The SPECIAL project</vt:lpstr>
      <vt:lpstr>PowerPoint Presentation</vt:lpstr>
      <vt:lpstr>Technical aspects vs. Innovation challenges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BIS2</dc:title>
  <dc:creator>Niki</dc:creator>
  <cp:lastModifiedBy>Microsoft Office User</cp:lastModifiedBy>
  <cp:revision>386</cp:revision>
  <dcterms:created xsi:type="dcterms:W3CDTF">2010-04-12T15:33:34Z</dcterms:created>
  <dcterms:modified xsi:type="dcterms:W3CDTF">2017-06-27T18:54:58Z</dcterms:modified>
</cp:coreProperties>
</file>