
<file path=[Content_Types].xml><?xml version="1.0" encoding="utf-8"?>
<Types xmlns="http://schemas.openxmlformats.org/package/2006/content-types">
  <Default Extension="png" ContentType="image/png"/>
  <Default Extension="pdf" ContentType="application/pdf"/>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9"/>
  </p:notesMasterIdLst>
  <p:sldIdLst>
    <p:sldId id="359" r:id="rId3"/>
    <p:sldId id="264" r:id="rId4"/>
    <p:sldId id="377" r:id="rId5"/>
    <p:sldId id="303" r:id="rId6"/>
    <p:sldId id="362" r:id="rId7"/>
    <p:sldId id="256" r:id="rId8"/>
    <p:sldId id="363" r:id="rId9"/>
    <p:sldId id="364" r:id="rId10"/>
    <p:sldId id="365" r:id="rId11"/>
    <p:sldId id="366" r:id="rId12"/>
    <p:sldId id="367" r:id="rId13"/>
    <p:sldId id="368" r:id="rId14"/>
    <p:sldId id="369" r:id="rId15"/>
    <p:sldId id="370" r:id="rId16"/>
    <p:sldId id="372" r:id="rId17"/>
    <p:sldId id="371" r:id="rId18"/>
    <p:sldId id="374" r:id="rId19"/>
    <p:sldId id="373" r:id="rId20"/>
    <p:sldId id="379" r:id="rId21"/>
    <p:sldId id="376" r:id="rId22"/>
    <p:sldId id="262" r:id="rId23"/>
    <p:sldId id="360" r:id="rId24"/>
    <p:sldId id="361" r:id="rId25"/>
    <p:sldId id="375" r:id="rId26"/>
    <p:sldId id="378" r:id="rId27"/>
    <p:sldId id="26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38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8"/>
    <p:restoredTop sz="73935"/>
  </p:normalViewPr>
  <p:slideViewPr>
    <p:cSldViewPr snapToGrid="0" snapToObjects="1">
      <p:cViewPr varScale="1">
        <p:scale>
          <a:sx n="60" d="100"/>
          <a:sy n="60" d="100"/>
        </p:scale>
        <p:origin x="211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09822-3DE8-D340-BF92-6A764384FFF3}" type="datetimeFigureOut">
              <a:rPr lang="en-US" smtClean="0"/>
              <a:t>6/19/18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54A61B-BB70-9645-8473-3B66648F003F}" type="slidenum">
              <a:rPr lang="en-US" smtClean="0"/>
              <a:t>‹#›</a:t>
            </a:fld>
            <a:endParaRPr lang="en-US"/>
          </a:p>
        </p:txBody>
      </p:sp>
    </p:spTree>
    <p:extLst>
      <p:ext uri="{BB962C8B-B14F-4D97-AF65-F5344CB8AC3E}">
        <p14:creationId xmlns:p14="http://schemas.microsoft.com/office/powerpoint/2010/main" val="34085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declare myself as a proud member of the “Pedantic Web group” which we founded in 2009, when Linked data was just on its initial rise to chase down quality errors and bugs in Linked data, it was also the time we built Linked search engines like SWSE or </a:t>
            </a:r>
            <a:r>
              <a:rPr lang="en-US" dirty="0" err="1"/>
              <a:t>Sindice</a:t>
            </a:r>
            <a:r>
              <a:rPr lang="en-US" dirty="0"/>
              <a:t> in DERI… and were concerned with various problems, for instance how or whether OWL and RDFS Reasoning was ever to be made possible on Linked data in the wild… but one thing we took as a given, or let me rather say 4…</a:t>
            </a:r>
          </a:p>
        </p:txBody>
      </p:sp>
      <p:sp>
        <p:nvSpPr>
          <p:cNvPr id="4" name="Slide Number Placeholder 3"/>
          <p:cNvSpPr>
            <a:spLocks noGrp="1"/>
          </p:cNvSpPr>
          <p:nvPr>
            <p:ph type="sldNum" sz="quarter" idx="10"/>
          </p:nvPr>
        </p:nvSpPr>
        <p:spPr/>
        <p:txBody>
          <a:bodyPr/>
          <a:lstStyle/>
          <a:p>
            <a:fld id="{9A54A61B-BB70-9645-8473-3B66648F003F}" type="slidenum">
              <a:rPr lang="en-US" smtClean="0"/>
              <a:t>2</a:t>
            </a:fld>
            <a:endParaRPr lang="en-US"/>
          </a:p>
        </p:txBody>
      </p:sp>
    </p:spTree>
    <p:extLst>
      <p:ext uri="{BB962C8B-B14F-4D97-AF65-F5344CB8AC3E}">
        <p14:creationId xmlns:p14="http://schemas.microsoft.com/office/powerpoint/2010/main" val="159174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these four things were the so called Linked Data principles… so, we assumed confidently that if data publishers would follow those four principles, then indeed a machine readable, decentralized Web of Data was possibly, eventually enabling all kinds of cool applications, such as federated structured queries over evolving Web data, maintained by scale-free by completely independent data publishers…. And </a:t>
            </a:r>
          </a:p>
        </p:txBody>
      </p:sp>
      <p:sp>
        <p:nvSpPr>
          <p:cNvPr id="4" name="Slide Number Placeholder 3"/>
          <p:cNvSpPr>
            <a:spLocks noGrp="1"/>
          </p:cNvSpPr>
          <p:nvPr>
            <p:ph type="sldNum" sz="quarter" idx="10"/>
          </p:nvPr>
        </p:nvSpPr>
        <p:spPr/>
        <p:txBody>
          <a:bodyPr/>
          <a:lstStyle/>
          <a:p>
            <a:fld id="{9A54A61B-BB70-9645-8473-3B66648F003F}" type="slidenum">
              <a:rPr lang="en-US" smtClean="0"/>
              <a:t>3</a:t>
            </a:fld>
            <a:endParaRPr lang="en-US"/>
          </a:p>
        </p:txBody>
      </p:sp>
    </p:spTree>
    <p:extLst>
      <p:ext uri="{BB962C8B-B14F-4D97-AF65-F5344CB8AC3E}">
        <p14:creationId xmlns:p14="http://schemas.microsoft.com/office/powerpoint/2010/main" val="2968662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indeed, if we look at the ever present evolution of the LOD cloud, we would – as a community – probably feel inclined to pat ourselves on the shoulder to congratulate ourselves for steady growth of the LOF Cloud, counting slightly under 1200 registered datasets as per April 2018! </a:t>
            </a:r>
            <a:r>
              <a:rPr lang="en-US" dirty="0" err="1"/>
              <a:t>Hoewever</a:t>
            </a:r>
            <a:r>
              <a:rPr lang="en-US" dirty="0"/>
              <a:t>, let us look into what really happened…</a:t>
            </a:r>
          </a:p>
        </p:txBody>
      </p:sp>
      <p:sp>
        <p:nvSpPr>
          <p:cNvPr id="4" name="Slide Number Placeholder 3"/>
          <p:cNvSpPr>
            <a:spLocks noGrp="1"/>
          </p:cNvSpPr>
          <p:nvPr>
            <p:ph type="sldNum" sz="quarter" idx="10"/>
          </p:nvPr>
        </p:nvSpPr>
        <p:spPr/>
        <p:txBody>
          <a:bodyPr/>
          <a:lstStyle/>
          <a:p>
            <a:fld id="{9A54A61B-BB70-9645-8473-3B66648F003F}" type="slidenum">
              <a:rPr lang="en-US" smtClean="0"/>
              <a:t>4</a:t>
            </a:fld>
            <a:endParaRPr lang="en-US"/>
          </a:p>
        </p:txBody>
      </p:sp>
    </p:spTree>
    <p:extLst>
      <p:ext uri="{BB962C8B-B14F-4D97-AF65-F5344CB8AC3E}">
        <p14:creationId xmlns:p14="http://schemas.microsoft.com/office/powerpoint/2010/main" val="565214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fact the whole idea came to age and in fact many datasets indeed disappeared over time…</a:t>
            </a:r>
          </a:p>
          <a:p>
            <a:endParaRPr lang="en-US" dirty="0"/>
          </a:p>
          <a:p>
            <a:r>
              <a:rPr lang="en-US" dirty="0"/>
              <a:t>DESCRIBE/READ OUT the text in the middle</a:t>
            </a:r>
          </a:p>
          <a:p>
            <a:endParaRPr lang="en-US" dirty="0"/>
          </a:p>
          <a:p>
            <a:r>
              <a:rPr lang="en-US" dirty="0"/>
              <a:t> when we look at those numbers growth is by far not as great as it seems. Even worse…</a:t>
            </a:r>
          </a:p>
        </p:txBody>
      </p:sp>
      <p:sp>
        <p:nvSpPr>
          <p:cNvPr id="4" name="Slide Number Placeholder 3"/>
          <p:cNvSpPr>
            <a:spLocks noGrp="1"/>
          </p:cNvSpPr>
          <p:nvPr>
            <p:ph type="sldNum" sz="quarter" idx="10"/>
          </p:nvPr>
        </p:nvSpPr>
        <p:spPr/>
        <p:txBody>
          <a:bodyPr/>
          <a:lstStyle/>
          <a:p>
            <a:fld id="{9A54A61B-BB70-9645-8473-3B66648F003F}" type="slidenum">
              <a:rPr lang="en-US" smtClean="0"/>
              <a:t>5</a:t>
            </a:fld>
            <a:endParaRPr lang="en-US"/>
          </a:p>
        </p:txBody>
      </p:sp>
    </p:spTree>
    <p:extLst>
      <p:ext uri="{BB962C8B-B14F-4D97-AF65-F5344CB8AC3E}">
        <p14:creationId xmlns:p14="http://schemas.microsoft.com/office/powerpoint/2010/main" val="3157791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worse, also our services disappeared… may of which being started as PhD theses and thereafter sometimes even lead to successful startups, but the community services they created have disappeared… That unfortunately isn’t a very sustainable model, it seems, and still we rely on the LOD Cloud as a symbol for our success.</a:t>
            </a:r>
          </a:p>
        </p:txBody>
      </p:sp>
      <p:sp>
        <p:nvSpPr>
          <p:cNvPr id="4" name="Slide Number Placeholder 3"/>
          <p:cNvSpPr>
            <a:spLocks noGrp="1"/>
          </p:cNvSpPr>
          <p:nvPr>
            <p:ph type="sldNum" sz="quarter" idx="10"/>
          </p:nvPr>
        </p:nvSpPr>
        <p:spPr/>
        <p:txBody>
          <a:bodyPr/>
          <a:lstStyle/>
          <a:p>
            <a:fld id="{9A54A61B-BB70-9645-8473-3B66648F003F}" type="slidenum">
              <a:rPr lang="en-US" smtClean="0"/>
              <a:t>6</a:t>
            </a:fld>
            <a:endParaRPr lang="en-US"/>
          </a:p>
        </p:txBody>
      </p:sp>
    </p:spTree>
    <p:extLst>
      <p:ext uri="{BB962C8B-B14F-4D97-AF65-F5344CB8AC3E}">
        <p14:creationId xmlns:p14="http://schemas.microsoft.com/office/powerpoint/2010/main" val="1786090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Still there is hope, for instance in the Bio domain, where lots of well-curated databases have been put online and are in fact available as RDF. </a:t>
            </a:r>
          </a:p>
          <a:p>
            <a:endParaRPr lang="en-US" dirty="0"/>
          </a:p>
          <a:p>
            <a:r>
              <a:rPr lang="en-US" dirty="0"/>
              <a:t>However, it still isn’t possible to use this Bio Linked Data Cloud out of the box, it needs “kind of PhD superheroes to make it work…</a:t>
            </a:r>
          </a:p>
        </p:txBody>
      </p:sp>
      <p:sp>
        <p:nvSpPr>
          <p:cNvPr id="4" name="Slide Number Placeholder 3"/>
          <p:cNvSpPr>
            <a:spLocks noGrp="1"/>
          </p:cNvSpPr>
          <p:nvPr>
            <p:ph type="sldNum" sz="quarter" idx="10"/>
          </p:nvPr>
        </p:nvSpPr>
        <p:spPr/>
        <p:txBody>
          <a:bodyPr/>
          <a:lstStyle/>
          <a:p>
            <a:fld id="{9A54A61B-BB70-9645-8473-3B66648F003F}" type="slidenum">
              <a:rPr lang="en-US" smtClean="0"/>
              <a:t>7</a:t>
            </a:fld>
            <a:endParaRPr lang="en-US"/>
          </a:p>
        </p:txBody>
      </p:sp>
    </p:spTree>
    <p:extLst>
      <p:ext uri="{BB962C8B-B14F-4D97-AF65-F5344CB8AC3E}">
        <p14:creationId xmlns:p14="http://schemas.microsoft.com/office/powerpoint/2010/main" val="317474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getting back to today’s talk’s </a:t>
            </a:r>
            <a:r>
              <a:rPr lang="en-US" dirty="0" err="1"/>
              <a:t>focuys</a:t>
            </a:r>
            <a:r>
              <a:rPr lang="en-US" dirty="0"/>
              <a:t>: When we talk about digitization, a lot of discussion nowadays is focusing specifically on the </a:t>
            </a:r>
            <a:r>
              <a:rPr lang="en-US" b="1" dirty="0"/>
              <a:t>risks</a:t>
            </a:r>
            <a:r>
              <a:rPr lang="en-US" dirty="0"/>
              <a:t> involved with IT and Digitization, however, as a  computer scientist, my goal is – generally – to rather focus on the chances and opportunities… in other words: how can technology help to support </a:t>
            </a:r>
            <a:r>
              <a:rPr lang="en-US" b="1" dirty="0"/>
              <a:t>democracy, policies and governance</a:t>
            </a:r>
            <a:r>
              <a:rPr lang="en-US" dirty="0"/>
              <a:t>? What I firmly believe here is needed is an interdisciplinary discourse, where we as technologists develop tools and strategies together with social scientists, political scientists, but also law an policy makers. So, why has this topic become so much more urging particularly recently?</a:t>
            </a:r>
          </a:p>
        </p:txBody>
      </p:sp>
      <p:sp>
        <p:nvSpPr>
          <p:cNvPr id="4" name="Slide Number Placeholder 3"/>
          <p:cNvSpPr>
            <a:spLocks noGrp="1"/>
          </p:cNvSpPr>
          <p:nvPr>
            <p:ph type="sldNum" sz="quarter" idx="10"/>
          </p:nvPr>
        </p:nvSpPr>
        <p:spPr/>
        <p:txBody>
          <a:bodyPr/>
          <a:lstStyle/>
          <a:p>
            <a:fld id="{3CAF6F76-393A-1F43-B47D-1ADBD6B66FE3}" type="slidenum">
              <a:rPr lang="en-US" smtClean="0"/>
              <a:pPr/>
              <a:t>22</a:t>
            </a:fld>
            <a:endParaRPr lang="en-US"/>
          </a:p>
        </p:txBody>
      </p:sp>
    </p:spTree>
    <p:extLst>
      <p:ext uri="{BB962C8B-B14F-4D97-AF65-F5344CB8AC3E}">
        <p14:creationId xmlns:p14="http://schemas.microsoft.com/office/powerpoint/2010/main" val="1035072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which would </a:t>
            </a:r>
            <a:r>
              <a:rPr lang="en-US" dirty="0" err="1"/>
              <a:t>deseve</a:t>
            </a:r>
            <a:r>
              <a:rPr lang="en-US" dirty="0"/>
              <a:t> their own added principles. But let’s build </a:t>
            </a:r>
            <a:r>
              <a:rPr lang="en-US"/>
              <a:t>this bottom-up!</a:t>
            </a:r>
          </a:p>
        </p:txBody>
      </p:sp>
      <p:sp>
        <p:nvSpPr>
          <p:cNvPr id="4" name="Slide Number Placeholder 3"/>
          <p:cNvSpPr>
            <a:spLocks noGrp="1"/>
          </p:cNvSpPr>
          <p:nvPr>
            <p:ph type="sldNum" sz="quarter" idx="10"/>
          </p:nvPr>
        </p:nvSpPr>
        <p:spPr/>
        <p:txBody>
          <a:bodyPr/>
          <a:lstStyle/>
          <a:p>
            <a:fld id="{9A54A61B-BB70-9645-8473-3B66648F003F}" type="slidenum">
              <a:rPr lang="en-US" smtClean="0"/>
              <a:t>24</a:t>
            </a:fld>
            <a:endParaRPr lang="en-US"/>
          </a:p>
        </p:txBody>
      </p:sp>
    </p:spTree>
    <p:extLst>
      <p:ext uri="{BB962C8B-B14F-4D97-AF65-F5344CB8AC3E}">
        <p14:creationId xmlns:p14="http://schemas.microsoft.com/office/powerpoint/2010/main" val="2319431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d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CE74B-077C-754E-A9C0-1C0099ED04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5CE-17D4-644E-A017-477B1B50DB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B256C1-796D-484D-906E-ABF0F303078C}"/>
              </a:ext>
            </a:extLst>
          </p:cNvPr>
          <p:cNvSpPr>
            <a:spLocks noGrp="1"/>
          </p:cNvSpPr>
          <p:nvPr>
            <p:ph type="dt" sz="half" idx="10"/>
          </p:nvPr>
        </p:nvSpPr>
        <p:spPr/>
        <p:txBody>
          <a:bodyPr/>
          <a:lstStyle/>
          <a:p>
            <a:fld id="{9C0128EA-AD20-0B4F-850C-74CDF8DDF8CD}" type="datetimeFigureOut">
              <a:rPr lang="en-US" smtClean="0"/>
              <a:t>6/19/18</a:t>
            </a:fld>
            <a:endParaRPr lang="en-US"/>
          </a:p>
        </p:txBody>
      </p:sp>
      <p:sp>
        <p:nvSpPr>
          <p:cNvPr id="5" name="Footer Placeholder 4">
            <a:extLst>
              <a:ext uri="{FF2B5EF4-FFF2-40B4-BE49-F238E27FC236}">
                <a16:creationId xmlns:a16="http://schemas.microsoft.com/office/drawing/2014/main" id="{2959752C-8574-2D4A-8126-AF16D032B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04B09-7971-3B4C-8CE4-B563346366A3}"/>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890985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FB3A-CFBB-C74B-9A4E-71517C558D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54F3DA-E0CF-0243-8CD3-A3F63FC91C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1227D-F74D-0749-B445-8475F1814C4C}"/>
              </a:ext>
            </a:extLst>
          </p:cNvPr>
          <p:cNvSpPr>
            <a:spLocks noGrp="1"/>
          </p:cNvSpPr>
          <p:nvPr>
            <p:ph type="dt" sz="half" idx="10"/>
          </p:nvPr>
        </p:nvSpPr>
        <p:spPr/>
        <p:txBody>
          <a:bodyPr/>
          <a:lstStyle/>
          <a:p>
            <a:fld id="{9C0128EA-AD20-0B4F-850C-74CDF8DDF8CD}" type="datetimeFigureOut">
              <a:rPr lang="en-US" smtClean="0"/>
              <a:t>6/19/18</a:t>
            </a:fld>
            <a:endParaRPr lang="en-US"/>
          </a:p>
        </p:txBody>
      </p:sp>
      <p:sp>
        <p:nvSpPr>
          <p:cNvPr id="5" name="Footer Placeholder 4">
            <a:extLst>
              <a:ext uri="{FF2B5EF4-FFF2-40B4-BE49-F238E27FC236}">
                <a16:creationId xmlns:a16="http://schemas.microsoft.com/office/drawing/2014/main" id="{B3D9BEEB-62D0-274A-8D00-22BD9913B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D8E61-64AA-4640-9EF5-E76F5E350910}"/>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363879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F233-00AB-0B4D-91F7-14FA87A1F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D25EC2-2FB7-9743-B42A-FB7E46DB51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7684B-DAF3-334E-BE74-BC24518EC5A9}"/>
              </a:ext>
            </a:extLst>
          </p:cNvPr>
          <p:cNvSpPr>
            <a:spLocks noGrp="1"/>
          </p:cNvSpPr>
          <p:nvPr>
            <p:ph type="dt" sz="half" idx="10"/>
          </p:nvPr>
        </p:nvSpPr>
        <p:spPr/>
        <p:txBody>
          <a:bodyPr/>
          <a:lstStyle/>
          <a:p>
            <a:fld id="{9C0128EA-AD20-0B4F-850C-74CDF8DDF8CD}" type="datetimeFigureOut">
              <a:rPr lang="en-US" smtClean="0"/>
              <a:t>6/19/18</a:t>
            </a:fld>
            <a:endParaRPr lang="en-US"/>
          </a:p>
        </p:txBody>
      </p:sp>
      <p:sp>
        <p:nvSpPr>
          <p:cNvPr id="5" name="Footer Placeholder 4">
            <a:extLst>
              <a:ext uri="{FF2B5EF4-FFF2-40B4-BE49-F238E27FC236}">
                <a16:creationId xmlns:a16="http://schemas.microsoft.com/office/drawing/2014/main" id="{AEBC5764-1CE9-4A45-871A-1D391B761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8AEB6-B3BD-5C40-A1DF-006BB9DC26FC}"/>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3447675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35546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471587"/>
            <a:ext cx="10972800" cy="459648"/>
          </a:xfrm>
          <a:prstGeom prst="rect">
            <a:avLst/>
          </a:prstGeom>
        </p:spPr>
        <p:txBody>
          <a:bodyPr>
            <a:noAutofit/>
          </a:bodyPr>
          <a:lstStyle>
            <a:lvl1pPr marL="0" marR="0" indent="0" algn="l" defTabSz="457200" rtl="0" eaLnBrk="0" fontAlgn="base" latinLnBrk="0" hangingPunct="0">
              <a:lnSpc>
                <a:spcPct val="85000"/>
              </a:lnSpc>
              <a:spcBef>
                <a:spcPct val="0"/>
              </a:spcBef>
              <a:spcAft>
                <a:spcPct val="0"/>
              </a:spcAft>
              <a:buClrTx/>
              <a:buSzTx/>
              <a:buFontTx/>
              <a:buNone/>
              <a:tabLst/>
              <a:defRPr lang="en-US" b="1" i="0" u="none" strike="noStrike" smtClean="0">
                <a:effectLst/>
              </a:defRPr>
            </a:lvl1pPr>
          </a:lstStyle>
          <a:p>
            <a:r>
              <a:rPr lang="en-US" dirty="0"/>
              <a:t>Digital transformation of democracy? </a:t>
            </a:r>
          </a:p>
        </p:txBody>
      </p:sp>
      <p:sp>
        <p:nvSpPr>
          <p:cNvPr id="12" name="Text Placeholder 33"/>
          <p:cNvSpPr>
            <a:spLocks noGrp="1"/>
          </p:cNvSpPr>
          <p:nvPr>
            <p:ph type="body" sz="quarter" idx="18" hasCustomPrompt="1"/>
          </p:nvPr>
        </p:nvSpPr>
        <p:spPr>
          <a:xfrm>
            <a:off x="613832" y="4798696"/>
            <a:ext cx="10968567" cy="1221104"/>
          </a:xfrm>
          <a:prstGeom prst="rect">
            <a:avLst/>
          </a:prstGeom>
        </p:spPr>
        <p:txBody>
          <a:bodyPr wrap="none" anchor="t" anchorCtr="0">
            <a:noAutofit/>
          </a:bodyPr>
          <a:lstStyle>
            <a:lvl1pPr marL="0" algn="l">
              <a:spcBef>
                <a:spcPts val="0"/>
              </a:spcBef>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dirty="0"/>
              <a:t>Axel Polleres – Distinguished Visiting Austrian Chair Professor at Stanford University</a:t>
            </a:r>
          </a:p>
          <a:p>
            <a:pPr lvl="0"/>
            <a:endParaRPr lang="en-US" dirty="0"/>
          </a:p>
          <a:p>
            <a:pPr lvl="0"/>
            <a:endParaRPr lang="en-US" dirty="0"/>
          </a:p>
          <a:p>
            <a:pPr lvl="0"/>
            <a:r>
              <a:rPr lang="en-US" dirty="0"/>
              <a:t>Website: http://</a:t>
            </a:r>
            <a:r>
              <a:rPr lang="en-US" dirty="0" err="1"/>
              <a:t>polleres.net</a:t>
            </a:r>
            <a:r>
              <a:rPr lang="en-US" dirty="0"/>
              <a:t>							   Twitter: @</a:t>
            </a:r>
            <a:r>
              <a:rPr lang="en-US" dirty="0" err="1"/>
              <a:t>AxelPolleres</a:t>
            </a:r>
            <a:endParaRPr lang="en-US" dirty="0"/>
          </a:p>
        </p:txBody>
      </p:sp>
      <p:sp>
        <p:nvSpPr>
          <p:cNvPr id="13" name="Subtitle 2"/>
          <p:cNvSpPr>
            <a:spLocks noGrp="1"/>
          </p:cNvSpPr>
          <p:nvPr>
            <p:ph type="subTitle" idx="1" hasCustomPrompt="1"/>
          </p:nvPr>
        </p:nvSpPr>
        <p:spPr>
          <a:xfrm>
            <a:off x="613833" y="2988286"/>
            <a:ext cx="10972800" cy="847115"/>
          </a:xfrm>
          <a:prstGeom prst="rect">
            <a:avLst/>
          </a:prstGeom>
        </p:spPr>
        <p:txBody>
          <a:bodyPr>
            <a:noAutofit/>
          </a:bodyPr>
          <a:lstStyle>
            <a:lvl1pPr marL="0" indent="0" algn="l">
              <a:buNone/>
              <a:defRPr sz="2000" cap="all" spc="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Challenges and Opportunities</a:t>
            </a:r>
          </a:p>
        </p:txBody>
      </p:sp>
      <p:sp>
        <p:nvSpPr>
          <p:cNvPr id="9" name="Rectangle 8"/>
          <p:cNvSpPr/>
          <p:nvPr userDrawn="1"/>
        </p:nvSpPr>
        <p:spPr>
          <a:xfrm>
            <a:off x="0" y="6409944"/>
            <a:ext cx="12204192" cy="4572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p>
        </p:txBody>
      </p:sp>
      <p:pic>
        <p:nvPicPr>
          <p:cNvPr id="15" name="Picture 14" descr="FSI_Logo_alone_horizontal_White.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4349" y="6473953"/>
            <a:ext cx="2228050" cy="393191"/>
          </a:xfrm>
          <a:prstGeom prst="rect">
            <a:avLst/>
          </a:prstGeom>
        </p:spPr>
      </p:pic>
      <p:pic>
        <p:nvPicPr>
          <p:cNvPr id="14" name="Picture 13" descr="TEC_Logo_horizontal_White.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3833" y="6475020"/>
            <a:ext cx="2581651" cy="292395"/>
          </a:xfrm>
          <a:prstGeom prst="rect">
            <a:avLst/>
          </a:prstGeom>
        </p:spPr>
      </p:pic>
      <p:pic>
        <p:nvPicPr>
          <p:cNvPr id="17" name="Picture 16" descr="TEC_Logotype_gray.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8095784" y="693587"/>
            <a:ext cx="3486615" cy="1422400"/>
          </a:xfrm>
          <a:prstGeom prst="rect">
            <a:avLst/>
          </a:prstGeom>
        </p:spPr>
      </p:pic>
      <p:pic>
        <p:nvPicPr>
          <p:cNvPr id="10" name="Picture 2" descr="Bildergebnis für WU wien logo">
            <a:extLst>
              <a:ext uri="{FF2B5EF4-FFF2-40B4-BE49-F238E27FC236}">
                <a16:creationId xmlns:a16="http://schemas.microsoft.com/office/drawing/2014/main" id="{C113B6FF-F161-5C47-99F8-0516C0D190C2}"/>
              </a:ext>
            </a:extLst>
          </p:cNvPr>
          <p:cNvPicPr>
            <a:picLocks noChangeAspect="1" noChangeArrowheads="1"/>
          </p:cNvPicPr>
          <p:nvPr userDrawn="1"/>
        </p:nvPicPr>
        <p:blipFill>
          <a:blip r:embed="rId8" cstate="screen">
            <a:alphaModFix amt="19000"/>
            <a:extLst>
              <a:ext uri="{28A0092B-C50C-407E-A947-70E740481C1C}">
                <a14:useLocalDpi xmlns:a14="http://schemas.microsoft.com/office/drawing/2010/main"/>
              </a:ext>
            </a:extLst>
          </a:blip>
          <a:srcRect/>
          <a:stretch>
            <a:fillRect/>
          </a:stretch>
        </p:blipFill>
        <p:spPr bwMode="auto">
          <a:xfrm>
            <a:off x="274753" y="686113"/>
            <a:ext cx="3691880" cy="164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82597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27315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13834" y="463613"/>
            <a:ext cx="10928351" cy="650699"/>
          </a:xfrm>
          <a:prstGeom prst="rect">
            <a:avLst/>
          </a:prstGeom>
        </p:spPr>
        <p:txBody>
          <a:bodyPr/>
          <a:lstStyle>
            <a:lvl1pPr algn="l">
              <a:defRPr sz="2400">
                <a:solidFill>
                  <a:schemeClr val="bg2"/>
                </a:solidFill>
              </a:defRPr>
            </a:lvl1pPr>
          </a:lstStyle>
          <a:p>
            <a:r>
              <a:rPr lang="en-US" dirty="0"/>
              <a:t>DIGITIZATION AND DEMOCRACY</a:t>
            </a:r>
          </a:p>
        </p:txBody>
      </p:sp>
      <p:sp>
        <p:nvSpPr>
          <p:cNvPr id="14" name="Content Placeholder 13"/>
          <p:cNvSpPr>
            <a:spLocks noGrp="1"/>
          </p:cNvSpPr>
          <p:nvPr>
            <p:ph sz="quarter" idx="10" hasCustomPrompt="1"/>
          </p:nvPr>
        </p:nvSpPr>
        <p:spPr>
          <a:xfrm>
            <a:off x="624214" y="2056232"/>
            <a:ext cx="5050367" cy="4167404"/>
          </a:xfrm>
        </p:spPr>
        <p:txBody>
          <a:bodyPr/>
          <a:lstStyle>
            <a:lvl1pPr>
              <a:defRPr sz="1600"/>
            </a:lvl1pPr>
            <a:lvl2pPr>
              <a:defRPr/>
            </a:lvl2pPr>
            <a:lvl3pPr>
              <a:defRPr/>
            </a:lvl3pPr>
          </a:lstStyle>
          <a:p>
            <a:pPr lvl="0"/>
            <a:r>
              <a:rPr lang="en-US" dirty="0"/>
              <a:t>Click to edit Master text styles</a:t>
            </a:r>
          </a:p>
          <a:p>
            <a:pPr lvl="1"/>
            <a:r>
              <a:rPr lang="en-US" dirty="0" err="1"/>
              <a:t>eGovernment</a:t>
            </a:r>
            <a:r>
              <a:rPr lang="en-US" dirty="0"/>
              <a:t> (e.g. </a:t>
            </a:r>
            <a:r>
              <a:rPr lang="en-US" dirty="0" err="1"/>
              <a:t>eID</a:t>
            </a:r>
            <a:r>
              <a:rPr lang="en-US" dirty="0"/>
              <a:t>)</a:t>
            </a:r>
          </a:p>
          <a:p>
            <a:pPr lvl="2"/>
            <a:r>
              <a:rPr lang="en-US" dirty="0"/>
              <a:t>Improved efficiency</a:t>
            </a:r>
          </a:p>
          <a:p>
            <a:pPr lvl="1"/>
            <a:r>
              <a:rPr lang="en-US" dirty="0"/>
              <a:t>More versatile forms of democracy become possible?</a:t>
            </a:r>
          </a:p>
          <a:p>
            <a:pPr lvl="1"/>
            <a:r>
              <a:rPr lang="en-US" dirty="0"/>
              <a:t>Open Data</a:t>
            </a:r>
          </a:p>
          <a:p>
            <a:pPr lvl="2"/>
            <a:r>
              <a:rPr lang="en-US" dirty="0"/>
              <a:t>Improved transparency</a:t>
            </a:r>
          </a:p>
          <a:p>
            <a:pPr lvl="1"/>
            <a:r>
              <a:rPr lang="en-US" dirty="0"/>
              <a:t>Automated </a:t>
            </a:r>
            <a:r>
              <a:rPr lang="en-US" dirty="0" err="1"/>
              <a:t>Acountability</a:t>
            </a:r>
            <a:endParaRPr lang="en-US" dirty="0"/>
          </a:p>
          <a:p>
            <a:pPr lvl="2"/>
            <a:r>
              <a:rPr lang="en-US" dirty="0"/>
              <a:t>GDPR? </a:t>
            </a:r>
            <a:r>
              <a:rPr lang="en-US" dirty="0" err="1"/>
              <a:t>Blockchain</a:t>
            </a:r>
            <a:r>
              <a:rPr lang="en-US" dirty="0"/>
              <a:t> in Public Administration</a:t>
            </a:r>
          </a:p>
          <a:p>
            <a:pPr lvl="1"/>
            <a:r>
              <a:rPr lang="en-US" dirty="0"/>
              <a:t>…</a:t>
            </a:r>
          </a:p>
          <a:p>
            <a:pPr lvl="1"/>
            <a:endParaRPr lang="en-US" dirty="0"/>
          </a:p>
        </p:txBody>
      </p:sp>
      <p:sp>
        <p:nvSpPr>
          <p:cNvPr id="16" name="Content Placeholder 15"/>
          <p:cNvSpPr>
            <a:spLocks noGrp="1"/>
          </p:cNvSpPr>
          <p:nvPr>
            <p:ph sz="quarter" idx="11" hasCustomPrompt="1"/>
          </p:nvPr>
        </p:nvSpPr>
        <p:spPr>
          <a:xfrm>
            <a:off x="6096000" y="2056232"/>
            <a:ext cx="5446184" cy="4167404"/>
          </a:xfrm>
        </p:spPr>
        <p:txBody>
          <a:bodyPr/>
          <a:lstStyle>
            <a:lvl1pPr>
              <a:defRPr sz="1600"/>
            </a:lvl1pPr>
            <a:lvl2pPr>
              <a:defRPr b="0"/>
            </a:lvl2pPr>
            <a:lvl3pPr>
              <a:defRPr/>
            </a:lvl3pPr>
          </a:lstStyle>
          <a:p>
            <a:pPr lvl="0"/>
            <a:r>
              <a:rPr lang="en-US" dirty="0"/>
              <a:t>Click to edit Master text styles</a:t>
            </a:r>
          </a:p>
          <a:p>
            <a:pPr lvl="1"/>
            <a:r>
              <a:rPr lang="en-US" dirty="0" err="1"/>
              <a:t>eGovernment</a:t>
            </a:r>
            <a:r>
              <a:rPr lang="en-US" dirty="0"/>
              <a:t> (e.g. </a:t>
            </a:r>
            <a:r>
              <a:rPr lang="en-US" dirty="0" err="1"/>
              <a:t>eID</a:t>
            </a:r>
            <a:r>
              <a:rPr lang="en-US" dirty="0"/>
              <a:t>)</a:t>
            </a:r>
          </a:p>
          <a:p>
            <a:pPr lvl="2"/>
            <a:r>
              <a:rPr lang="en-US" dirty="0"/>
              <a:t>“Improved” surveillance?</a:t>
            </a:r>
          </a:p>
          <a:p>
            <a:pPr lvl="1"/>
            <a:r>
              <a:rPr lang="en-US" dirty="0"/>
              <a:t>“AI” to </a:t>
            </a:r>
            <a:r>
              <a:rPr lang="en-US" dirty="0" err="1"/>
              <a:t>maniplulate</a:t>
            </a:r>
            <a:r>
              <a:rPr lang="en-US" dirty="0"/>
              <a:t> opinions</a:t>
            </a:r>
          </a:p>
          <a:p>
            <a:pPr lvl="2"/>
            <a:r>
              <a:rPr lang="en-US" dirty="0"/>
              <a:t>Cambridge </a:t>
            </a:r>
            <a:r>
              <a:rPr lang="en-US" dirty="0" err="1"/>
              <a:t>analytica</a:t>
            </a:r>
            <a:r>
              <a:rPr lang="en-US" dirty="0"/>
              <a:t> et al.</a:t>
            </a:r>
          </a:p>
          <a:p>
            <a:pPr lvl="1"/>
            <a:r>
              <a:rPr lang="en-US" dirty="0"/>
              <a:t>Open Data</a:t>
            </a:r>
          </a:p>
          <a:p>
            <a:pPr lvl="2"/>
            <a:r>
              <a:rPr lang="en-US" dirty="0"/>
              <a:t>Misinterpretations, Misuse?</a:t>
            </a:r>
          </a:p>
          <a:p>
            <a:pPr lvl="1"/>
            <a:r>
              <a:rPr lang="en-US" dirty="0"/>
              <a:t>Web Fragmentation, Net Neutrality</a:t>
            </a:r>
          </a:p>
          <a:p>
            <a:pPr lvl="2"/>
            <a:r>
              <a:rPr lang="en-US" dirty="0"/>
              <a:t>Recent US FCC</a:t>
            </a:r>
          </a:p>
          <a:p>
            <a:pPr lvl="2"/>
            <a:endParaRPr lang="en-US" dirty="0"/>
          </a:p>
          <a:p>
            <a:pPr lvl="1"/>
            <a:r>
              <a:rPr lang="en-US" dirty="0"/>
              <a:t>….</a:t>
            </a:r>
          </a:p>
          <a:p>
            <a:pPr lvl="1"/>
            <a:endParaRPr lang="en-US" dirty="0"/>
          </a:p>
          <a:p>
            <a:pPr lvl="1"/>
            <a:endParaRPr lang="en-US" dirty="0"/>
          </a:p>
          <a:p>
            <a:pPr lvl="1"/>
            <a:endParaRPr lang="en-US" dirty="0"/>
          </a:p>
        </p:txBody>
      </p:sp>
      <p:sp>
        <p:nvSpPr>
          <p:cNvPr id="5" name="Pentagon 4">
            <a:extLst>
              <a:ext uri="{FF2B5EF4-FFF2-40B4-BE49-F238E27FC236}">
                <a16:creationId xmlns:a16="http://schemas.microsoft.com/office/drawing/2014/main" id="{A026E584-E554-7743-A416-061D3B551572}"/>
              </a:ext>
            </a:extLst>
          </p:cNvPr>
          <p:cNvSpPr/>
          <p:nvPr userDrawn="1"/>
        </p:nvSpPr>
        <p:spPr>
          <a:xfrm>
            <a:off x="6420003" y="1211580"/>
            <a:ext cx="4391779" cy="844653"/>
          </a:xfrm>
          <a:prstGeom prst="homePlate">
            <a:avLst/>
          </a:prstGeom>
          <a:gradFill>
            <a:gsLst>
              <a:gs pos="0">
                <a:srgbClr val="B5AF57"/>
              </a:gs>
              <a:gs pos="100000">
                <a:srgbClr val="A49E44"/>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3200" b="1" dirty="0">
                <a:solidFill>
                  <a:sysClr val="windowText" lastClr="000000"/>
                </a:solidFill>
                <a:latin typeface="Arial Rounded MT Bold" panose="020F0704030504030204" pitchFamily="34" charset="77"/>
              </a:rPr>
              <a:t>THREAT</a:t>
            </a:r>
          </a:p>
        </p:txBody>
      </p:sp>
      <p:sp>
        <p:nvSpPr>
          <p:cNvPr id="6" name="Pentagon 5">
            <a:extLst>
              <a:ext uri="{FF2B5EF4-FFF2-40B4-BE49-F238E27FC236}">
                <a16:creationId xmlns:a16="http://schemas.microsoft.com/office/drawing/2014/main" id="{2E244439-AC01-BE49-9729-ABA6D3FEFD42}"/>
              </a:ext>
            </a:extLst>
          </p:cNvPr>
          <p:cNvSpPr/>
          <p:nvPr userDrawn="1"/>
        </p:nvSpPr>
        <p:spPr>
          <a:xfrm flipH="1">
            <a:off x="953507" y="1211581"/>
            <a:ext cx="4391779" cy="844653"/>
          </a:xfrm>
          <a:prstGeom prst="homePlate">
            <a:avLst/>
          </a:prstGeom>
          <a:gradFill>
            <a:gsLst>
              <a:gs pos="11000">
                <a:srgbClr val="ABA54C"/>
              </a:gs>
              <a:gs pos="0">
                <a:srgbClr val="7C7C2D"/>
              </a:gs>
              <a:gs pos="100000">
                <a:srgbClr val="E0D46D"/>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2800" b="1" dirty="0">
                <a:solidFill>
                  <a:sysClr val="windowText" lastClr="000000"/>
                </a:solidFill>
                <a:latin typeface="Arial Rounded MT Bold" panose="020F0704030504030204" pitchFamily="34" charset="77"/>
              </a:rPr>
              <a:t>OPPORTUNITY</a:t>
            </a:r>
          </a:p>
        </p:txBody>
      </p:sp>
    </p:spTree>
    <p:extLst>
      <p:ext uri="{BB962C8B-B14F-4D97-AF65-F5344CB8AC3E}">
        <p14:creationId xmlns:p14="http://schemas.microsoft.com/office/powerpoint/2010/main" val="321383872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613834" y="454026"/>
            <a:ext cx="10928351" cy="676062"/>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613833" y="1211582"/>
            <a:ext cx="10928352" cy="2422143"/>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613835" y="3788419"/>
            <a:ext cx="10928355" cy="2422143"/>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719202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613834" y="479389"/>
            <a:ext cx="10928351"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624214" y="1211582"/>
            <a:ext cx="5050367" cy="243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632681" y="3787484"/>
            <a:ext cx="5041900" cy="2436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6502400" y="1211582"/>
            <a:ext cx="5039784" cy="243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6502400" y="3787484"/>
            <a:ext cx="5039784" cy="2436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5E7946BF-020E-734B-92A6-A6C8F37A9D47}"/>
              </a:ext>
            </a:extLst>
          </p:cNvPr>
          <p:cNvSpPr/>
          <p:nvPr userDrawn="1"/>
        </p:nvSpPr>
        <p:spPr>
          <a:xfrm>
            <a:off x="3053927" y="3198168"/>
            <a:ext cx="3439083" cy="369332"/>
          </a:xfrm>
          <a:prstGeom prst="rect">
            <a:avLst/>
          </a:prstGeom>
        </p:spPr>
        <p:txBody>
          <a:bodyPr wrap="none">
            <a:spAutoFit/>
          </a:bodyPr>
          <a:lstStyle/>
          <a:p>
            <a:r>
              <a:rPr lang="en-US" sz="1800" dirty="0"/>
              <a:t>https://</a:t>
            </a:r>
            <a:r>
              <a:rPr lang="en-US" sz="1800" dirty="0" err="1"/>
              <a:t>www.battleforthenet.com</a:t>
            </a:r>
            <a:r>
              <a:rPr lang="en-US" sz="1800" dirty="0"/>
              <a:t>/</a:t>
            </a:r>
          </a:p>
        </p:txBody>
      </p:sp>
    </p:spTree>
    <p:extLst>
      <p:ext uri="{BB962C8B-B14F-4D97-AF65-F5344CB8AC3E}">
        <p14:creationId xmlns:p14="http://schemas.microsoft.com/office/powerpoint/2010/main" val="415847633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6026" y="430318"/>
            <a:ext cx="8360303" cy="1143000"/>
          </a:xfrm>
          <a:prstGeom prst="rect">
            <a:avLst/>
          </a:prstGeom>
        </p:spPr>
        <p:txBody>
          <a:bodyPr lIns="0" rIns="0"/>
          <a:lstStyle/>
          <a:p>
            <a:r>
              <a:rPr lang="de-DE"/>
              <a:t>Titelmasterformat durch Klicken bearbeiten</a:t>
            </a:r>
            <a:endParaRPr lang="de-AT" dirty="0"/>
          </a:p>
        </p:txBody>
      </p:sp>
      <p:sp>
        <p:nvSpPr>
          <p:cNvPr id="3" name="Inhaltsplatzhalter 2"/>
          <p:cNvSpPr>
            <a:spLocks noGrp="1"/>
          </p:cNvSpPr>
          <p:nvPr>
            <p:ph idx="1"/>
          </p:nvPr>
        </p:nvSpPr>
        <p:spPr>
          <a:xfrm>
            <a:off x="616025" y="1839258"/>
            <a:ext cx="10320792" cy="4387988"/>
          </a:xfrm>
        </p:spPr>
        <p:txBody>
          <a:bodyPr lIns="0" rIns="0">
            <a:normAutofit/>
          </a:bodyPr>
          <a:lstStyle>
            <a:lvl1pPr>
              <a:defRPr sz="2400"/>
            </a:lvl1pPr>
            <a:lvl2pPr>
              <a:defRPr sz="2000"/>
            </a:lvl2pPr>
            <a:lvl3pPr>
              <a:defRPr sz="1800"/>
            </a:lvl3pPr>
            <a:lvl4pPr>
              <a:defRPr sz="18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6" name="Foliennummernplatzhalter 5"/>
          <p:cNvSpPr>
            <a:spLocks noGrp="1"/>
          </p:cNvSpPr>
          <p:nvPr>
            <p:ph type="sldNum" sz="quarter" idx="12"/>
          </p:nvPr>
        </p:nvSpPr>
        <p:spPr/>
        <p:txBody>
          <a:bodyPr/>
          <a:lstStyle/>
          <a:p>
            <a:r>
              <a:rPr lang="de-AT" dirty="0"/>
              <a:t>Seite </a:t>
            </a:r>
            <a:fld id="{680737D9-CC42-4855-ABAC-B759A1A9D624}" type="slidenum">
              <a:rPr lang="de-AT" smtClean="0"/>
              <a:pPr/>
              <a:t>‹#›</a:t>
            </a:fld>
            <a:endParaRPr lang="de-AT" dirty="0"/>
          </a:p>
        </p:txBody>
      </p:sp>
      <p:sp>
        <p:nvSpPr>
          <p:cNvPr id="7" name="Datumsplatzhalter 6"/>
          <p:cNvSpPr>
            <a:spLocks noGrp="1"/>
          </p:cNvSpPr>
          <p:nvPr>
            <p:ph type="dt" sz="half" idx="2"/>
          </p:nvPr>
        </p:nvSpPr>
        <p:spPr>
          <a:xfrm>
            <a:off x="9620274" y="6348414"/>
            <a:ext cx="1316543"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
        <p:nvSpPr>
          <p:cNvPr id="10" name="Rectangle 9">
            <a:extLst>
              <a:ext uri="{FF2B5EF4-FFF2-40B4-BE49-F238E27FC236}">
                <a16:creationId xmlns:a16="http://schemas.microsoft.com/office/drawing/2014/main" id="{35A84CDC-14D0-164F-94F6-DDA75EC37460}"/>
              </a:ext>
            </a:extLst>
          </p:cNvPr>
          <p:cNvSpPr/>
          <p:nvPr userDrawn="1"/>
        </p:nvSpPr>
        <p:spPr>
          <a:xfrm>
            <a:off x="11018477" y="6093296"/>
            <a:ext cx="1126195" cy="773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6514971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667" y="258763"/>
            <a:ext cx="8187267" cy="809626"/>
          </a:xfrm>
        </p:spPr>
        <p:txBody>
          <a:bodyPr/>
          <a:lstStyle/>
          <a:p>
            <a:r>
              <a:rPr lang="en-US"/>
              <a:t>Click to edit Master title style</a:t>
            </a:r>
          </a:p>
        </p:txBody>
      </p:sp>
      <p:sp>
        <p:nvSpPr>
          <p:cNvPr id="3" name="Text Placeholder 2"/>
          <p:cNvSpPr>
            <a:spLocks noGrp="1"/>
          </p:cNvSpPr>
          <p:nvPr>
            <p:ph type="body" sz="half" idx="1"/>
          </p:nvPr>
        </p:nvSpPr>
        <p:spPr>
          <a:xfrm>
            <a:off x="719667" y="1590675"/>
            <a:ext cx="5369984"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2854" y="1590675"/>
            <a:ext cx="5372100"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69"/>
          <p:cNvSpPr>
            <a:spLocks noGrp="1" noChangeArrowheads="1"/>
          </p:cNvSpPr>
          <p:nvPr>
            <p:ph type="sldNum" sz="quarter" idx="10"/>
          </p:nvPr>
        </p:nvSpPr>
        <p:spPr>
          <a:ln/>
        </p:spPr>
        <p:txBody>
          <a:bodyPr/>
          <a:lstStyle>
            <a:lvl1pPr>
              <a:defRPr/>
            </a:lvl1pPr>
          </a:lstStyle>
          <a:p>
            <a:pPr>
              <a:defRPr/>
            </a:pPr>
            <a:r>
              <a:rPr lang="de-DE"/>
              <a:t>Seite </a:t>
            </a:r>
            <a:fld id="{E263FBF5-8BA2-BC4C-A885-F0730F6AC04E}" type="slidenum">
              <a:rPr lang="de-DE"/>
              <a:pPr>
                <a:defRPr/>
              </a:pPr>
              <a:t>‹#›</a:t>
            </a:fld>
            <a:endParaRPr lang="de-DE"/>
          </a:p>
        </p:txBody>
      </p:sp>
    </p:spTree>
    <p:extLst>
      <p:ext uri="{BB962C8B-B14F-4D97-AF65-F5344CB8AC3E}">
        <p14:creationId xmlns:p14="http://schemas.microsoft.com/office/powerpoint/2010/main" val="2801427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0626A-AB17-1B49-892D-FFE7EEE1C3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6017D-AD67-BE4E-BCB2-3FA879F0584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66539-292C-D946-9E03-6C59E6AA58BA}"/>
              </a:ext>
            </a:extLst>
          </p:cNvPr>
          <p:cNvSpPr>
            <a:spLocks noGrp="1"/>
          </p:cNvSpPr>
          <p:nvPr>
            <p:ph type="dt" sz="half" idx="10"/>
          </p:nvPr>
        </p:nvSpPr>
        <p:spPr/>
        <p:txBody>
          <a:bodyPr/>
          <a:lstStyle/>
          <a:p>
            <a:fld id="{9C0128EA-AD20-0B4F-850C-74CDF8DDF8CD}" type="datetimeFigureOut">
              <a:rPr lang="en-US" smtClean="0"/>
              <a:t>6/19/18</a:t>
            </a:fld>
            <a:endParaRPr lang="en-US"/>
          </a:p>
        </p:txBody>
      </p:sp>
      <p:sp>
        <p:nvSpPr>
          <p:cNvPr id="5" name="Footer Placeholder 4">
            <a:extLst>
              <a:ext uri="{FF2B5EF4-FFF2-40B4-BE49-F238E27FC236}">
                <a16:creationId xmlns:a16="http://schemas.microsoft.com/office/drawing/2014/main" id="{AD0CDC90-8540-2240-ABF5-37CECAA0B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F1909-A55D-E74F-A612-E3A0A5A4ACEB}"/>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1009042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A8D2-DCBB-C744-B8C2-CD112511A5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A8B67-6D93-2B48-8536-20EDB23FEF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9C2C16-B75D-8746-8CE2-D5EC24933177}"/>
              </a:ext>
            </a:extLst>
          </p:cNvPr>
          <p:cNvSpPr>
            <a:spLocks noGrp="1"/>
          </p:cNvSpPr>
          <p:nvPr>
            <p:ph type="dt" sz="half" idx="10"/>
          </p:nvPr>
        </p:nvSpPr>
        <p:spPr/>
        <p:txBody>
          <a:bodyPr/>
          <a:lstStyle/>
          <a:p>
            <a:fld id="{9C0128EA-AD20-0B4F-850C-74CDF8DDF8CD}" type="datetimeFigureOut">
              <a:rPr lang="en-US" smtClean="0"/>
              <a:t>6/19/18</a:t>
            </a:fld>
            <a:endParaRPr lang="en-US"/>
          </a:p>
        </p:txBody>
      </p:sp>
      <p:sp>
        <p:nvSpPr>
          <p:cNvPr id="5" name="Footer Placeholder 4">
            <a:extLst>
              <a:ext uri="{FF2B5EF4-FFF2-40B4-BE49-F238E27FC236}">
                <a16:creationId xmlns:a16="http://schemas.microsoft.com/office/drawing/2014/main" id="{CA15EB42-C153-DB49-B1AE-29C326590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EBB09-9A13-7D4B-B88D-D543E777A97A}"/>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281048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9C629-F9D7-D340-8C2D-9A2F5263DE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89B14F-1CA5-954C-9B7F-1253E4F6B79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AFB81A-DF9F-8844-9B2F-454D3A1342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420C6F-6487-DB4D-8AF9-3B48D8D3D326}"/>
              </a:ext>
            </a:extLst>
          </p:cNvPr>
          <p:cNvSpPr>
            <a:spLocks noGrp="1"/>
          </p:cNvSpPr>
          <p:nvPr>
            <p:ph type="dt" sz="half" idx="10"/>
          </p:nvPr>
        </p:nvSpPr>
        <p:spPr/>
        <p:txBody>
          <a:bodyPr/>
          <a:lstStyle/>
          <a:p>
            <a:fld id="{9C0128EA-AD20-0B4F-850C-74CDF8DDF8CD}" type="datetimeFigureOut">
              <a:rPr lang="en-US" smtClean="0"/>
              <a:t>6/19/18</a:t>
            </a:fld>
            <a:endParaRPr lang="en-US"/>
          </a:p>
        </p:txBody>
      </p:sp>
      <p:sp>
        <p:nvSpPr>
          <p:cNvPr id="6" name="Footer Placeholder 5">
            <a:extLst>
              <a:ext uri="{FF2B5EF4-FFF2-40B4-BE49-F238E27FC236}">
                <a16:creationId xmlns:a16="http://schemas.microsoft.com/office/drawing/2014/main" id="{5D4452F1-5867-9F42-8CBD-B297C19DD3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218725-6B57-9348-84E2-5366B10424B8}"/>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168742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317FB-5C77-994C-AF21-9EB6DC2A37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7BB982-6EE1-F945-A4C0-F3FF34874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481ACA6-A5BF-5B43-B3FB-03D06680434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AFE735-6019-9947-9C7C-69A4C2F369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0CA1F7-45EC-554F-8B30-443B59AB3F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6128A2-86F0-D543-91B4-10E89A70CA3B}"/>
              </a:ext>
            </a:extLst>
          </p:cNvPr>
          <p:cNvSpPr>
            <a:spLocks noGrp="1"/>
          </p:cNvSpPr>
          <p:nvPr>
            <p:ph type="dt" sz="half" idx="10"/>
          </p:nvPr>
        </p:nvSpPr>
        <p:spPr/>
        <p:txBody>
          <a:bodyPr/>
          <a:lstStyle/>
          <a:p>
            <a:fld id="{9C0128EA-AD20-0B4F-850C-74CDF8DDF8CD}" type="datetimeFigureOut">
              <a:rPr lang="en-US" smtClean="0"/>
              <a:t>6/19/18</a:t>
            </a:fld>
            <a:endParaRPr lang="en-US"/>
          </a:p>
        </p:txBody>
      </p:sp>
      <p:sp>
        <p:nvSpPr>
          <p:cNvPr id="8" name="Footer Placeholder 7">
            <a:extLst>
              <a:ext uri="{FF2B5EF4-FFF2-40B4-BE49-F238E27FC236}">
                <a16:creationId xmlns:a16="http://schemas.microsoft.com/office/drawing/2014/main" id="{86CA2DE5-696F-524E-88AA-ACE2A65362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EC14D9-2284-BC4C-800B-FC127ABA84C3}"/>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399962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A393-C05B-BD45-B535-27038D2CC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25EB9F-C4B1-E346-A794-1748B40C3282}"/>
              </a:ext>
            </a:extLst>
          </p:cNvPr>
          <p:cNvSpPr>
            <a:spLocks noGrp="1"/>
          </p:cNvSpPr>
          <p:nvPr>
            <p:ph type="dt" sz="half" idx="10"/>
          </p:nvPr>
        </p:nvSpPr>
        <p:spPr/>
        <p:txBody>
          <a:bodyPr/>
          <a:lstStyle/>
          <a:p>
            <a:fld id="{9C0128EA-AD20-0B4F-850C-74CDF8DDF8CD}" type="datetimeFigureOut">
              <a:rPr lang="en-US" smtClean="0"/>
              <a:t>6/19/18</a:t>
            </a:fld>
            <a:endParaRPr lang="en-US"/>
          </a:p>
        </p:txBody>
      </p:sp>
      <p:sp>
        <p:nvSpPr>
          <p:cNvPr id="4" name="Footer Placeholder 3">
            <a:extLst>
              <a:ext uri="{FF2B5EF4-FFF2-40B4-BE49-F238E27FC236}">
                <a16:creationId xmlns:a16="http://schemas.microsoft.com/office/drawing/2014/main" id="{135B61BB-797F-4B43-8771-B07FD998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14E87B-268B-D246-89A8-F6BA5377D51A}"/>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768655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326549-277B-EC46-B1A2-7256D24B173C}"/>
              </a:ext>
            </a:extLst>
          </p:cNvPr>
          <p:cNvSpPr>
            <a:spLocks noGrp="1"/>
          </p:cNvSpPr>
          <p:nvPr>
            <p:ph type="dt" sz="half" idx="10"/>
          </p:nvPr>
        </p:nvSpPr>
        <p:spPr/>
        <p:txBody>
          <a:bodyPr/>
          <a:lstStyle/>
          <a:p>
            <a:fld id="{9C0128EA-AD20-0B4F-850C-74CDF8DDF8CD}" type="datetimeFigureOut">
              <a:rPr lang="en-US" smtClean="0"/>
              <a:t>6/19/18</a:t>
            </a:fld>
            <a:endParaRPr lang="en-US"/>
          </a:p>
        </p:txBody>
      </p:sp>
      <p:sp>
        <p:nvSpPr>
          <p:cNvPr id="3" name="Footer Placeholder 2">
            <a:extLst>
              <a:ext uri="{FF2B5EF4-FFF2-40B4-BE49-F238E27FC236}">
                <a16:creationId xmlns:a16="http://schemas.microsoft.com/office/drawing/2014/main" id="{16785ED5-A9A7-1E4F-A740-C05C31D93B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571E37-EACD-C84A-8E98-0ABBACAF4890}"/>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2645089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2555-1C98-5847-8912-71009D0DE3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670D69-77F3-FC4B-86A4-BF54EE66E9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877A7A-E4AB-3A4B-9C04-29D8E547A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96FAE5-6C22-A94A-8810-E81A2D960A76}"/>
              </a:ext>
            </a:extLst>
          </p:cNvPr>
          <p:cNvSpPr>
            <a:spLocks noGrp="1"/>
          </p:cNvSpPr>
          <p:nvPr>
            <p:ph type="dt" sz="half" idx="10"/>
          </p:nvPr>
        </p:nvSpPr>
        <p:spPr/>
        <p:txBody>
          <a:bodyPr/>
          <a:lstStyle/>
          <a:p>
            <a:fld id="{9C0128EA-AD20-0B4F-850C-74CDF8DDF8CD}" type="datetimeFigureOut">
              <a:rPr lang="en-US" smtClean="0"/>
              <a:t>6/19/18</a:t>
            </a:fld>
            <a:endParaRPr lang="en-US"/>
          </a:p>
        </p:txBody>
      </p:sp>
      <p:sp>
        <p:nvSpPr>
          <p:cNvPr id="6" name="Footer Placeholder 5">
            <a:extLst>
              <a:ext uri="{FF2B5EF4-FFF2-40B4-BE49-F238E27FC236}">
                <a16:creationId xmlns:a16="http://schemas.microsoft.com/office/drawing/2014/main" id="{A1ABCA75-FA31-3648-9D01-FA7530D13C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BBF70-E874-824F-94F9-37EFDCD5BCCF}"/>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402643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89AE6-D465-3B4E-BD71-D5140592A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79AD63-655E-FF48-BD1A-A7B06D926E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F733CB-A449-DD40-94C7-7539A5DE5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FECF34-EC5A-4C43-B61D-60BC30214D2F}"/>
              </a:ext>
            </a:extLst>
          </p:cNvPr>
          <p:cNvSpPr>
            <a:spLocks noGrp="1"/>
          </p:cNvSpPr>
          <p:nvPr>
            <p:ph type="dt" sz="half" idx="10"/>
          </p:nvPr>
        </p:nvSpPr>
        <p:spPr/>
        <p:txBody>
          <a:bodyPr/>
          <a:lstStyle/>
          <a:p>
            <a:fld id="{9C0128EA-AD20-0B4F-850C-74CDF8DDF8CD}" type="datetimeFigureOut">
              <a:rPr lang="en-US" smtClean="0"/>
              <a:t>6/19/18</a:t>
            </a:fld>
            <a:endParaRPr lang="en-US"/>
          </a:p>
        </p:txBody>
      </p:sp>
      <p:sp>
        <p:nvSpPr>
          <p:cNvPr id="6" name="Footer Placeholder 5">
            <a:extLst>
              <a:ext uri="{FF2B5EF4-FFF2-40B4-BE49-F238E27FC236}">
                <a16:creationId xmlns:a16="http://schemas.microsoft.com/office/drawing/2014/main" id="{DD4F099E-A64A-204E-A303-411EED7E58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7E62A-8B97-9649-AB6A-A3C7DCAC882B}"/>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1322596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3.png"/><Relationship Id="rId5" Type="http://schemas.openxmlformats.org/officeDocument/2006/relationships/slideLayout" Target="../slideLayouts/slideLayout17.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D5D999-1E96-5341-BF5C-EEDF2F7B43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A39662-8121-8C4C-B7A0-AC6B455FE1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F236A-AB36-594D-AD51-EFC7BB31CC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128EA-AD20-0B4F-850C-74CDF8DDF8CD}" type="datetimeFigureOut">
              <a:rPr lang="en-US" smtClean="0"/>
              <a:t>6/19/18</a:t>
            </a:fld>
            <a:endParaRPr lang="en-US"/>
          </a:p>
        </p:txBody>
      </p:sp>
      <p:sp>
        <p:nvSpPr>
          <p:cNvPr id="5" name="Footer Placeholder 4">
            <a:extLst>
              <a:ext uri="{FF2B5EF4-FFF2-40B4-BE49-F238E27FC236}">
                <a16:creationId xmlns:a16="http://schemas.microsoft.com/office/drawing/2014/main" id="{2BF7FFD5-143D-F54E-9178-85D8CD8767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D79A3B-E294-A743-8378-0320EFAE0D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BF7C85-909F-2F45-82C5-2E3473BC44A1}" type="slidenum">
              <a:rPr lang="en-US" smtClean="0"/>
              <a:t>‹#›</a:t>
            </a:fld>
            <a:endParaRPr lang="en-US"/>
          </a:p>
        </p:txBody>
      </p:sp>
    </p:spTree>
    <p:extLst>
      <p:ext uri="{BB962C8B-B14F-4D97-AF65-F5344CB8AC3E}">
        <p14:creationId xmlns:p14="http://schemas.microsoft.com/office/powerpoint/2010/main" val="76317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2"/>
          <p:cNvSpPr>
            <a:spLocks noGrp="1"/>
          </p:cNvSpPr>
          <p:nvPr>
            <p:ph type="title"/>
          </p:nvPr>
        </p:nvSpPr>
        <p:spPr bwMode="auto">
          <a:xfrm>
            <a:off x="613833" y="454026"/>
            <a:ext cx="10972800" cy="676275"/>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en-US" dirty="0"/>
              <a:t>Click to edit Master title style</a:t>
            </a:r>
          </a:p>
        </p:txBody>
      </p:sp>
      <p:sp>
        <p:nvSpPr>
          <p:cNvPr id="4" name="Text Placeholder 3"/>
          <p:cNvSpPr>
            <a:spLocks noGrp="1"/>
          </p:cNvSpPr>
          <p:nvPr>
            <p:ph type="body" idx="1"/>
          </p:nvPr>
        </p:nvSpPr>
        <p:spPr>
          <a:xfrm>
            <a:off x="613833" y="1204914"/>
            <a:ext cx="10972800" cy="5018087"/>
          </a:xfrm>
          <a:prstGeom prst="rect">
            <a:avLst/>
          </a:prstGeom>
        </p:spPr>
        <p:txBody>
          <a:bodyPr vert="horz" lIns="0" tIns="45720" rIns="0" bIns="45720" rtlCol="0">
            <a:normAutofit/>
          </a:bodyPr>
          <a:lstStyle/>
          <a:p>
            <a:pPr lvl="0"/>
            <a:r>
              <a:rPr lang="en-US" dirty="0"/>
              <a:t>Click to edit Master title style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0" y="6409944"/>
            <a:ext cx="12204192" cy="4572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p>
        </p:txBody>
      </p:sp>
      <p:pic>
        <p:nvPicPr>
          <p:cNvPr id="6" name="Picture 5" descr="FSI_Logo_alone_horizontal_White.eps"/>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682143" y="6473953"/>
            <a:ext cx="1904491" cy="292883"/>
          </a:xfrm>
          <a:prstGeom prst="rect">
            <a:avLst/>
          </a:prstGeom>
        </p:spPr>
      </p:pic>
      <p:pic>
        <p:nvPicPr>
          <p:cNvPr id="9" name="Picture 8" descr="TEC_Logo_horizontal_White.eps"/>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13833" y="6475020"/>
            <a:ext cx="3352800" cy="292395"/>
          </a:xfrm>
          <a:prstGeom prst="rect">
            <a:avLst/>
          </a:prstGeom>
        </p:spPr>
      </p:pic>
      <p:pic>
        <p:nvPicPr>
          <p:cNvPr id="8" name="Picture 2" descr="Bildergebnis für WU wien logo">
            <a:extLst>
              <a:ext uri="{FF2B5EF4-FFF2-40B4-BE49-F238E27FC236}">
                <a16:creationId xmlns:a16="http://schemas.microsoft.com/office/drawing/2014/main" id="{0B15BB7B-8C72-6E4C-8AA5-A2172746237F}"/>
              </a:ext>
            </a:extLst>
          </p:cNvPr>
          <p:cNvPicPr>
            <a:picLocks noChangeAspect="1" noChangeArrowheads="1"/>
          </p:cNvPicPr>
          <p:nvPr userDrawn="1"/>
        </p:nvPicPr>
        <p:blipFill>
          <a:blip r:embed="rId11" cstate="screen">
            <a:alphaModFix amt="25000"/>
            <a:extLst>
              <a:ext uri="{28A0092B-C50C-407E-A947-70E740481C1C}">
                <a14:useLocalDpi xmlns:a14="http://schemas.microsoft.com/office/drawing/2010/main"/>
              </a:ext>
            </a:extLst>
          </a:blip>
          <a:srcRect/>
          <a:stretch>
            <a:fillRect/>
          </a:stretch>
        </p:blipFill>
        <p:spPr bwMode="auto">
          <a:xfrm>
            <a:off x="9378622" y="191920"/>
            <a:ext cx="2674041" cy="100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5004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ransition spd="slow">
    <p:fade/>
  </p:transition>
  <p:hf hdr="0" ftr="0" dt="0"/>
  <p:txStyles>
    <p:title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1" charset="0"/>
        <a:defRPr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dumps.wikimedia.org/wikidatawiki/entities/latest-all.ttl.gz"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pubchem.bio2rdf.org/sparql"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parqles.ai.wu.ac.at/" TargetMode="External"/><Relationship Id="rId5" Type="http://schemas.openxmlformats.org/officeDocument/2006/relationships/hyperlink" Target="http://download.bio2rdf.org/#/current/pubmed/" TargetMode="External"/><Relationship Id="rId4" Type="http://schemas.openxmlformats.org/officeDocument/2006/relationships/hyperlink" Target="http://pubmed.bio2rdf.org/sparq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download.bio2rdf.org/#/current/pubmed/" TargetMode="External"/><Relationship Id="rId7" Type="http://schemas.openxmlformats.org/officeDocument/2006/relationships/image" Target="../media/image20.em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www.ebi.ac.uk/rdf/services/describe?uri=ftp://ftp.ebi.ac.uk/pub/databases/RDF/biomodels/r31/biomodels-rdf.tar.bz2" TargetMode="External"/><Relationship Id="rId5" Type="http://schemas.openxmlformats.org/officeDocument/2006/relationships/hyperlink" Target="https://www.ebi.ac.uk/rdf/services/sparql?query=SELECT%20?ftplink%20from%20%3chttp://rdf.ebi.ac.uk/dataset/biomodels_void.ttl%3e%20WHERE%7b%20?a%20%3chttp://rdfs.org/ns/void#dataDump> ?ftplink} #noLog" TargetMode="External"/><Relationship Id="rId4" Type="http://schemas.openxmlformats.org/officeDocument/2006/relationships/hyperlink" Target="https://www.ebi.ac.uk/rdf/datasets/#BulkDownload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lod-cloud.net/"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facebook.com/groups/TheSemanticWeb/permalink/10157192372101729/"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26.emf"/><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17.tiff"/><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hyperlink" Target="https://openreview.net/forum?id=H1lS_g81gX"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7.png"/><Relationship Id="rId7" Type="http://schemas.openxmlformats.org/officeDocument/2006/relationships/hyperlink" Target="http://lod-cloud.ne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lod-cloud.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jpe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C226E1E-2C1B-D147-B5F9-73A5C7CBA67D}"/>
              </a:ext>
            </a:extLst>
          </p:cNvPr>
          <p:cNvSpPr>
            <a:spLocks noGrp="1"/>
          </p:cNvSpPr>
          <p:nvPr>
            <p:ph type="ctrTitle" hasCustomPrompt="1"/>
          </p:nvPr>
        </p:nvSpPr>
        <p:spPr>
          <a:xfrm>
            <a:off x="1981200" y="2471587"/>
            <a:ext cx="8229600" cy="459648"/>
          </a:xfrm>
          <a:prstGeom prst="rect">
            <a:avLst/>
          </a:prstGeom>
        </p:spPr>
        <p:txBody>
          <a:bodyPr>
            <a:noAutofit/>
          </a:bodyPr>
          <a:lstStyle>
            <a:lvl1pPr marL="0" marR="0" indent="0" algn="l" defTabSz="457200" rtl="0" eaLnBrk="0" fontAlgn="base" latinLnBrk="0" hangingPunct="0">
              <a:lnSpc>
                <a:spcPct val="85000"/>
              </a:lnSpc>
              <a:spcBef>
                <a:spcPct val="0"/>
              </a:spcBef>
              <a:spcAft>
                <a:spcPct val="0"/>
              </a:spcAft>
              <a:buClrTx/>
              <a:buSzTx/>
              <a:buFontTx/>
              <a:buNone/>
              <a:tabLst/>
              <a:defRPr lang="en-US" b="1" i="0" u="none" strike="noStrike" smtClean="0">
                <a:effectLst/>
              </a:defRPr>
            </a:lvl1pPr>
          </a:lstStyle>
          <a:p>
            <a:r>
              <a:rPr lang="en-US" dirty="0"/>
              <a:t>THE NON-EXISTING LOD CLOUD</a:t>
            </a:r>
          </a:p>
        </p:txBody>
      </p:sp>
      <p:sp>
        <p:nvSpPr>
          <p:cNvPr id="13" name="Text Placeholder 33">
            <a:extLst>
              <a:ext uri="{FF2B5EF4-FFF2-40B4-BE49-F238E27FC236}">
                <a16:creationId xmlns:a16="http://schemas.microsoft.com/office/drawing/2014/main" id="{6B370EC0-88A5-CA48-9E2B-3C6C09765A51}"/>
              </a:ext>
            </a:extLst>
          </p:cNvPr>
          <p:cNvSpPr>
            <a:spLocks noGrp="1"/>
          </p:cNvSpPr>
          <p:nvPr>
            <p:ph type="body" sz="quarter" idx="18" hasCustomPrompt="1"/>
          </p:nvPr>
        </p:nvSpPr>
        <p:spPr>
          <a:xfrm>
            <a:off x="1984375" y="4798696"/>
            <a:ext cx="8226425" cy="1221104"/>
          </a:xfrm>
          <a:prstGeom prst="rect">
            <a:avLst/>
          </a:prstGeom>
        </p:spPr>
        <p:txBody>
          <a:bodyPr wrap="none" anchor="t" anchorCtr="0">
            <a:noAutofit/>
          </a:bodyPr>
          <a:lstStyle>
            <a:lvl1pPr marL="0" algn="l">
              <a:spcBef>
                <a:spcPts val="0"/>
              </a:spcBef>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dirty="0"/>
              <a:t>Axel Polleres –Visiting Austrian Chair Stanford/Full Professor at WU Vienna</a:t>
            </a:r>
          </a:p>
          <a:p>
            <a:pPr lvl="0"/>
            <a:endParaRPr lang="en-US" dirty="0"/>
          </a:p>
          <a:p>
            <a:pPr lvl="0"/>
            <a:endParaRPr lang="en-US" dirty="0"/>
          </a:p>
          <a:p>
            <a:pPr lvl="0"/>
            <a:r>
              <a:rPr lang="en-US" dirty="0"/>
              <a:t>Website: http://</a:t>
            </a:r>
            <a:r>
              <a:rPr lang="en-US" dirty="0" err="1"/>
              <a:t>polleres.net</a:t>
            </a:r>
            <a:r>
              <a:rPr lang="en-US" dirty="0"/>
              <a:t>							   Twitter: @</a:t>
            </a:r>
            <a:r>
              <a:rPr lang="en-US" dirty="0" err="1"/>
              <a:t>AxelPolleres</a:t>
            </a:r>
            <a:endParaRPr lang="en-US" dirty="0"/>
          </a:p>
        </p:txBody>
      </p:sp>
      <p:sp>
        <p:nvSpPr>
          <p:cNvPr id="14" name="Subtitle 2">
            <a:extLst>
              <a:ext uri="{FF2B5EF4-FFF2-40B4-BE49-F238E27FC236}">
                <a16:creationId xmlns:a16="http://schemas.microsoft.com/office/drawing/2014/main" id="{FA0A392A-C71B-964D-BB99-89E0CDE2CDBB}"/>
              </a:ext>
            </a:extLst>
          </p:cNvPr>
          <p:cNvSpPr>
            <a:spLocks noGrp="1"/>
          </p:cNvSpPr>
          <p:nvPr>
            <p:ph type="subTitle" idx="1" hasCustomPrompt="1"/>
          </p:nvPr>
        </p:nvSpPr>
        <p:spPr>
          <a:xfrm>
            <a:off x="1984375" y="2988286"/>
            <a:ext cx="8229600" cy="847115"/>
          </a:xfrm>
          <a:prstGeom prst="rect">
            <a:avLst/>
          </a:prstGeom>
        </p:spPr>
        <p:txBody>
          <a:bodyPr>
            <a:noAutofit/>
          </a:bodyPr>
          <a:lstStyle>
            <a:lvl1pPr marL="0" indent="0" algn="l">
              <a:buNone/>
              <a:defRPr sz="2000" cap="all" spc="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and how it could finally be (re-)created</a:t>
            </a:r>
          </a:p>
        </p:txBody>
      </p:sp>
    </p:spTree>
    <p:extLst>
      <p:ext uri="{BB962C8B-B14F-4D97-AF65-F5344CB8AC3E}">
        <p14:creationId xmlns:p14="http://schemas.microsoft.com/office/powerpoint/2010/main" val="233954662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CE7CDAB-2B46-3E41-B83A-84254216CC28}"/>
              </a:ext>
            </a:extLst>
          </p:cNvPr>
          <p:cNvPicPr>
            <a:picLocks noGrp="1" noChangeAspect="1"/>
          </p:cNvPicPr>
          <p:nvPr>
            <p:ph idx="1"/>
          </p:nvPr>
        </p:nvPicPr>
        <p:blipFill>
          <a:blip r:embed="rId2"/>
          <a:stretch>
            <a:fillRect/>
          </a:stretch>
        </p:blipFill>
        <p:spPr>
          <a:xfrm>
            <a:off x="4401382" y="901297"/>
            <a:ext cx="7734349" cy="5830094"/>
          </a:xfrm>
        </p:spPr>
      </p:pic>
      <p:sp>
        <p:nvSpPr>
          <p:cNvPr id="2" name="Title 1">
            <a:extLst>
              <a:ext uri="{FF2B5EF4-FFF2-40B4-BE49-F238E27FC236}">
                <a16:creationId xmlns:a16="http://schemas.microsoft.com/office/drawing/2014/main" id="{5F44BF7F-22AA-C64B-AD6D-4FB61EF13858}"/>
              </a:ext>
            </a:extLst>
          </p:cNvPr>
          <p:cNvSpPr>
            <a:spLocks noGrp="1"/>
          </p:cNvSpPr>
          <p:nvPr>
            <p:ph type="title"/>
          </p:nvPr>
        </p:nvSpPr>
        <p:spPr>
          <a:xfrm>
            <a:off x="753533" y="253384"/>
            <a:ext cx="5618871" cy="1998247"/>
          </a:xfrm>
          <a:solidFill>
            <a:schemeClr val="bg1"/>
          </a:solidFill>
        </p:spPr>
        <p:txBody>
          <a:bodyPr/>
          <a:lstStyle/>
          <a:p>
            <a:r>
              <a:rPr lang="en-US" dirty="0"/>
              <a:t>Current LOD Cloud:</a:t>
            </a:r>
          </a:p>
        </p:txBody>
      </p:sp>
      <p:sp>
        <p:nvSpPr>
          <p:cNvPr id="10" name="Oval 9">
            <a:extLst>
              <a:ext uri="{FF2B5EF4-FFF2-40B4-BE49-F238E27FC236}">
                <a16:creationId xmlns:a16="http://schemas.microsoft.com/office/drawing/2014/main" id="{CC326D49-8C90-2F43-93F5-AC87525CE289}"/>
              </a:ext>
            </a:extLst>
          </p:cNvPr>
          <p:cNvSpPr/>
          <p:nvPr/>
        </p:nvSpPr>
        <p:spPr>
          <a:xfrm>
            <a:off x="5233182" y="1603717"/>
            <a:ext cx="3868615" cy="5254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68DBCE1-2E76-CD4F-93E8-20F93B8CC2DA}"/>
              </a:ext>
            </a:extLst>
          </p:cNvPr>
          <p:cNvSpPr txBox="1"/>
          <p:nvPr/>
        </p:nvSpPr>
        <p:spPr>
          <a:xfrm>
            <a:off x="345701" y="1830201"/>
            <a:ext cx="492760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Challenge 1: Size</a:t>
            </a:r>
          </a:p>
          <a:p>
            <a:pPr marL="742950" lvl="1" indent="-285750">
              <a:buFont typeface="Arial" panose="020B0604020202020204" pitchFamily="34" charset="0"/>
              <a:buChar char="•"/>
            </a:pPr>
            <a:r>
              <a:rPr lang="en-US" dirty="0"/>
              <a:t>single datasets (e.g. </a:t>
            </a:r>
            <a:r>
              <a:rPr lang="en-US" dirty="0" err="1"/>
              <a:t>Pubmed</a:t>
            </a:r>
            <a:r>
              <a:rPr lang="en-US" dirty="0"/>
              <a:t> dump has 7b triples, </a:t>
            </a:r>
            <a:r>
              <a:rPr lang="en-US" dirty="0" err="1"/>
              <a:t>Wikidata</a:t>
            </a:r>
            <a:r>
              <a:rPr lang="en-US" dirty="0"/>
              <a:t> </a:t>
            </a:r>
            <a:r>
              <a:rPr lang="en-US" dirty="0">
                <a:hlinkClick r:id="rId3"/>
              </a:rPr>
              <a:t>ttl.gz dump </a:t>
            </a:r>
            <a:r>
              <a:rPr lang="en-US" dirty="0"/>
              <a:t>+30GB, 5.7b triples)</a:t>
            </a:r>
          </a:p>
          <a:p>
            <a:pPr lvl="1"/>
            <a:r>
              <a:rPr lang="en-US" dirty="0">
                <a:sym typeface="Wingdings" pitchFamily="2" charset="2"/>
              </a:rPr>
              <a:t></a:t>
            </a:r>
            <a:r>
              <a:rPr lang="en-US" dirty="0"/>
              <a:t> bigger than a significant rest of the LOD cloud (whole LOD-a-lot experiment 28b triples)</a:t>
            </a:r>
          </a:p>
          <a:p>
            <a:pPr marL="742950" lvl="1" indent="-285750">
              <a:buFont typeface="Arial" panose="020B0604020202020204" pitchFamily="34" charset="0"/>
              <a:buChar char="•"/>
            </a:pPr>
            <a:r>
              <a:rPr lang="en-US" dirty="0"/>
              <a:t>Current Triple stores scale probably up to ~20-30b?</a:t>
            </a:r>
          </a:p>
          <a:p>
            <a:pPr marL="1200150" lvl="2" indent="-285750">
              <a:buFont typeface="Arial" panose="020B0604020202020204" pitchFamily="34" charset="0"/>
              <a:buChar char="•"/>
            </a:pPr>
            <a:r>
              <a:rPr lang="en-US" dirty="0"/>
              <a:t>But:</a:t>
            </a:r>
          </a:p>
          <a:p>
            <a:pPr marL="1657350" lvl="3" indent="-285750">
              <a:buFont typeface="Arial" panose="020B0604020202020204" pitchFamily="34" charset="0"/>
              <a:buChar char="•"/>
            </a:pPr>
            <a:r>
              <a:rPr lang="en-US" dirty="0"/>
              <a:t>Provide significant bottlenecks in access (e.g. limits for timeouts in </a:t>
            </a:r>
            <a:r>
              <a:rPr lang="en-US" dirty="0" err="1"/>
              <a:t>wikidata</a:t>
            </a:r>
            <a:r>
              <a:rPr lang="en-US" dirty="0"/>
              <a:t> query-services)</a:t>
            </a:r>
          </a:p>
          <a:p>
            <a:pPr marL="1657350" lvl="3" indent="-285750">
              <a:buFont typeface="Arial" panose="020B0604020202020204" pitchFamily="34" charset="0"/>
              <a:buChar char="•"/>
            </a:pPr>
            <a:r>
              <a:rPr lang="en-US" dirty="0"/>
              <a:t>Bio2RDF endpoint has only ~1b triples</a:t>
            </a:r>
          </a:p>
          <a:p>
            <a:pPr marL="1657350" lvl="3" indent="-285750">
              <a:buFont typeface="Arial" panose="020B0604020202020204" pitchFamily="34" charset="0"/>
              <a:buChar char="•"/>
            </a:pPr>
            <a:r>
              <a:rPr lang="en-US" dirty="0"/>
              <a:t>Where’s the rest??</a:t>
            </a:r>
          </a:p>
          <a:p>
            <a:pPr marL="1200150" lvl="2"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7BEA39FB-72CC-0E48-8639-0F928A978A41}"/>
              </a:ext>
            </a:extLst>
          </p:cNvPr>
          <p:cNvSpPr txBox="1"/>
          <p:nvPr/>
        </p:nvSpPr>
        <p:spPr>
          <a:xfrm>
            <a:off x="6784619" y="2939181"/>
            <a:ext cx="4273061" cy="1754326"/>
          </a:xfrm>
          <a:prstGeom prst="rect">
            <a:avLst/>
          </a:prstGeom>
          <a:solidFill>
            <a:schemeClr val="bg1"/>
          </a:solidFill>
        </p:spPr>
        <p:txBody>
          <a:bodyPr wrap="square" rtlCol="0">
            <a:spAutoFit/>
          </a:bodyPr>
          <a:lstStyle/>
          <a:p>
            <a:r>
              <a:rPr lang="en-US" sz="3600" b="1" i="1" dirty="0"/>
              <a:t>Current SPARQL endpoints are at their limits</a:t>
            </a:r>
          </a:p>
        </p:txBody>
      </p:sp>
    </p:spTree>
    <p:extLst>
      <p:ext uri="{BB962C8B-B14F-4D97-AF65-F5344CB8AC3E}">
        <p14:creationId xmlns:p14="http://schemas.microsoft.com/office/powerpoint/2010/main" val="2984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CE7CDAB-2B46-3E41-B83A-84254216CC28}"/>
              </a:ext>
            </a:extLst>
          </p:cNvPr>
          <p:cNvPicPr>
            <a:picLocks noGrp="1" noChangeAspect="1"/>
          </p:cNvPicPr>
          <p:nvPr>
            <p:ph idx="1"/>
          </p:nvPr>
        </p:nvPicPr>
        <p:blipFill>
          <a:blip r:embed="rId2"/>
          <a:stretch>
            <a:fillRect/>
          </a:stretch>
        </p:blipFill>
        <p:spPr>
          <a:xfrm>
            <a:off x="4401382" y="901297"/>
            <a:ext cx="7734349" cy="5830094"/>
          </a:xfrm>
        </p:spPr>
      </p:pic>
      <p:sp>
        <p:nvSpPr>
          <p:cNvPr id="2" name="Title 1">
            <a:extLst>
              <a:ext uri="{FF2B5EF4-FFF2-40B4-BE49-F238E27FC236}">
                <a16:creationId xmlns:a16="http://schemas.microsoft.com/office/drawing/2014/main" id="{5F44BF7F-22AA-C64B-AD6D-4FB61EF13858}"/>
              </a:ext>
            </a:extLst>
          </p:cNvPr>
          <p:cNvSpPr>
            <a:spLocks noGrp="1"/>
          </p:cNvSpPr>
          <p:nvPr>
            <p:ph type="title"/>
          </p:nvPr>
        </p:nvSpPr>
        <p:spPr>
          <a:xfrm>
            <a:off x="838200" y="365125"/>
            <a:ext cx="5618871" cy="1998247"/>
          </a:xfrm>
          <a:solidFill>
            <a:schemeClr val="bg1"/>
          </a:solidFill>
        </p:spPr>
        <p:txBody>
          <a:bodyPr/>
          <a:lstStyle/>
          <a:p>
            <a:r>
              <a:rPr lang="en-US" dirty="0"/>
              <a:t>Current LOD Cloud:</a:t>
            </a:r>
          </a:p>
        </p:txBody>
      </p:sp>
      <p:sp>
        <p:nvSpPr>
          <p:cNvPr id="10" name="Oval 9">
            <a:extLst>
              <a:ext uri="{FF2B5EF4-FFF2-40B4-BE49-F238E27FC236}">
                <a16:creationId xmlns:a16="http://schemas.microsoft.com/office/drawing/2014/main" id="{CC326D49-8C90-2F43-93F5-AC87525CE289}"/>
              </a:ext>
            </a:extLst>
          </p:cNvPr>
          <p:cNvSpPr/>
          <p:nvPr/>
        </p:nvSpPr>
        <p:spPr>
          <a:xfrm>
            <a:off x="5233182" y="1603717"/>
            <a:ext cx="3868615" cy="5254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68DBCE1-2E76-CD4F-93E8-20F93B8CC2DA}"/>
              </a:ext>
            </a:extLst>
          </p:cNvPr>
          <p:cNvSpPr txBox="1"/>
          <p:nvPr/>
        </p:nvSpPr>
        <p:spPr>
          <a:xfrm>
            <a:off x="152400" y="2576378"/>
            <a:ext cx="49276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Challenge 2: SPARQL endpoints availability and limit:</a:t>
            </a:r>
          </a:p>
          <a:p>
            <a:pPr marL="742950" lvl="1" indent="-285750">
              <a:buFont typeface="Arial" panose="020B0604020202020204" pitchFamily="34" charset="0"/>
              <a:buChar char="•"/>
            </a:pPr>
            <a:r>
              <a:rPr lang="en-US" dirty="0">
                <a:hlinkClick r:id="rId3"/>
              </a:rPr>
              <a:t>http://pubchem.bio2rdf.org/sparql</a:t>
            </a:r>
            <a:r>
              <a:rPr lang="en-US" dirty="0"/>
              <a:t> is down</a:t>
            </a:r>
          </a:p>
          <a:p>
            <a:pPr marL="742950" lvl="1" indent="-285750">
              <a:buFont typeface="Arial" panose="020B0604020202020204" pitchFamily="34" charset="0"/>
              <a:buChar char="•"/>
            </a:pPr>
            <a:r>
              <a:rPr lang="en-US" dirty="0">
                <a:hlinkClick r:id="rId4" tooltip="http://pubmed.bio2rdf.org/sparql"/>
              </a:rPr>
              <a:t>http://pubmed.bio2rdf.org/sparql</a:t>
            </a:r>
            <a:r>
              <a:rPr lang="en-US" dirty="0"/>
              <a:t> redirects to</a:t>
            </a:r>
          </a:p>
          <a:p>
            <a:pPr marL="1200150" lvl="2" indent="-285750">
              <a:buFont typeface="Arial" panose="020B0604020202020204" pitchFamily="34" charset="0"/>
              <a:buChar char="•"/>
            </a:pPr>
            <a:r>
              <a:rPr lang="en-US" dirty="0">
                <a:hlinkClick r:id="rId5"/>
              </a:rPr>
              <a:t>http://download.bio2rdf.org/#/current/pubmed/</a:t>
            </a:r>
            <a:r>
              <a:rPr lang="en-US" dirty="0"/>
              <a:t> </a:t>
            </a:r>
          </a:p>
          <a:p>
            <a:pPr marL="1200150" lvl="2"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c</a:t>
            </a:r>
            <a:r>
              <a:rPr lang="en-US"/>
              <a:t>f</a:t>
            </a:r>
            <a:r>
              <a:rPr lang="en-US" dirty="0"/>
              <a:t>. also: </a:t>
            </a:r>
            <a:r>
              <a:rPr lang="en-US" dirty="0">
                <a:hlinkClick r:id="rId6"/>
              </a:rPr>
              <a:t>http://sparqles.ai.wu.ac.at/</a:t>
            </a:r>
            <a:endParaRPr lang="en-US" dirty="0"/>
          </a:p>
          <a:p>
            <a:pPr lvl="1"/>
            <a:endParaRPr lang="en-US" dirty="0"/>
          </a:p>
          <a:p>
            <a:pPr lvl="1"/>
            <a:r>
              <a:rPr lang="en-US" dirty="0">
                <a:sym typeface="Wingdings" pitchFamily="2" charset="2"/>
              </a:rPr>
              <a:t> Better try dumps?</a:t>
            </a:r>
            <a:endParaRPr lang="en-US" dirty="0"/>
          </a:p>
        </p:txBody>
      </p:sp>
      <p:sp>
        <p:nvSpPr>
          <p:cNvPr id="6" name="TextBox 5">
            <a:extLst>
              <a:ext uri="{FF2B5EF4-FFF2-40B4-BE49-F238E27FC236}">
                <a16:creationId xmlns:a16="http://schemas.microsoft.com/office/drawing/2014/main" id="{B5205407-0FFC-8F40-AB68-0F067EFEA08F}"/>
              </a:ext>
            </a:extLst>
          </p:cNvPr>
          <p:cNvSpPr txBox="1"/>
          <p:nvPr/>
        </p:nvSpPr>
        <p:spPr>
          <a:xfrm>
            <a:off x="6784619" y="2939181"/>
            <a:ext cx="4273061" cy="1754326"/>
          </a:xfrm>
          <a:prstGeom prst="rect">
            <a:avLst/>
          </a:prstGeom>
          <a:solidFill>
            <a:schemeClr val="bg1"/>
          </a:solidFill>
        </p:spPr>
        <p:txBody>
          <a:bodyPr wrap="square" rtlCol="0">
            <a:spAutoFit/>
          </a:bodyPr>
          <a:lstStyle/>
          <a:p>
            <a:r>
              <a:rPr lang="en-US" sz="3600" b="1" i="1" dirty="0"/>
              <a:t>Current SPARQL endpoints are non-available</a:t>
            </a:r>
          </a:p>
        </p:txBody>
      </p:sp>
    </p:spTree>
    <p:extLst>
      <p:ext uri="{BB962C8B-B14F-4D97-AF65-F5344CB8AC3E}">
        <p14:creationId xmlns:p14="http://schemas.microsoft.com/office/powerpoint/2010/main" val="40612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CE7CDAB-2B46-3E41-B83A-84254216CC28}"/>
              </a:ext>
            </a:extLst>
          </p:cNvPr>
          <p:cNvPicPr>
            <a:picLocks noGrp="1" noChangeAspect="1"/>
          </p:cNvPicPr>
          <p:nvPr>
            <p:ph idx="1"/>
          </p:nvPr>
        </p:nvPicPr>
        <p:blipFill>
          <a:blip r:embed="rId2"/>
          <a:stretch>
            <a:fillRect/>
          </a:stretch>
        </p:blipFill>
        <p:spPr>
          <a:xfrm>
            <a:off x="4401382" y="901297"/>
            <a:ext cx="7734349" cy="5830094"/>
          </a:xfrm>
        </p:spPr>
      </p:pic>
      <p:sp>
        <p:nvSpPr>
          <p:cNvPr id="2" name="Title 1">
            <a:extLst>
              <a:ext uri="{FF2B5EF4-FFF2-40B4-BE49-F238E27FC236}">
                <a16:creationId xmlns:a16="http://schemas.microsoft.com/office/drawing/2014/main" id="{5F44BF7F-22AA-C64B-AD6D-4FB61EF13858}"/>
              </a:ext>
            </a:extLst>
          </p:cNvPr>
          <p:cNvSpPr>
            <a:spLocks noGrp="1"/>
          </p:cNvSpPr>
          <p:nvPr>
            <p:ph type="title"/>
          </p:nvPr>
        </p:nvSpPr>
        <p:spPr>
          <a:xfrm>
            <a:off x="345831" y="141226"/>
            <a:ext cx="6139375" cy="2137739"/>
          </a:xfrm>
          <a:solidFill>
            <a:schemeClr val="bg1"/>
          </a:solidFill>
        </p:spPr>
        <p:txBody>
          <a:bodyPr/>
          <a:lstStyle/>
          <a:p>
            <a:r>
              <a:rPr lang="en-US" dirty="0"/>
              <a:t>Current LOD Cloud:</a:t>
            </a:r>
            <a:br>
              <a:rPr lang="en-US" dirty="0"/>
            </a:br>
            <a:br>
              <a:rPr lang="en-US" dirty="0"/>
            </a:br>
            <a:endParaRPr lang="en-US" dirty="0"/>
          </a:p>
        </p:txBody>
      </p:sp>
      <p:sp>
        <p:nvSpPr>
          <p:cNvPr id="10" name="Oval 9">
            <a:extLst>
              <a:ext uri="{FF2B5EF4-FFF2-40B4-BE49-F238E27FC236}">
                <a16:creationId xmlns:a16="http://schemas.microsoft.com/office/drawing/2014/main" id="{CC326D49-8C90-2F43-93F5-AC87525CE289}"/>
              </a:ext>
            </a:extLst>
          </p:cNvPr>
          <p:cNvSpPr/>
          <p:nvPr/>
        </p:nvSpPr>
        <p:spPr>
          <a:xfrm>
            <a:off x="5233182" y="1603717"/>
            <a:ext cx="3868615" cy="5254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68DBCE1-2E76-CD4F-93E8-20F93B8CC2DA}"/>
              </a:ext>
            </a:extLst>
          </p:cNvPr>
          <p:cNvSpPr txBox="1"/>
          <p:nvPr/>
        </p:nvSpPr>
        <p:spPr>
          <a:xfrm>
            <a:off x="152791" y="948690"/>
            <a:ext cx="4927600" cy="5355312"/>
          </a:xfrm>
          <a:prstGeom prst="rect">
            <a:avLst/>
          </a:prstGeom>
          <a:noFill/>
        </p:spPr>
        <p:txBody>
          <a:bodyPr wrap="square" rtlCol="0">
            <a:spAutoFit/>
          </a:bodyPr>
          <a:lstStyle/>
          <a:p>
            <a:pPr marL="285750" indent="-285750">
              <a:buFont typeface="Arial" panose="020B0604020202020204" pitchFamily="34" charset="0"/>
              <a:buChar char="•"/>
            </a:pPr>
            <a:r>
              <a:rPr lang="en-US" dirty="0"/>
              <a:t>Challenge 3: APIs not uniformly findable</a:t>
            </a:r>
          </a:p>
          <a:p>
            <a:pPr marL="742950" lvl="1" indent="-285750">
              <a:buFont typeface="Arial" panose="020B0604020202020204" pitchFamily="34" charset="0"/>
              <a:buChar char="•"/>
            </a:pPr>
            <a:r>
              <a:rPr lang="en-US" dirty="0"/>
              <a:t>Dumps not easily </a:t>
            </a:r>
            <a:r>
              <a:rPr lang="en-US" dirty="0" err="1"/>
              <a:t>accessabiliy</a:t>
            </a:r>
            <a:endParaRPr lang="en-US" dirty="0"/>
          </a:p>
          <a:p>
            <a:pPr marL="742950" lvl="1" indent="-285750">
              <a:buFont typeface="Arial" panose="020B0604020202020204" pitchFamily="34" charset="0"/>
              <a:buChar char="•"/>
            </a:pPr>
            <a:r>
              <a:rPr lang="en-US" dirty="0">
                <a:hlinkClick r:id="rId3"/>
              </a:rPr>
              <a:t>http://download.bio2rdf.org/#/current/pubmed/</a:t>
            </a:r>
            <a:endParaRPr lang="en-US" dirty="0"/>
          </a:p>
          <a:p>
            <a:pPr marL="1200150" lvl="2" indent="-285750">
              <a:buFont typeface="Arial" panose="020B0604020202020204" pitchFamily="34" charset="0"/>
              <a:buChar char="•"/>
            </a:pPr>
            <a:r>
              <a:rPr lang="en-US" dirty="0" err="1"/>
              <a:t>Javascript</a:t>
            </a:r>
            <a:r>
              <a:rPr lang="en-US" dirty="0"/>
              <a:t> page which can only be crawled with a headless browser</a:t>
            </a:r>
          </a:p>
          <a:p>
            <a:pPr marL="742950" lvl="1" indent="-285750">
              <a:buFont typeface="Arial" panose="020B0604020202020204" pitchFamily="34" charset="0"/>
              <a:buChar char="•"/>
            </a:pPr>
            <a:r>
              <a:rPr lang="en-US" dirty="0">
                <a:hlinkClick r:id="rId4"/>
              </a:rPr>
              <a:t>https://www.ebi.ac.uk/rdf/datasets/#BulkDownloads</a:t>
            </a:r>
            <a:r>
              <a:rPr lang="en-US" dirty="0"/>
              <a:t> </a:t>
            </a:r>
            <a:r>
              <a:rPr lang="en-US" dirty="0">
                <a:sym typeface="Wingdings" pitchFamily="2" charset="2"/>
              </a:rPr>
              <a:t></a:t>
            </a:r>
          </a:p>
          <a:p>
            <a:pPr marL="1200150" lvl="2" indent="-285750">
              <a:buFont typeface="Arial" panose="020B0604020202020204" pitchFamily="34" charset="0"/>
              <a:buChar char="•"/>
            </a:pPr>
            <a:r>
              <a:rPr lang="en-US" dirty="0">
                <a:sym typeface="Wingdings" pitchFamily="2" charset="2"/>
              </a:rPr>
              <a:t>Bulk download links as result of </a:t>
            </a:r>
            <a:r>
              <a:rPr lang="en-US" dirty="0">
                <a:sym typeface="Wingdings" pitchFamily="2" charset="2"/>
                <a:hlinkClick r:id="rId5"/>
              </a:rPr>
              <a:t>SPARQL queries </a:t>
            </a:r>
            <a:r>
              <a:rPr lang="en-US" dirty="0">
                <a:sym typeface="Wingdings" pitchFamily="2" charset="2"/>
              </a:rPr>
              <a:t>against </a:t>
            </a:r>
            <a:r>
              <a:rPr lang="en-US" dirty="0" err="1">
                <a:sym typeface="Wingdings" pitchFamily="2" charset="2"/>
              </a:rPr>
              <a:t>VoID</a:t>
            </a:r>
            <a:r>
              <a:rPr lang="en-US" dirty="0">
                <a:sym typeface="Wingdings" pitchFamily="2" charset="2"/>
              </a:rPr>
              <a:t> descriptions, e.g.</a:t>
            </a:r>
          </a:p>
          <a:p>
            <a:pPr marL="1657350" lvl="3" indent="-285750">
              <a:buFont typeface="Arial" panose="020B0604020202020204" pitchFamily="34" charset="0"/>
              <a:buChar char="•"/>
            </a:pPr>
            <a:r>
              <a:rPr lang="en-US" dirty="0">
                <a:hlinkClick r:id="rId6"/>
              </a:rPr>
              <a:t>&lt;ftp://ftp.ebi.ac.uk/pub/databases/RDF/biomodels/r31/biomodels-rdf.tar.bz2&gt;</a:t>
            </a:r>
            <a:endParaRPr lang="en-US" dirty="0"/>
          </a:p>
          <a:p>
            <a:pPr marL="1657350" lvl="3" indent="-285750">
              <a:buFont typeface="Arial" panose="020B0604020202020204" pitchFamily="34" charset="0"/>
              <a:buChar char="•"/>
            </a:pPr>
            <a:r>
              <a:rPr lang="en-US" dirty="0">
                <a:sym typeface="Wingdings" pitchFamily="2" charset="2"/>
              </a:rPr>
              <a:t>Various compressions used, etc.</a:t>
            </a:r>
          </a:p>
          <a:p>
            <a:pPr marL="742950" lvl="1" indent="-285750">
              <a:buFont typeface="Arial" panose="020B0604020202020204" pitchFamily="34" charset="0"/>
              <a:buChar char="•"/>
            </a:pPr>
            <a:r>
              <a:rPr lang="en-US" dirty="0"/>
              <a:t>SPARQL service description vocabulary does NOT have an attribute for pointing to alternative dumps or proper description of limitations imposed</a:t>
            </a:r>
          </a:p>
        </p:txBody>
      </p:sp>
      <p:sp>
        <p:nvSpPr>
          <p:cNvPr id="6" name="TextBox 5">
            <a:extLst>
              <a:ext uri="{FF2B5EF4-FFF2-40B4-BE49-F238E27FC236}">
                <a16:creationId xmlns:a16="http://schemas.microsoft.com/office/drawing/2014/main" id="{4271D1E8-8B2F-8548-B59A-EA3E12D5E2A6}"/>
              </a:ext>
            </a:extLst>
          </p:cNvPr>
          <p:cNvSpPr txBox="1"/>
          <p:nvPr/>
        </p:nvSpPr>
        <p:spPr>
          <a:xfrm>
            <a:off x="6528581" y="449555"/>
            <a:ext cx="4821227" cy="3416320"/>
          </a:xfrm>
          <a:prstGeom prst="rect">
            <a:avLst/>
          </a:prstGeom>
          <a:solidFill>
            <a:schemeClr val="bg1"/>
          </a:solidFill>
        </p:spPr>
        <p:txBody>
          <a:bodyPr wrap="square" rtlCol="0">
            <a:spAutoFit/>
          </a:bodyPr>
          <a:lstStyle/>
          <a:p>
            <a:r>
              <a:rPr lang="en-US" sz="3600" i="1" dirty="0"/>
              <a:t>Current SPARQL endpoints don’t provide metadata nor point to accessible dumps and </a:t>
            </a:r>
            <a:r>
              <a:rPr lang="en-US" sz="3600" b="1" i="1" dirty="0"/>
              <a:t>… too many formats:</a:t>
            </a:r>
          </a:p>
          <a:p>
            <a:endParaRPr lang="en-US" sz="3600" b="1" i="1" dirty="0"/>
          </a:p>
        </p:txBody>
      </p:sp>
      <p:pic>
        <p:nvPicPr>
          <p:cNvPr id="7" name="Content Placeholder 4">
            <a:extLst>
              <a:ext uri="{FF2B5EF4-FFF2-40B4-BE49-F238E27FC236}">
                <a16:creationId xmlns:a16="http://schemas.microsoft.com/office/drawing/2014/main" id="{B6867EC2-C913-EC44-ACF3-AF91803E869B}"/>
              </a:ext>
            </a:extLst>
          </p:cNvPr>
          <p:cNvPicPr>
            <a:picLocks noChangeAspect="1"/>
          </p:cNvPicPr>
          <p:nvPr/>
        </p:nvPicPr>
        <p:blipFill>
          <a:blip r:embed="rId7"/>
          <a:stretch>
            <a:fillRect/>
          </a:stretch>
        </p:blipFill>
        <p:spPr>
          <a:xfrm>
            <a:off x="6699738" y="3360154"/>
            <a:ext cx="5531194" cy="3497845"/>
          </a:xfrm>
          <a:prstGeom prst="rect">
            <a:avLst/>
          </a:prstGeom>
        </p:spPr>
      </p:pic>
    </p:spTree>
    <p:extLst>
      <p:ext uri="{BB962C8B-B14F-4D97-AF65-F5344CB8AC3E}">
        <p14:creationId xmlns:p14="http://schemas.microsoft.com/office/powerpoint/2010/main" val="243903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CE7CDAB-2B46-3E41-B83A-84254216CC28}"/>
              </a:ext>
            </a:extLst>
          </p:cNvPr>
          <p:cNvPicPr>
            <a:picLocks noGrp="1" noChangeAspect="1"/>
          </p:cNvPicPr>
          <p:nvPr>
            <p:ph idx="1"/>
          </p:nvPr>
        </p:nvPicPr>
        <p:blipFill>
          <a:blip r:embed="rId2"/>
          <a:stretch>
            <a:fillRect/>
          </a:stretch>
        </p:blipFill>
        <p:spPr>
          <a:xfrm>
            <a:off x="4401382" y="901297"/>
            <a:ext cx="7734349" cy="5830094"/>
          </a:xfrm>
        </p:spPr>
      </p:pic>
      <p:sp>
        <p:nvSpPr>
          <p:cNvPr id="2" name="Title 1">
            <a:extLst>
              <a:ext uri="{FF2B5EF4-FFF2-40B4-BE49-F238E27FC236}">
                <a16:creationId xmlns:a16="http://schemas.microsoft.com/office/drawing/2014/main" id="{5F44BF7F-22AA-C64B-AD6D-4FB61EF13858}"/>
              </a:ext>
            </a:extLst>
          </p:cNvPr>
          <p:cNvSpPr>
            <a:spLocks noGrp="1"/>
          </p:cNvSpPr>
          <p:nvPr>
            <p:ph type="title"/>
          </p:nvPr>
        </p:nvSpPr>
        <p:spPr>
          <a:xfrm>
            <a:off x="838200" y="365125"/>
            <a:ext cx="5618871" cy="1998247"/>
          </a:xfrm>
          <a:solidFill>
            <a:schemeClr val="bg1"/>
          </a:solidFill>
        </p:spPr>
        <p:txBody>
          <a:bodyPr/>
          <a:lstStyle/>
          <a:p>
            <a:r>
              <a:rPr lang="en-US" dirty="0"/>
              <a:t>Current LOD Cloud:</a:t>
            </a:r>
          </a:p>
        </p:txBody>
      </p:sp>
      <p:sp>
        <p:nvSpPr>
          <p:cNvPr id="10" name="Oval 9">
            <a:extLst>
              <a:ext uri="{FF2B5EF4-FFF2-40B4-BE49-F238E27FC236}">
                <a16:creationId xmlns:a16="http://schemas.microsoft.com/office/drawing/2014/main" id="{CC326D49-8C90-2F43-93F5-AC87525CE289}"/>
              </a:ext>
            </a:extLst>
          </p:cNvPr>
          <p:cNvSpPr/>
          <p:nvPr/>
        </p:nvSpPr>
        <p:spPr>
          <a:xfrm>
            <a:off x="5233182" y="1603717"/>
            <a:ext cx="3868615" cy="5254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68DBCE1-2E76-CD4F-93E8-20F93B8CC2DA}"/>
              </a:ext>
            </a:extLst>
          </p:cNvPr>
          <p:cNvSpPr txBox="1"/>
          <p:nvPr/>
        </p:nvSpPr>
        <p:spPr>
          <a:xfrm>
            <a:off x="155991" y="1877946"/>
            <a:ext cx="49276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Challenge 4: What do Links in LOD cloud actually mean?</a:t>
            </a:r>
          </a:p>
          <a:p>
            <a:pPr marL="742950" lvl="1" indent="-285750">
              <a:buFont typeface="Arial" panose="020B0604020202020204" pitchFamily="34" charset="0"/>
              <a:buChar char="•"/>
            </a:pPr>
            <a:r>
              <a:rPr lang="en-US" dirty="0"/>
              <a:t>What are in-links/out-links?</a:t>
            </a:r>
          </a:p>
          <a:p>
            <a:pPr marL="1200150" lvl="2" indent="-285750">
              <a:buFont typeface="Arial" panose="020B0604020202020204" pitchFamily="34" charset="0"/>
              <a:buChar char="•"/>
            </a:pPr>
            <a:r>
              <a:rPr lang="en-US" dirty="0"/>
              <a:t>Computed from meta-data on </a:t>
            </a:r>
            <a:r>
              <a:rPr lang="en-US" dirty="0" err="1"/>
              <a:t>datahub.io</a:t>
            </a:r>
            <a:endParaRPr lang="en-US" dirty="0"/>
          </a:p>
          <a:p>
            <a:pPr marL="1200150" lvl="2" indent="-285750">
              <a:buFont typeface="Arial" panose="020B0604020202020204" pitchFamily="34" charset="0"/>
              <a:buChar char="•"/>
            </a:pPr>
            <a:r>
              <a:rPr lang="en-US" dirty="0"/>
              <a:t>But description is ambiguous:</a:t>
            </a:r>
          </a:p>
          <a:p>
            <a:pPr marL="1657350" lvl="3" indent="-285750">
              <a:buFont typeface="Arial" panose="020B0604020202020204" pitchFamily="34" charset="0"/>
              <a:buChar char="•"/>
            </a:pPr>
            <a:r>
              <a:rPr lang="en-US" dirty="0">
                <a:hlinkClick r:id="rId3"/>
              </a:rPr>
              <a:t>Definition</a:t>
            </a:r>
            <a:r>
              <a:rPr lang="en-US" dirty="0"/>
              <a:t>: “either your dataset must use URIs from the other dataset, or vice </a:t>
            </a:r>
            <a:r>
              <a:rPr lang="en-US" dirty="0" err="1"/>
              <a:t>versam</a:t>
            </a:r>
            <a:r>
              <a:rPr lang="en-US" dirty="0"/>
              <a:t>”</a:t>
            </a:r>
          </a:p>
          <a:p>
            <a:pPr marL="285750" indent="-285750">
              <a:buFont typeface="Arial" panose="020B0604020202020204" pitchFamily="34" charset="0"/>
              <a:buChar char="•"/>
            </a:pPr>
            <a:r>
              <a:rPr lang="en-US" dirty="0"/>
              <a:t>What does it actually mean?</a:t>
            </a:r>
          </a:p>
          <a:p>
            <a:pPr marL="742950" lvl="1" indent="-285750">
              <a:buFont typeface="Arial" panose="020B0604020202020204" pitchFamily="34" charset="0"/>
              <a:buChar char="•"/>
            </a:pPr>
            <a:r>
              <a:rPr lang="en-US" dirty="0"/>
              <a:t>Ontology reuse?</a:t>
            </a:r>
          </a:p>
          <a:p>
            <a:pPr marL="742950" lvl="1" indent="-285750">
              <a:buFont typeface="Arial" panose="020B0604020202020204" pitchFamily="34" charset="0"/>
              <a:buChar char="•"/>
            </a:pPr>
            <a:r>
              <a:rPr lang="en-US" dirty="0"/>
              <a:t>Instance Links?</a:t>
            </a:r>
          </a:p>
          <a:p>
            <a:pPr marL="742950" lvl="1" indent="-285750">
              <a:buFont typeface="Arial" panose="020B0604020202020204" pitchFamily="34" charset="0"/>
              <a:buChar char="•"/>
            </a:pPr>
            <a:r>
              <a:rPr lang="en-US" dirty="0"/>
              <a:t>Joint reuse of entities from 3</a:t>
            </a:r>
            <a:r>
              <a:rPr lang="en-US" baseline="30000" dirty="0"/>
              <a:t>rd</a:t>
            </a:r>
            <a:r>
              <a:rPr lang="en-US" dirty="0"/>
              <a:t> dataset?</a:t>
            </a:r>
          </a:p>
          <a:p>
            <a:pPr marL="742950" lvl="1" indent="-285750">
              <a:buFont typeface="Arial" panose="020B0604020202020204" pitchFamily="34" charset="0"/>
              <a:buChar char="•"/>
            </a:pPr>
            <a:r>
              <a:rPr lang="en-US" dirty="0"/>
              <a:t>Who does a namespace belong to?</a:t>
            </a:r>
          </a:p>
        </p:txBody>
      </p:sp>
      <p:pic>
        <p:nvPicPr>
          <p:cNvPr id="4" name="Picture 3">
            <a:extLst>
              <a:ext uri="{FF2B5EF4-FFF2-40B4-BE49-F238E27FC236}">
                <a16:creationId xmlns:a16="http://schemas.microsoft.com/office/drawing/2014/main" id="{8A215221-56C3-A540-A861-F074AC93BCD2}"/>
              </a:ext>
            </a:extLst>
          </p:cNvPr>
          <p:cNvPicPr>
            <a:picLocks noChangeAspect="1"/>
          </p:cNvPicPr>
          <p:nvPr/>
        </p:nvPicPr>
        <p:blipFill>
          <a:blip r:embed="rId4"/>
          <a:stretch>
            <a:fillRect/>
          </a:stretch>
        </p:blipFill>
        <p:spPr>
          <a:xfrm>
            <a:off x="5674735" y="3341561"/>
            <a:ext cx="6400800" cy="3060700"/>
          </a:xfrm>
          <a:prstGeom prst="rect">
            <a:avLst/>
          </a:prstGeom>
        </p:spPr>
      </p:pic>
      <p:pic>
        <p:nvPicPr>
          <p:cNvPr id="8" name="Picture 7">
            <a:extLst>
              <a:ext uri="{FF2B5EF4-FFF2-40B4-BE49-F238E27FC236}">
                <a16:creationId xmlns:a16="http://schemas.microsoft.com/office/drawing/2014/main" id="{EF656827-BD1C-3142-AABC-E1169D4F6DDE}"/>
              </a:ext>
            </a:extLst>
          </p:cNvPr>
          <p:cNvPicPr>
            <a:picLocks noChangeAspect="1"/>
          </p:cNvPicPr>
          <p:nvPr/>
        </p:nvPicPr>
        <p:blipFill>
          <a:blip r:embed="rId5"/>
          <a:stretch>
            <a:fillRect/>
          </a:stretch>
        </p:blipFill>
        <p:spPr>
          <a:xfrm>
            <a:off x="6011789" y="633689"/>
            <a:ext cx="2311400" cy="2171700"/>
          </a:xfrm>
          <a:prstGeom prst="rect">
            <a:avLst/>
          </a:prstGeom>
        </p:spPr>
      </p:pic>
      <p:sp>
        <p:nvSpPr>
          <p:cNvPr id="12" name="TextBox 11">
            <a:extLst>
              <a:ext uri="{FF2B5EF4-FFF2-40B4-BE49-F238E27FC236}">
                <a16:creationId xmlns:a16="http://schemas.microsoft.com/office/drawing/2014/main" id="{4A8F385C-D59B-664F-A1EC-45D22DFBCB81}"/>
              </a:ext>
            </a:extLst>
          </p:cNvPr>
          <p:cNvSpPr txBox="1"/>
          <p:nvPr/>
        </p:nvSpPr>
        <p:spPr>
          <a:xfrm>
            <a:off x="8629188" y="1798264"/>
            <a:ext cx="3148978" cy="646331"/>
          </a:xfrm>
          <a:prstGeom prst="rect">
            <a:avLst/>
          </a:prstGeom>
          <a:solidFill>
            <a:schemeClr val="bg1"/>
          </a:solidFill>
        </p:spPr>
        <p:txBody>
          <a:bodyPr wrap="square" rtlCol="0">
            <a:spAutoFit/>
          </a:bodyPr>
          <a:lstStyle/>
          <a:p>
            <a:r>
              <a:rPr lang="en-US" sz="3600" b="1" i="1" dirty="0"/>
              <a:t>What are links?</a:t>
            </a:r>
          </a:p>
        </p:txBody>
      </p:sp>
    </p:spTree>
    <p:extLst>
      <p:ext uri="{BB962C8B-B14F-4D97-AF65-F5344CB8AC3E}">
        <p14:creationId xmlns:p14="http://schemas.microsoft.com/office/powerpoint/2010/main" val="1311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CE7CDAB-2B46-3E41-B83A-84254216CC28}"/>
              </a:ext>
            </a:extLst>
          </p:cNvPr>
          <p:cNvPicPr>
            <a:picLocks noGrp="1" noChangeAspect="1"/>
          </p:cNvPicPr>
          <p:nvPr>
            <p:ph idx="1"/>
          </p:nvPr>
        </p:nvPicPr>
        <p:blipFill>
          <a:blip r:embed="rId2"/>
          <a:stretch>
            <a:fillRect/>
          </a:stretch>
        </p:blipFill>
        <p:spPr>
          <a:xfrm>
            <a:off x="4401382" y="901297"/>
            <a:ext cx="7734349" cy="5830094"/>
          </a:xfrm>
        </p:spPr>
      </p:pic>
      <p:sp>
        <p:nvSpPr>
          <p:cNvPr id="2" name="Title 1">
            <a:extLst>
              <a:ext uri="{FF2B5EF4-FFF2-40B4-BE49-F238E27FC236}">
                <a16:creationId xmlns:a16="http://schemas.microsoft.com/office/drawing/2014/main" id="{5F44BF7F-22AA-C64B-AD6D-4FB61EF13858}"/>
              </a:ext>
            </a:extLst>
          </p:cNvPr>
          <p:cNvSpPr>
            <a:spLocks noGrp="1"/>
          </p:cNvSpPr>
          <p:nvPr>
            <p:ph type="title"/>
          </p:nvPr>
        </p:nvSpPr>
        <p:spPr>
          <a:xfrm>
            <a:off x="155991" y="253384"/>
            <a:ext cx="6444567" cy="1998247"/>
          </a:xfrm>
          <a:solidFill>
            <a:schemeClr val="bg1"/>
          </a:solidFill>
        </p:spPr>
        <p:txBody>
          <a:bodyPr/>
          <a:lstStyle/>
          <a:p>
            <a:r>
              <a:rPr lang="en-US" dirty="0"/>
              <a:t>Current LOD Cloud:</a:t>
            </a:r>
            <a:br>
              <a:rPr lang="en-US" dirty="0"/>
            </a:br>
            <a:br>
              <a:rPr lang="en-US" dirty="0"/>
            </a:br>
            <a:endParaRPr lang="en-US" dirty="0"/>
          </a:p>
        </p:txBody>
      </p:sp>
      <p:sp>
        <p:nvSpPr>
          <p:cNvPr id="10" name="Oval 9">
            <a:extLst>
              <a:ext uri="{FF2B5EF4-FFF2-40B4-BE49-F238E27FC236}">
                <a16:creationId xmlns:a16="http://schemas.microsoft.com/office/drawing/2014/main" id="{CC326D49-8C90-2F43-93F5-AC87525CE289}"/>
              </a:ext>
            </a:extLst>
          </p:cNvPr>
          <p:cNvSpPr/>
          <p:nvPr/>
        </p:nvSpPr>
        <p:spPr>
          <a:xfrm>
            <a:off x="5233182" y="1603717"/>
            <a:ext cx="3868615" cy="5254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8E2054E-AE19-B644-BBD9-EDE4818F536C}"/>
              </a:ext>
            </a:extLst>
          </p:cNvPr>
          <p:cNvPicPr>
            <a:picLocks noChangeAspect="1"/>
          </p:cNvPicPr>
          <p:nvPr/>
        </p:nvPicPr>
        <p:blipFill rotWithShape="1">
          <a:blip r:embed="rId3"/>
          <a:srcRect l="16833" t="24518"/>
          <a:stretch/>
        </p:blipFill>
        <p:spPr>
          <a:xfrm>
            <a:off x="2137697" y="3920203"/>
            <a:ext cx="2671218" cy="1528562"/>
          </a:xfrm>
          <a:prstGeom prst="rect">
            <a:avLst/>
          </a:prstGeom>
        </p:spPr>
      </p:pic>
      <p:sp>
        <p:nvSpPr>
          <p:cNvPr id="11" name="TextBox 10">
            <a:extLst>
              <a:ext uri="{FF2B5EF4-FFF2-40B4-BE49-F238E27FC236}">
                <a16:creationId xmlns:a16="http://schemas.microsoft.com/office/drawing/2014/main" id="{E68DBCE1-2E76-CD4F-93E8-20F93B8CC2DA}"/>
              </a:ext>
            </a:extLst>
          </p:cNvPr>
          <p:cNvSpPr txBox="1"/>
          <p:nvPr/>
        </p:nvSpPr>
        <p:spPr>
          <a:xfrm>
            <a:off x="155991" y="901297"/>
            <a:ext cx="4397721" cy="6186309"/>
          </a:xfrm>
          <a:prstGeom prst="rect">
            <a:avLst/>
          </a:prstGeom>
          <a:noFill/>
        </p:spPr>
        <p:txBody>
          <a:bodyPr wrap="square" rtlCol="0">
            <a:spAutoFit/>
          </a:bodyPr>
          <a:lstStyle/>
          <a:p>
            <a:pPr marL="285750" indent="-285750">
              <a:buFont typeface="Arial" panose="020B0604020202020204" pitchFamily="34" charset="0"/>
              <a:buChar char="•"/>
            </a:pPr>
            <a:r>
              <a:rPr lang="en-US" dirty="0"/>
              <a:t>Challenge 5: Completeness/consistency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Well known RDF datasets missing</a:t>
            </a:r>
          </a:p>
          <a:p>
            <a:pPr marL="742950" lvl="1" indent="-285750">
              <a:buFont typeface="Arial" panose="020B0604020202020204" pitchFamily="34" charset="0"/>
              <a:buChar char="•"/>
            </a:pPr>
            <a:r>
              <a:rPr lang="en-US" dirty="0"/>
              <a:t>E.g. EBI RDF not there (plus around 10 other well known Bio data bases), or even </a:t>
            </a:r>
            <a:r>
              <a:rPr lang="en-US" dirty="0">
                <a:hlinkClick r:id="rId4"/>
              </a:rPr>
              <a:t>wikidata not there</a:t>
            </a:r>
            <a:r>
              <a:rPr lang="en-US" dirty="0"/>
              <a:t> (sic!)</a:t>
            </a:r>
          </a:p>
          <a:p>
            <a:pPr marL="285750" indent="-285750">
              <a:buFont typeface="Arial" panose="020B0604020202020204" pitchFamily="34" charset="0"/>
              <a:buChar char="•"/>
            </a:pPr>
            <a:r>
              <a:rPr lang="en-US" dirty="0"/>
              <a:t>Datasets no longer available or moved elsewhere… how do I find them?</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Lod-cloud.net</a:t>
            </a:r>
            <a:r>
              <a:rPr lang="en-US" dirty="0"/>
              <a:t> not following their own guidelines:</a:t>
            </a:r>
          </a:p>
          <a:p>
            <a:pPr marL="742950" lvl="1" indent="-285750">
              <a:buFont typeface="Arial" panose="020B0604020202020204" pitchFamily="34" charset="0"/>
              <a:buChar char="•"/>
            </a:pPr>
            <a:r>
              <a:rPr lang="en-US" i="1" dirty="0"/>
              <a:t>“The dataset must contain at least 1000 triples.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i="1" dirty="0"/>
              <a:t>“This means, either your dataset must use URIs from the other dataset, or vice </a:t>
            </a:r>
            <a:r>
              <a:rPr lang="en-US" i="1" dirty="0" err="1"/>
              <a:t>versam</a:t>
            </a:r>
            <a:r>
              <a:rPr lang="en-US" i="1" dirty="0"/>
              <a:t>. We arbitrarily require at least 50 links.”</a:t>
            </a:r>
            <a:r>
              <a:rPr lang="en-US" dirty="0"/>
              <a:t> </a:t>
            </a:r>
          </a:p>
        </p:txBody>
      </p:sp>
      <p:pic>
        <p:nvPicPr>
          <p:cNvPr id="6" name="Picture 5">
            <a:extLst>
              <a:ext uri="{FF2B5EF4-FFF2-40B4-BE49-F238E27FC236}">
                <a16:creationId xmlns:a16="http://schemas.microsoft.com/office/drawing/2014/main" id="{284FB90C-C430-4E46-AD1A-3682546564B4}"/>
              </a:ext>
            </a:extLst>
          </p:cNvPr>
          <p:cNvPicPr>
            <a:picLocks noChangeAspect="1"/>
          </p:cNvPicPr>
          <p:nvPr/>
        </p:nvPicPr>
        <p:blipFill>
          <a:blip r:embed="rId5"/>
          <a:stretch>
            <a:fillRect/>
          </a:stretch>
        </p:blipFill>
        <p:spPr>
          <a:xfrm>
            <a:off x="4300877" y="5699569"/>
            <a:ext cx="2538362" cy="1002698"/>
          </a:xfrm>
          <a:prstGeom prst="rect">
            <a:avLst/>
          </a:prstGeom>
        </p:spPr>
      </p:pic>
      <p:sp>
        <p:nvSpPr>
          <p:cNvPr id="8" name="TextBox 7">
            <a:extLst>
              <a:ext uri="{FF2B5EF4-FFF2-40B4-BE49-F238E27FC236}">
                <a16:creationId xmlns:a16="http://schemas.microsoft.com/office/drawing/2014/main" id="{F07B3DE5-649F-7A40-A014-FCF1E8F42EFE}"/>
              </a:ext>
            </a:extLst>
          </p:cNvPr>
          <p:cNvSpPr txBox="1"/>
          <p:nvPr/>
        </p:nvSpPr>
        <p:spPr>
          <a:xfrm>
            <a:off x="6790621" y="2251631"/>
            <a:ext cx="4821227" cy="1754326"/>
          </a:xfrm>
          <a:prstGeom prst="rect">
            <a:avLst/>
          </a:prstGeom>
          <a:solidFill>
            <a:schemeClr val="bg1"/>
          </a:solidFill>
        </p:spPr>
        <p:txBody>
          <a:bodyPr wrap="square" rtlCol="0">
            <a:spAutoFit/>
          </a:bodyPr>
          <a:lstStyle/>
          <a:p>
            <a:r>
              <a:rPr lang="en-US" sz="3600" b="1" i="1" dirty="0"/>
              <a:t>How to deal with updates? New versions of datasets? Archives?</a:t>
            </a:r>
          </a:p>
        </p:txBody>
      </p:sp>
    </p:spTree>
    <p:extLst>
      <p:ext uri="{BB962C8B-B14F-4D97-AF65-F5344CB8AC3E}">
        <p14:creationId xmlns:p14="http://schemas.microsoft.com/office/powerpoint/2010/main" val="421147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E0E2-DD73-9C43-8DAD-1F948E685C2C}"/>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C0E4472A-B9FF-E44B-BBBF-96FBEB6A77B2}"/>
              </a:ext>
            </a:extLst>
          </p:cNvPr>
          <p:cNvSpPr>
            <a:spLocks noGrp="1"/>
          </p:cNvSpPr>
          <p:nvPr>
            <p:ph idx="1"/>
          </p:nvPr>
        </p:nvSpPr>
        <p:spPr/>
        <p:txBody>
          <a:bodyPr/>
          <a:lstStyle/>
          <a:p>
            <a:pPr marL="0" indent="0">
              <a:buNone/>
            </a:pPr>
            <a:r>
              <a:rPr lang="en-US" dirty="0"/>
              <a:t>The LOD cloud is as messy as my slides </a:t>
            </a:r>
            <a:r>
              <a:rPr lang="en-US" dirty="0">
                <a:sym typeface="Wingdings" pitchFamily="2" charset="2"/>
              </a:rPr>
              <a:t></a:t>
            </a:r>
          </a:p>
          <a:p>
            <a:pPr marL="0" indent="0">
              <a:buNone/>
            </a:pPr>
            <a:endParaRPr lang="en-US" dirty="0">
              <a:sym typeface="Wingdings" pitchFamily="2" charset="2"/>
            </a:endParaRPr>
          </a:p>
          <a:p>
            <a:pPr marL="0" indent="0">
              <a:buNone/>
            </a:pPr>
            <a:r>
              <a:rPr lang="en-US" dirty="0">
                <a:sym typeface="Wingdings" pitchFamily="2" charset="2"/>
              </a:rPr>
              <a:t>…</a:t>
            </a:r>
          </a:p>
          <a:p>
            <a:pPr marL="0" indent="0">
              <a:buNone/>
            </a:pPr>
            <a:endParaRPr lang="en-US" dirty="0">
              <a:sym typeface="Wingdings" pitchFamily="2" charset="2"/>
            </a:endParaRPr>
          </a:p>
          <a:p>
            <a:pPr marL="0" indent="0">
              <a:buNone/>
            </a:pPr>
            <a:r>
              <a:rPr lang="en-US" dirty="0">
                <a:sym typeface="Wingdings" pitchFamily="2" charset="2"/>
              </a:rPr>
              <a:t>It is </a:t>
            </a:r>
            <a:r>
              <a:rPr lang="en-US" b="1" dirty="0">
                <a:sym typeface="Wingdings" pitchFamily="2" charset="2"/>
              </a:rPr>
              <a:t>NOT</a:t>
            </a:r>
            <a:r>
              <a:rPr lang="en-US" dirty="0">
                <a:sym typeface="Wingdings" pitchFamily="2" charset="2"/>
              </a:rPr>
              <a:t> a machine-readable entry-point to the Web of Linked Data</a:t>
            </a:r>
          </a:p>
          <a:p>
            <a:pPr marL="0" indent="0">
              <a:buNone/>
            </a:pPr>
            <a:endParaRPr lang="en-US" dirty="0"/>
          </a:p>
        </p:txBody>
      </p:sp>
    </p:spTree>
    <p:extLst>
      <p:ext uri="{BB962C8B-B14F-4D97-AF65-F5344CB8AC3E}">
        <p14:creationId xmlns:p14="http://schemas.microsoft.com/office/powerpoint/2010/main" val="259117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4711E-E5A5-A149-9714-001F82178342}"/>
              </a:ext>
            </a:extLst>
          </p:cNvPr>
          <p:cNvSpPr>
            <a:spLocks noGrp="1"/>
          </p:cNvSpPr>
          <p:nvPr>
            <p:ph type="title"/>
          </p:nvPr>
        </p:nvSpPr>
        <p:spPr/>
        <p:txBody>
          <a:bodyPr/>
          <a:lstStyle/>
          <a:p>
            <a:r>
              <a:rPr lang="en-US" dirty="0"/>
              <a:t>Some good starting point (but not yet a solution)</a:t>
            </a:r>
          </a:p>
        </p:txBody>
      </p:sp>
      <p:sp>
        <p:nvSpPr>
          <p:cNvPr id="12" name="Content Placeholder 11">
            <a:extLst>
              <a:ext uri="{FF2B5EF4-FFF2-40B4-BE49-F238E27FC236}">
                <a16:creationId xmlns:a16="http://schemas.microsoft.com/office/drawing/2014/main" id="{4F05D4FC-CDE1-C34A-9680-8126D7BA51CE}"/>
              </a:ext>
            </a:extLst>
          </p:cNvPr>
          <p:cNvSpPr>
            <a:spLocks noGrp="1"/>
          </p:cNvSpPr>
          <p:nvPr>
            <p:ph idx="1"/>
          </p:nvPr>
        </p:nvSpPr>
        <p:spPr>
          <a:xfrm>
            <a:off x="158262" y="1825625"/>
            <a:ext cx="11195538" cy="4351338"/>
          </a:xfrm>
        </p:spPr>
        <p:txBody>
          <a:bodyPr>
            <a:normAutofit lnSpcReduction="10000"/>
          </a:bodyPr>
          <a:lstStyle/>
          <a:p>
            <a:r>
              <a:rPr lang="en-US" dirty="0"/>
              <a:t>HDT: “a swiss-army-knife for large RDF datasets”</a:t>
            </a:r>
          </a:p>
          <a:p>
            <a:pPr lvl="1"/>
            <a:r>
              <a:rPr lang="en-US" dirty="0"/>
              <a:t>Emerged from the PhD thesis of another Linked Data superhero</a:t>
            </a:r>
          </a:p>
          <a:p>
            <a:pPr lvl="1"/>
            <a:endParaRPr lang="en-US" dirty="0"/>
          </a:p>
          <a:p>
            <a:pPr lvl="1"/>
            <a:endParaRPr lang="en-US" dirty="0"/>
          </a:p>
          <a:p>
            <a:pPr lvl="1"/>
            <a:r>
              <a:rPr lang="en-US" dirty="0"/>
              <a:t>Provides a </a:t>
            </a:r>
            <a:r>
              <a:rPr lang="en-US" b="1" dirty="0"/>
              <a:t>uniform compressed exchange format for dumps</a:t>
            </a:r>
          </a:p>
          <a:p>
            <a:pPr lvl="1"/>
            <a:r>
              <a:rPr lang="en-US" dirty="0"/>
              <a:t>Enables </a:t>
            </a:r>
            <a:r>
              <a:rPr lang="en-US" b="1" dirty="0"/>
              <a:t>Linked Data fragments endpoints</a:t>
            </a:r>
          </a:p>
          <a:p>
            <a:pPr marL="457200" lvl="1" indent="0">
              <a:buNone/>
            </a:pPr>
            <a:r>
              <a:rPr lang="en-US" dirty="0"/>
              <a:t>	(= of-the-box lightweight (“SPARQL light”) endpoints)</a:t>
            </a:r>
          </a:p>
          <a:p>
            <a:pPr lvl="1"/>
            <a:r>
              <a:rPr lang="en-US" dirty="0"/>
              <a:t>Keeps </a:t>
            </a:r>
            <a:r>
              <a:rPr lang="en-US" b="1" dirty="0"/>
              <a:t>data and metadata together </a:t>
            </a:r>
            <a:r>
              <a:rPr lang="en-US" dirty="0"/>
              <a:t>and in sync</a:t>
            </a:r>
            <a:r>
              <a:rPr lang="en-US" b="1" dirty="0"/>
              <a:t> </a:t>
            </a:r>
            <a:r>
              <a:rPr lang="en-US" dirty="0"/>
              <a:t>(in header)</a:t>
            </a:r>
          </a:p>
          <a:p>
            <a:pPr lvl="1"/>
            <a:endParaRPr lang="en-US" dirty="0"/>
          </a:p>
          <a:p>
            <a:pPr lvl="1"/>
            <a:endParaRPr lang="en-US" dirty="0"/>
          </a:p>
          <a:p>
            <a:pPr lvl="1"/>
            <a:r>
              <a:rPr lang="en-US" dirty="0"/>
              <a:t>Active developer &amp; user community (some are in the room!)</a:t>
            </a:r>
          </a:p>
          <a:p>
            <a:pPr marL="457200" lvl="1" indent="0">
              <a:buNone/>
            </a:pPr>
            <a:endParaRPr lang="en-US" dirty="0"/>
          </a:p>
        </p:txBody>
      </p:sp>
      <p:grpSp>
        <p:nvGrpSpPr>
          <p:cNvPr id="27" name="Group 26">
            <a:extLst>
              <a:ext uri="{FF2B5EF4-FFF2-40B4-BE49-F238E27FC236}">
                <a16:creationId xmlns:a16="http://schemas.microsoft.com/office/drawing/2014/main" id="{03A34D46-1112-0B4C-AEA2-99588ABD8817}"/>
              </a:ext>
            </a:extLst>
          </p:cNvPr>
          <p:cNvGrpSpPr/>
          <p:nvPr/>
        </p:nvGrpSpPr>
        <p:grpSpPr>
          <a:xfrm>
            <a:off x="9641203" y="1355221"/>
            <a:ext cx="2355431" cy="5502779"/>
            <a:chOff x="8480618" y="1345680"/>
            <a:chExt cx="2355431" cy="5502779"/>
          </a:xfrm>
        </p:grpSpPr>
        <p:pic>
          <p:nvPicPr>
            <p:cNvPr id="28" name="Picture 2" descr="https://images-na.ssl-images-amazon.com/images/I/71BDjMoIXYL._SL1500_.jpg">
              <a:extLst>
                <a:ext uri="{FF2B5EF4-FFF2-40B4-BE49-F238E27FC236}">
                  <a16:creationId xmlns:a16="http://schemas.microsoft.com/office/drawing/2014/main" id="{E5A1A423-0368-954D-ABA5-6E2E34DDD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0618" y="1485106"/>
              <a:ext cx="2355431" cy="5032375"/>
            </a:xfrm>
            <a:prstGeom prst="rect">
              <a:avLst/>
            </a:prstGeom>
            <a:noFill/>
            <a:extLst>
              <a:ext uri="{909E8E84-426E-40DD-AFC4-6F175D3DCCD1}">
                <a14:hiddenFill xmlns:a14="http://schemas.microsoft.com/office/drawing/2010/main">
                  <a:solidFill>
                    <a:srgbClr val="FFFFFF"/>
                  </a:solidFill>
                </a14:hiddenFill>
              </a:ext>
            </a:extLst>
          </p:spPr>
        </p:pic>
        <p:sp>
          <p:nvSpPr>
            <p:cNvPr id="29" name="Triangle 28">
              <a:extLst>
                <a:ext uri="{FF2B5EF4-FFF2-40B4-BE49-F238E27FC236}">
                  <a16:creationId xmlns:a16="http://schemas.microsoft.com/office/drawing/2014/main" id="{F094C0D8-1721-654F-95E5-8ADA69DB079C}"/>
                </a:ext>
              </a:extLst>
            </p:cNvPr>
            <p:cNvSpPr/>
            <p:nvPr/>
          </p:nvSpPr>
          <p:spPr>
            <a:xfrm rot="10800000">
              <a:off x="9414933" y="2738966"/>
              <a:ext cx="584200" cy="200818"/>
            </a:xfrm>
            <a:prstGeom prst="triangle">
              <a:avLst>
                <a:gd name="adj" fmla="val 4925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DA9DF31C-28BA-5E49-87B3-0D7BB08DE316}"/>
                </a:ext>
              </a:extLst>
            </p:cNvPr>
            <p:cNvSpPr/>
            <p:nvPr/>
          </p:nvSpPr>
          <p:spPr>
            <a:xfrm>
              <a:off x="9427632" y="2688165"/>
              <a:ext cx="554567" cy="63499"/>
            </a:xfrm>
            <a:prstGeom prst="trapezoid">
              <a:avLst>
                <a:gd name="adj" fmla="val 7443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TextBox 30">
              <a:extLst>
                <a:ext uri="{FF2B5EF4-FFF2-40B4-BE49-F238E27FC236}">
                  <a16:creationId xmlns:a16="http://schemas.microsoft.com/office/drawing/2014/main" id="{042C6147-7260-8D4E-93BD-9E1536912C7F}"/>
                </a:ext>
              </a:extLst>
            </p:cNvPr>
            <p:cNvSpPr txBox="1"/>
            <p:nvPr/>
          </p:nvSpPr>
          <p:spPr>
            <a:xfrm>
              <a:off x="9441809" y="2604028"/>
              <a:ext cx="656166" cy="307777"/>
            </a:xfrm>
            <a:prstGeom prst="rect">
              <a:avLst/>
            </a:prstGeom>
            <a:noFill/>
          </p:spPr>
          <p:txBody>
            <a:bodyPr wrap="square" rtlCol="0">
              <a:spAutoFit/>
            </a:bodyPr>
            <a:lstStyle/>
            <a:p>
              <a:r>
                <a:rPr lang="en-US" sz="1400" dirty="0">
                  <a:solidFill>
                    <a:srgbClr val="FF0000"/>
                  </a:solidFill>
                  <a:latin typeface="Bauhaus 93" pitchFamily="82" charset="77"/>
                </a:rPr>
                <a:t>HDT</a:t>
              </a:r>
            </a:p>
          </p:txBody>
        </p:sp>
        <p:sp>
          <p:nvSpPr>
            <p:cNvPr id="32" name="TextBox 31">
              <a:extLst>
                <a:ext uri="{FF2B5EF4-FFF2-40B4-BE49-F238E27FC236}">
                  <a16:creationId xmlns:a16="http://schemas.microsoft.com/office/drawing/2014/main" id="{5927A06B-9E92-A14A-89AE-AE93C9DACF14}"/>
                </a:ext>
              </a:extLst>
            </p:cNvPr>
            <p:cNvSpPr txBox="1"/>
            <p:nvPr/>
          </p:nvSpPr>
          <p:spPr>
            <a:xfrm>
              <a:off x="8603553" y="6325239"/>
              <a:ext cx="2076209" cy="523220"/>
            </a:xfrm>
            <a:prstGeom prst="rect">
              <a:avLst/>
            </a:prstGeom>
            <a:noFill/>
          </p:spPr>
          <p:txBody>
            <a:bodyPr wrap="none" rtlCol="0">
              <a:spAutoFit/>
            </a:bodyPr>
            <a:lstStyle/>
            <a:p>
              <a:r>
                <a:rPr lang="en-US" sz="2800" i="1" dirty="0" err="1">
                  <a:solidFill>
                    <a:srgbClr val="FFFF00"/>
                  </a:solidFill>
                  <a:effectLst>
                    <a:glow rad="381000">
                      <a:srgbClr val="FF0000">
                        <a:alpha val="83000"/>
                      </a:srgbClr>
                    </a:glow>
                  </a:effectLst>
                  <a:latin typeface="Impact" panose="020B0806030902050204" pitchFamily="34" charset="0"/>
                </a:rPr>
                <a:t>Captian</a:t>
              </a:r>
              <a:r>
                <a:rPr lang="en-US" sz="2800" i="1" dirty="0">
                  <a:solidFill>
                    <a:srgbClr val="FFFF00"/>
                  </a:solidFill>
                  <a:effectLst>
                    <a:glow rad="381000">
                      <a:srgbClr val="FF0000">
                        <a:alpha val="83000"/>
                      </a:srgbClr>
                    </a:glow>
                  </a:effectLst>
                  <a:latin typeface="Impact" panose="020B0806030902050204" pitchFamily="34" charset="0"/>
                </a:rPr>
                <a:t>   HDT</a:t>
              </a:r>
            </a:p>
          </p:txBody>
        </p:sp>
        <p:sp>
          <p:nvSpPr>
            <p:cNvPr id="33" name="Oval 32">
              <a:extLst>
                <a:ext uri="{FF2B5EF4-FFF2-40B4-BE49-F238E27FC236}">
                  <a16:creationId xmlns:a16="http://schemas.microsoft.com/office/drawing/2014/main" id="{74092040-440A-B14D-AEF1-9CE8A237F79C}"/>
                </a:ext>
              </a:extLst>
            </p:cNvPr>
            <p:cNvSpPr/>
            <p:nvPr/>
          </p:nvSpPr>
          <p:spPr>
            <a:xfrm>
              <a:off x="9238946" y="1345680"/>
              <a:ext cx="931937" cy="1232948"/>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2671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057E4-1E3B-064E-A4A4-3621488F5D8C}"/>
              </a:ext>
            </a:extLst>
          </p:cNvPr>
          <p:cNvSpPr>
            <a:spLocks noGrp="1"/>
          </p:cNvSpPr>
          <p:nvPr>
            <p:ph type="title"/>
          </p:nvPr>
        </p:nvSpPr>
        <p:spPr>
          <a:xfrm>
            <a:off x="838200" y="365126"/>
            <a:ext cx="4964723" cy="998476"/>
          </a:xfrm>
        </p:spPr>
        <p:txBody>
          <a:bodyPr>
            <a:normAutofit fontScale="90000"/>
          </a:bodyPr>
          <a:lstStyle/>
          <a:p>
            <a:r>
              <a:rPr lang="en-US" dirty="0"/>
              <a:t>Active Research and </a:t>
            </a:r>
            <a:br>
              <a:rPr lang="en-US" dirty="0"/>
            </a:br>
            <a:r>
              <a:rPr lang="en-US" dirty="0"/>
              <a:t>Development in HDT</a:t>
            </a:r>
          </a:p>
        </p:txBody>
      </p:sp>
      <p:sp>
        <p:nvSpPr>
          <p:cNvPr id="3" name="Content Placeholder 2">
            <a:extLst>
              <a:ext uri="{FF2B5EF4-FFF2-40B4-BE49-F238E27FC236}">
                <a16:creationId xmlns:a16="http://schemas.microsoft.com/office/drawing/2014/main" id="{B537A5C6-3D26-074E-AC8C-D17FD409EF89}"/>
              </a:ext>
            </a:extLst>
          </p:cNvPr>
          <p:cNvSpPr>
            <a:spLocks noGrp="1"/>
          </p:cNvSpPr>
          <p:nvPr>
            <p:ph idx="1"/>
          </p:nvPr>
        </p:nvSpPr>
        <p:spPr>
          <a:xfrm>
            <a:off x="838200" y="1825625"/>
            <a:ext cx="10515600" cy="5173052"/>
          </a:xfrm>
        </p:spPr>
        <p:txBody>
          <a:bodyPr>
            <a:normAutofit/>
          </a:bodyPr>
          <a:lstStyle/>
          <a:p>
            <a:r>
              <a:rPr lang="en-US" dirty="0"/>
              <a:t>HDTQ: Enable quads &amp; and versioning:</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r>
              <a:rPr lang="en-US" dirty="0"/>
              <a:t>… allow to deal with versioned dataset dumps and integration of different datasets in one HDT.</a:t>
            </a:r>
          </a:p>
        </p:txBody>
      </p:sp>
      <p:pic>
        <p:nvPicPr>
          <p:cNvPr id="8" name="Picture 7">
            <a:extLst>
              <a:ext uri="{FF2B5EF4-FFF2-40B4-BE49-F238E27FC236}">
                <a16:creationId xmlns:a16="http://schemas.microsoft.com/office/drawing/2014/main" id="{9A263DAB-1FE2-894F-A5F7-023CDA9B18F6}"/>
              </a:ext>
            </a:extLst>
          </p:cNvPr>
          <p:cNvPicPr>
            <a:picLocks noChangeAspect="1"/>
          </p:cNvPicPr>
          <p:nvPr/>
        </p:nvPicPr>
        <p:blipFill>
          <a:blip r:embed="rId2"/>
          <a:stretch>
            <a:fillRect/>
          </a:stretch>
        </p:blipFill>
        <p:spPr>
          <a:xfrm rot="20434992">
            <a:off x="7212056" y="816218"/>
            <a:ext cx="4312643" cy="3404718"/>
          </a:xfrm>
          <a:prstGeom prst="rect">
            <a:avLst/>
          </a:prstGeom>
          <a:ln>
            <a:solidFill>
              <a:schemeClr val="accent3"/>
            </a:solidFill>
          </a:ln>
        </p:spPr>
      </p:pic>
      <p:sp>
        <p:nvSpPr>
          <p:cNvPr id="9" name="TextBox 8">
            <a:extLst>
              <a:ext uri="{FF2B5EF4-FFF2-40B4-BE49-F238E27FC236}">
                <a16:creationId xmlns:a16="http://schemas.microsoft.com/office/drawing/2014/main" id="{26137B0F-C195-1B44-A753-9C97D81FA8DD}"/>
              </a:ext>
            </a:extLst>
          </p:cNvPr>
          <p:cNvSpPr txBox="1"/>
          <p:nvPr/>
        </p:nvSpPr>
        <p:spPr>
          <a:xfrm rot="20463034">
            <a:off x="9267093" y="198522"/>
            <a:ext cx="1192955" cy="369332"/>
          </a:xfrm>
          <a:prstGeom prst="rect">
            <a:avLst/>
          </a:prstGeom>
          <a:noFill/>
        </p:spPr>
        <p:txBody>
          <a:bodyPr wrap="none" rtlCol="0">
            <a:spAutoFit/>
          </a:bodyPr>
          <a:lstStyle/>
          <a:p>
            <a:r>
              <a:rPr lang="en-US" dirty="0"/>
              <a:t>ESWC2018</a:t>
            </a:r>
          </a:p>
        </p:txBody>
      </p:sp>
      <p:pic>
        <p:nvPicPr>
          <p:cNvPr id="11" name="Picture 10">
            <a:extLst>
              <a:ext uri="{FF2B5EF4-FFF2-40B4-BE49-F238E27FC236}">
                <a16:creationId xmlns:a16="http://schemas.microsoft.com/office/drawing/2014/main" id="{A3680FCE-631D-7C4B-856E-C55325C4AC1B}"/>
              </a:ext>
            </a:extLst>
          </p:cNvPr>
          <p:cNvPicPr>
            <a:picLocks noChangeAspect="1"/>
          </p:cNvPicPr>
          <p:nvPr/>
        </p:nvPicPr>
        <p:blipFill>
          <a:blip r:embed="rId3"/>
          <a:stretch>
            <a:fillRect/>
          </a:stretch>
        </p:blipFill>
        <p:spPr>
          <a:xfrm>
            <a:off x="1712860" y="2437684"/>
            <a:ext cx="4863786" cy="2973782"/>
          </a:xfrm>
          <a:prstGeom prst="rect">
            <a:avLst/>
          </a:prstGeom>
          <a:ln>
            <a:solidFill>
              <a:schemeClr val="accent3"/>
            </a:solidFill>
          </a:ln>
        </p:spPr>
      </p:pic>
      <p:sp>
        <p:nvSpPr>
          <p:cNvPr id="12" name="TextBox 11">
            <a:extLst>
              <a:ext uri="{FF2B5EF4-FFF2-40B4-BE49-F238E27FC236}">
                <a16:creationId xmlns:a16="http://schemas.microsoft.com/office/drawing/2014/main" id="{F852EDD1-7146-304C-B367-108666B95F09}"/>
              </a:ext>
            </a:extLst>
          </p:cNvPr>
          <p:cNvSpPr txBox="1"/>
          <p:nvPr/>
        </p:nvSpPr>
        <p:spPr>
          <a:xfrm>
            <a:off x="4835766" y="2437684"/>
            <a:ext cx="1703095" cy="369332"/>
          </a:xfrm>
          <a:prstGeom prst="rect">
            <a:avLst/>
          </a:prstGeom>
          <a:solidFill>
            <a:schemeClr val="bg1"/>
          </a:solidFill>
        </p:spPr>
        <p:txBody>
          <a:bodyPr wrap="none" rtlCol="0">
            <a:spAutoFit/>
          </a:bodyPr>
          <a:lstStyle/>
          <a:p>
            <a:r>
              <a:rPr lang="en-US" dirty="0"/>
              <a:t>accepted at SWJ</a:t>
            </a:r>
          </a:p>
        </p:txBody>
      </p:sp>
    </p:spTree>
    <p:extLst>
      <p:ext uri="{BB962C8B-B14F-4D97-AF65-F5344CB8AC3E}">
        <p14:creationId xmlns:p14="http://schemas.microsoft.com/office/powerpoint/2010/main" val="54668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E720AF-D82C-BF4C-9928-67724E8171B1}"/>
              </a:ext>
            </a:extLst>
          </p:cNvPr>
          <p:cNvPicPr>
            <a:picLocks noChangeAspect="1"/>
          </p:cNvPicPr>
          <p:nvPr/>
        </p:nvPicPr>
        <p:blipFill>
          <a:blip r:embed="rId2"/>
          <a:stretch>
            <a:fillRect/>
          </a:stretch>
        </p:blipFill>
        <p:spPr>
          <a:xfrm rot="20596051">
            <a:off x="4975141" y="1088299"/>
            <a:ext cx="5683339" cy="3028446"/>
          </a:xfrm>
          <a:prstGeom prst="rect">
            <a:avLst/>
          </a:prstGeom>
          <a:ln>
            <a:solidFill>
              <a:schemeClr val="accent3"/>
            </a:solidFill>
          </a:ln>
        </p:spPr>
      </p:pic>
      <p:sp>
        <p:nvSpPr>
          <p:cNvPr id="2" name="Title 1">
            <a:extLst>
              <a:ext uri="{FF2B5EF4-FFF2-40B4-BE49-F238E27FC236}">
                <a16:creationId xmlns:a16="http://schemas.microsoft.com/office/drawing/2014/main" id="{E2F057E4-1E3B-064E-A4A4-3621488F5D8C}"/>
              </a:ext>
            </a:extLst>
          </p:cNvPr>
          <p:cNvSpPr>
            <a:spLocks noGrp="1"/>
          </p:cNvSpPr>
          <p:nvPr>
            <p:ph type="title"/>
          </p:nvPr>
        </p:nvSpPr>
        <p:spPr>
          <a:xfrm>
            <a:off x="838200" y="365126"/>
            <a:ext cx="4964723" cy="998476"/>
          </a:xfrm>
        </p:spPr>
        <p:txBody>
          <a:bodyPr>
            <a:normAutofit fontScale="90000"/>
          </a:bodyPr>
          <a:lstStyle/>
          <a:p>
            <a:r>
              <a:rPr lang="en-US" dirty="0"/>
              <a:t>Active Research and </a:t>
            </a:r>
            <a:br>
              <a:rPr lang="en-US" dirty="0"/>
            </a:br>
            <a:r>
              <a:rPr lang="en-US" dirty="0"/>
              <a:t>Development in HDT</a:t>
            </a:r>
          </a:p>
        </p:txBody>
      </p:sp>
      <p:sp>
        <p:nvSpPr>
          <p:cNvPr id="3" name="Content Placeholder 2">
            <a:extLst>
              <a:ext uri="{FF2B5EF4-FFF2-40B4-BE49-F238E27FC236}">
                <a16:creationId xmlns:a16="http://schemas.microsoft.com/office/drawing/2014/main" id="{B537A5C6-3D26-074E-AC8C-D17FD409EF89}"/>
              </a:ext>
            </a:extLst>
          </p:cNvPr>
          <p:cNvSpPr>
            <a:spLocks noGrp="1"/>
          </p:cNvSpPr>
          <p:nvPr>
            <p:ph idx="1"/>
          </p:nvPr>
        </p:nvSpPr>
        <p:spPr/>
        <p:txBody>
          <a:bodyPr/>
          <a:lstStyle/>
          <a:p>
            <a:r>
              <a:rPr lang="en-US" dirty="0"/>
              <a:t>k-shortest path queries:</a:t>
            </a:r>
          </a:p>
          <a:p>
            <a:endParaRPr lang="en-US" dirty="0"/>
          </a:p>
          <a:p>
            <a:endParaRPr lang="en-US" dirty="0"/>
          </a:p>
          <a:p>
            <a:endParaRPr lang="en-US" dirty="0"/>
          </a:p>
          <a:p>
            <a:endParaRPr lang="en-US" dirty="0"/>
          </a:p>
          <a:p>
            <a:endParaRPr lang="en-US" dirty="0"/>
          </a:p>
          <a:p>
            <a:pPr marL="0" indent="0">
              <a:buNone/>
            </a:pPr>
            <a:r>
              <a:rPr lang="en-US" dirty="0"/>
              <a:t>… could eventually enable use cases like this:</a:t>
            </a:r>
          </a:p>
        </p:txBody>
      </p:sp>
      <p:pic>
        <p:nvPicPr>
          <p:cNvPr id="4" name="Picture 2" descr="http://onto-apps.stanford.edu/static/img/phlegra_archi.png">
            <a:extLst>
              <a:ext uri="{FF2B5EF4-FFF2-40B4-BE49-F238E27FC236}">
                <a16:creationId xmlns:a16="http://schemas.microsoft.com/office/drawing/2014/main" id="{0AA1F12F-28BD-4B41-A955-78B68E37CBE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53991"/>
          <a:stretch/>
        </p:blipFill>
        <p:spPr bwMode="auto">
          <a:xfrm>
            <a:off x="7450016" y="4870759"/>
            <a:ext cx="4451724" cy="17682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BD72E7-ED16-5140-8637-6EF9F7538FBC}"/>
              </a:ext>
            </a:extLst>
          </p:cNvPr>
          <p:cNvSpPr txBox="1"/>
          <p:nvPr/>
        </p:nvSpPr>
        <p:spPr>
          <a:xfrm rot="20634534">
            <a:off x="8106507" y="276171"/>
            <a:ext cx="1797287" cy="369332"/>
          </a:xfrm>
          <a:prstGeom prst="rect">
            <a:avLst/>
          </a:prstGeom>
          <a:noFill/>
        </p:spPr>
        <p:txBody>
          <a:bodyPr wrap="none" rtlCol="0">
            <a:spAutoFit/>
          </a:bodyPr>
          <a:lstStyle/>
          <a:p>
            <a:r>
              <a:rPr lang="en-US" dirty="0" err="1"/>
              <a:t>SEMANTiCS</a:t>
            </a:r>
            <a:r>
              <a:rPr lang="en-US" dirty="0"/>
              <a:t> 2016</a:t>
            </a:r>
          </a:p>
        </p:txBody>
      </p:sp>
    </p:spTree>
    <p:extLst>
      <p:ext uri="{BB962C8B-B14F-4D97-AF65-F5344CB8AC3E}">
        <p14:creationId xmlns:p14="http://schemas.microsoft.com/office/powerpoint/2010/main" val="163770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057E4-1E3B-064E-A4A4-3621488F5D8C}"/>
              </a:ext>
            </a:extLst>
          </p:cNvPr>
          <p:cNvSpPr>
            <a:spLocks noGrp="1"/>
          </p:cNvSpPr>
          <p:nvPr>
            <p:ph type="title"/>
          </p:nvPr>
        </p:nvSpPr>
        <p:spPr>
          <a:xfrm>
            <a:off x="838200" y="365126"/>
            <a:ext cx="4964723" cy="998476"/>
          </a:xfrm>
        </p:spPr>
        <p:txBody>
          <a:bodyPr>
            <a:normAutofit fontScale="90000"/>
          </a:bodyPr>
          <a:lstStyle/>
          <a:p>
            <a:r>
              <a:rPr lang="en-US" dirty="0"/>
              <a:t>Active Research and </a:t>
            </a:r>
            <a:br>
              <a:rPr lang="en-US" dirty="0"/>
            </a:br>
            <a:r>
              <a:rPr lang="en-US" dirty="0"/>
              <a:t>Development in HDT</a:t>
            </a:r>
          </a:p>
        </p:txBody>
      </p:sp>
      <p:sp>
        <p:nvSpPr>
          <p:cNvPr id="3" name="Content Placeholder 2">
            <a:extLst>
              <a:ext uri="{FF2B5EF4-FFF2-40B4-BE49-F238E27FC236}">
                <a16:creationId xmlns:a16="http://schemas.microsoft.com/office/drawing/2014/main" id="{B537A5C6-3D26-074E-AC8C-D17FD409EF89}"/>
              </a:ext>
            </a:extLst>
          </p:cNvPr>
          <p:cNvSpPr>
            <a:spLocks noGrp="1"/>
          </p:cNvSpPr>
          <p:nvPr>
            <p:ph idx="1"/>
          </p:nvPr>
        </p:nvSpPr>
        <p:spPr>
          <a:xfrm>
            <a:off x="838199" y="1363602"/>
            <a:ext cx="11016343" cy="5494398"/>
          </a:xfrm>
        </p:spPr>
        <p:txBody>
          <a:bodyPr>
            <a:normAutofit fontScale="92500" lnSpcReduction="10000"/>
          </a:bodyPr>
          <a:lstStyle/>
          <a:p>
            <a:r>
              <a:rPr lang="en-US" dirty="0"/>
              <a:t>Work in progress: re-compute the Life Sciences LOD Cloud from a set of HDTs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the moment, uses heuristics to “guess” ownership of namespaces)</a:t>
            </a:r>
          </a:p>
        </p:txBody>
      </p:sp>
      <p:pic>
        <p:nvPicPr>
          <p:cNvPr id="12" name="Picture 11">
            <a:extLst>
              <a:ext uri="{FF2B5EF4-FFF2-40B4-BE49-F238E27FC236}">
                <a16:creationId xmlns:a16="http://schemas.microsoft.com/office/drawing/2014/main" id="{8D3DF301-0F5D-EB43-BD10-8D5939E20433}"/>
              </a:ext>
            </a:extLst>
          </p:cNvPr>
          <p:cNvPicPr>
            <a:picLocks noChangeAspect="1"/>
          </p:cNvPicPr>
          <p:nvPr/>
        </p:nvPicPr>
        <p:blipFill>
          <a:blip r:embed="rId2"/>
          <a:stretch>
            <a:fillRect/>
          </a:stretch>
        </p:blipFill>
        <p:spPr>
          <a:xfrm>
            <a:off x="1607293" y="2476436"/>
            <a:ext cx="4529738" cy="3801272"/>
          </a:xfrm>
          <a:prstGeom prst="rect">
            <a:avLst/>
          </a:prstGeom>
        </p:spPr>
      </p:pic>
      <p:sp>
        <p:nvSpPr>
          <p:cNvPr id="13" name="TextBox 12">
            <a:extLst>
              <a:ext uri="{FF2B5EF4-FFF2-40B4-BE49-F238E27FC236}">
                <a16:creationId xmlns:a16="http://schemas.microsoft.com/office/drawing/2014/main" id="{C48897E9-08A8-7A40-8CAC-E594D63442DA}"/>
              </a:ext>
            </a:extLst>
          </p:cNvPr>
          <p:cNvSpPr txBox="1"/>
          <p:nvPr/>
        </p:nvSpPr>
        <p:spPr>
          <a:xfrm>
            <a:off x="7219418" y="2476436"/>
            <a:ext cx="3405522" cy="3416320"/>
          </a:xfrm>
          <a:prstGeom prst="rect">
            <a:avLst/>
          </a:prstGeom>
          <a:noFill/>
        </p:spPr>
        <p:txBody>
          <a:bodyPr wrap="square" rtlCol="0">
            <a:spAutoFit/>
          </a:bodyPr>
          <a:lstStyle/>
          <a:p>
            <a:pPr marL="285750" indent="-285750">
              <a:buFont typeface="Arial" panose="020B0604020202020204" pitchFamily="34" charset="0"/>
              <a:buChar char="•"/>
            </a:pPr>
            <a:r>
              <a:rPr lang="en-US" dirty="0"/>
              <a:t>Completely auto-created from “</a:t>
            </a:r>
            <a:r>
              <a:rPr lang="en-US" dirty="0" err="1"/>
              <a:t>HDTized</a:t>
            </a:r>
            <a:r>
              <a:rPr lang="en-US" dirty="0"/>
              <a:t>” </a:t>
            </a:r>
            <a:r>
              <a:rPr lang="en-US" dirty="0" err="1"/>
              <a:t>Bioportal</a:t>
            </a:r>
            <a:r>
              <a:rPr lang="en-US" dirty="0"/>
              <a:t> and Bio2RDF</a:t>
            </a:r>
          </a:p>
          <a:p>
            <a:pPr marL="285750" indent="-285750">
              <a:buFont typeface="Arial" panose="020B0604020202020204" pitchFamily="34" charset="0"/>
              <a:buChar char="•"/>
            </a:pPr>
            <a:r>
              <a:rPr lang="en-US" dirty="0"/>
              <a:t>Idea:</a:t>
            </a:r>
          </a:p>
          <a:p>
            <a:pPr marL="742950" lvl="1" indent="-285750">
              <a:buFont typeface="Arial" panose="020B0604020202020204" pitchFamily="34" charset="0"/>
              <a:buChar char="•"/>
            </a:pPr>
            <a:r>
              <a:rPr lang="en-US" dirty="0"/>
              <a:t>Treat each dump-file as a dataset</a:t>
            </a:r>
          </a:p>
          <a:p>
            <a:pPr marL="742950" lvl="1" indent="-285750">
              <a:buFont typeface="Arial" panose="020B0604020202020204" pitchFamily="34" charset="0"/>
              <a:buChar char="•"/>
            </a:pPr>
            <a:r>
              <a:rPr lang="en-US" dirty="0"/>
              <a:t>Assign namespace authority of to </a:t>
            </a:r>
            <a:r>
              <a:rPr lang="en-US" dirty="0" err="1"/>
              <a:t>datasests</a:t>
            </a:r>
            <a:r>
              <a:rPr lang="en-US" dirty="0"/>
              <a:t> heuristically</a:t>
            </a:r>
          </a:p>
          <a:p>
            <a:pPr marL="742950" lvl="1" indent="-285750">
              <a:buFont typeface="Arial" panose="020B0604020202020204" pitchFamily="34" charset="0"/>
              <a:buChar char="•"/>
            </a:pPr>
            <a:r>
              <a:rPr lang="en-US" dirty="0"/>
              <a:t>Compute links numbers based on dataset dictionaries using HDT</a:t>
            </a:r>
          </a:p>
        </p:txBody>
      </p:sp>
    </p:spTree>
    <p:extLst>
      <p:ext uri="{BB962C8B-B14F-4D97-AF65-F5344CB8AC3E}">
        <p14:creationId xmlns:p14="http://schemas.microsoft.com/office/powerpoint/2010/main" val="2153651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0127E8-9141-8F46-A0CA-49176631AB80}"/>
              </a:ext>
            </a:extLst>
          </p:cNvPr>
          <p:cNvPicPr>
            <a:picLocks noGrp="1" noChangeAspect="1"/>
          </p:cNvPicPr>
          <p:nvPr>
            <p:ph idx="1"/>
          </p:nvPr>
        </p:nvPicPr>
        <p:blipFill>
          <a:blip r:embed="rId3"/>
          <a:stretch>
            <a:fillRect/>
          </a:stretch>
        </p:blipFill>
        <p:spPr>
          <a:xfrm>
            <a:off x="479295" y="1706677"/>
            <a:ext cx="5051743" cy="4738727"/>
          </a:xfrm>
        </p:spPr>
      </p:pic>
      <p:sp>
        <p:nvSpPr>
          <p:cNvPr id="2" name="TextBox 1">
            <a:extLst>
              <a:ext uri="{FF2B5EF4-FFF2-40B4-BE49-F238E27FC236}">
                <a16:creationId xmlns:a16="http://schemas.microsoft.com/office/drawing/2014/main" id="{669A43EC-11EE-2249-BFE9-AB8BA8AA8994}"/>
              </a:ext>
            </a:extLst>
          </p:cNvPr>
          <p:cNvSpPr txBox="1"/>
          <p:nvPr/>
        </p:nvSpPr>
        <p:spPr>
          <a:xfrm>
            <a:off x="479295" y="289932"/>
            <a:ext cx="11340998" cy="830997"/>
          </a:xfrm>
          <a:prstGeom prst="rect">
            <a:avLst/>
          </a:prstGeom>
          <a:noFill/>
        </p:spPr>
        <p:txBody>
          <a:bodyPr wrap="square" rtlCol="0">
            <a:spAutoFit/>
          </a:bodyPr>
          <a:lstStyle/>
          <a:p>
            <a:r>
              <a:rPr lang="en-US" sz="2400" b="1" i="1" dirty="0"/>
              <a:t>About myself: proud member of the Pedantic Web  group </a:t>
            </a:r>
          </a:p>
          <a:p>
            <a:r>
              <a:rPr lang="en-US" sz="2400" b="1" i="1" dirty="0"/>
              <a:t>(ranting unsuccessfully about Linked Data Quality) since 2009 …</a:t>
            </a:r>
          </a:p>
        </p:txBody>
      </p:sp>
      <p:pic>
        <p:nvPicPr>
          <p:cNvPr id="4" name="Picture 3">
            <a:extLst>
              <a:ext uri="{FF2B5EF4-FFF2-40B4-BE49-F238E27FC236}">
                <a16:creationId xmlns:a16="http://schemas.microsoft.com/office/drawing/2014/main" id="{F704DBCC-DBE0-194D-96DD-9DE76CA31628}"/>
              </a:ext>
            </a:extLst>
          </p:cNvPr>
          <p:cNvPicPr>
            <a:picLocks noChangeAspect="1"/>
          </p:cNvPicPr>
          <p:nvPr/>
        </p:nvPicPr>
        <p:blipFill>
          <a:blip r:embed="rId4"/>
          <a:stretch>
            <a:fillRect/>
          </a:stretch>
        </p:blipFill>
        <p:spPr>
          <a:xfrm>
            <a:off x="6833616" y="1962613"/>
            <a:ext cx="5150538" cy="3858321"/>
          </a:xfrm>
          <a:prstGeom prst="rect">
            <a:avLst/>
          </a:prstGeom>
        </p:spPr>
      </p:pic>
    </p:spTree>
    <p:extLst>
      <p:ext uri="{BB962C8B-B14F-4D97-AF65-F5344CB8AC3E}">
        <p14:creationId xmlns:p14="http://schemas.microsoft.com/office/powerpoint/2010/main" val="2354849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057E4-1E3B-064E-A4A4-3621488F5D8C}"/>
              </a:ext>
            </a:extLst>
          </p:cNvPr>
          <p:cNvSpPr>
            <a:spLocks noGrp="1"/>
          </p:cNvSpPr>
          <p:nvPr>
            <p:ph type="title"/>
          </p:nvPr>
        </p:nvSpPr>
        <p:spPr>
          <a:xfrm>
            <a:off x="838200" y="365126"/>
            <a:ext cx="4964723" cy="998476"/>
          </a:xfrm>
        </p:spPr>
        <p:txBody>
          <a:bodyPr>
            <a:normAutofit fontScale="90000"/>
          </a:bodyPr>
          <a:lstStyle/>
          <a:p>
            <a:r>
              <a:rPr lang="en-US" dirty="0"/>
              <a:t>Active Research and </a:t>
            </a:r>
            <a:br>
              <a:rPr lang="en-US" dirty="0"/>
            </a:br>
            <a:r>
              <a:rPr lang="en-US" dirty="0"/>
              <a:t>Development in HDT</a:t>
            </a:r>
          </a:p>
        </p:txBody>
      </p:sp>
      <p:sp>
        <p:nvSpPr>
          <p:cNvPr id="3" name="Content Placeholder 2">
            <a:extLst>
              <a:ext uri="{FF2B5EF4-FFF2-40B4-BE49-F238E27FC236}">
                <a16:creationId xmlns:a16="http://schemas.microsoft.com/office/drawing/2014/main" id="{B537A5C6-3D26-074E-AC8C-D17FD409EF89}"/>
              </a:ext>
            </a:extLst>
          </p:cNvPr>
          <p:cNvSpPr>
            <a:spLocks noGrp="1"/>
          </p:cNvSpPr>
          <p:nvPr>
            <p:ph idx="1"/>
          </p:nvPr>
        </p:nvSpPr>
        <p:spPr>
          <a:xfrm>
            <a:off x="838200" y="1688124"/>
            <a:ext cx="10515600" cy="5169876"/>
          </a:xfrm>
        </p:spPr>
        <p:txBody>
          <a:bodyPr>
            <a:normAutofit lnSpcReduction="10000"/>
          </a:bodyPr>
          <a:lstStyle/>
          <a:p>
            <a:r>
              <a:rPr lang="en-US" dirty="0"/>
              <a:t>Work in progress: re-compute a LOD Cloud from a set of HDTs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the moment, uses heuristics to “guess” ownership of namespaces)</a:t>
            </a:r>
          </a:p>
        </p:txBody>
      </p:sp>
      <p:pic>
        <p:nvPicPr>
          <p:cNvPr id="12" name="Picture 11">
            <a:extLst>
              <a:ext uri="{FF2B5EF4-FFF2-40B4-BE49-F238E27FC236}">
                <a16:creationId xmlns:a16="http://schemas.microsoft.com/office/drawing/2014/main" id="{8D3DF301-0F5D-EB43-BD10-8D5939E20433}"/>
              </a:ext>
            </a:extLst>
          </p:cNvPr>
          <p:cNvPicPr>
            <a:picLocks noChangeAspect="1"/>
          </p:cNvPicPr>
          <p:nvPr/>
        </p:nvPicPr>
        <p:blipFill>
          <a:blip r:embed="rId2"/>
          <a:stretch>
            <a:fillRect/>
          </a:stretch>
        </p:blipFill>
        <p:spPr>
          <a:xfrm>
            <a:off x="1607293" y="2476436"/>
            <a:ext cx="4529738" cy="3801272"/>
          </a:xfrm>
          <a:prstGeom prst="rect">
            <a:avLst/>
          </a:prstGeom>
        </p:spPr>
      </p:pic>
      <p:sp>
        <p:nvSpPr>
          <p:cNvPr id="13" name="TextBox 12">
            <a:extLst>
              <a:ext uri="{FF2B5EF4-FFF2-40B4-BE49-F238E27FC236}">
                <a16:creationId xmlns:a16="http://schemas.microsoft.com/office/drawing/2014/main" id="{C48897E9-08A8-7A40-8CAC-E594D63442DA}"/>
              </a:ext>
            </a:extLst>
          </p:cNvPr>
          <p:cNvSpPr txBox="1"/>
          <p:nvPr/>
        </p:nvSpPr>
        <p:spPr>
          <a:xfrm>
            <a:off x="7219417" y="2476436"/>
            <a:ext cx="3786039" cy="3139321"/>
          </a:xfrm>
          <a:prstGeom prst="rect">
            <a:avLst/>
          </a:prstGeom>
          <a:noFill/>
        </p:spPr>
        <p:txBody>
          <a:bodyPr wrap="square" rtlCol="0">
            <a:spAutoFit/>
          </a:bodyPr>
          <a:lstStyle/>
          <a:p>
            <a:pPr marL="285750" indent="-285750">
              <a:buFont typeface="Arial" panose="020B0604020202020204" pitchFamily="34" charset="0"/>
              <a:buChar char="•"/>
            </a:pPr>
            <a:r>
              <a:rPr lang="en-US" dirty="0"/>
              <a:t>Completely auto-created from “</a:t>
            </a:r>
            <a:r>
              <a:rPr lang="en-US" dirty="0" err="1"/>
              <a:t>HDTized</a:t>
            </a:r>
            <a:r>
              <a:rPr lang="en-US" dirty="0"/>
              <a:t>” </a:t>
            </a:r>
            <a:r>
              <a:rPr lang="en-US" dirty="0" err="1"/>
              <a:t>Bioportal</a:t>
            </a:r>
            <a:r>
              <a:rPr lang="en-US" dirty="0"/>
              <a:t> and Bio2RDF</a:t>
            </a:r>
          </a:p>
          <a:p>
            <a:pPr marL="285750" indent="-285750">
              <a:buFont typeface="Arial" panose="020B0604020202020204" pitchFamily="34" charset="0"/>
              <a:buChar char="•"/>
            </a:pPr>
            <a:r>
              <a:rPr lang="en-US" dirty="0"/>
              <a:t>Idea:</a:t>
            </a:r>
          </a:p>
          <a:p>
            <a:pPr marL="742950" lvl="1" indent="-285750">
              <a:buFont typeface="Arial" panose="020B0604020202020204" pitchFamily="34" charset="0"/>
              <a:buChar char="•"/>
            </a:pPr>
            <a:r>
              <a:rPr lang="en-US" dirty="0"/>
              <a:t>Treat each dump-file as a dataset</a:t>
            </a:r>
          </a:p>
          <a:p>
            <a:pPr marL="742950" lvl="1" indent="-285750">
              <a:buFont typeface="Arial" panose="020B0604020202020204" pitchFamily="34" charset="0"/>
              <a:buChar char="•"/>
            </a:pPr>
            <a:r>
              <a:rPr lang="en-US" dirty="0"/>
              <a:t>Convert it to HDT</a:t>
            </a:r>
          </a:p>
          <a:p>
            <a:pPr marL="742950" lvl="1" indent="-285750">
              <a:buFont typeface="Arial" panose="020B0604020202020204" pitchFamily="34" charset="0"/>
              <a:buChar char="•"/>
            </a:pPr>
            <a:r>
              <a:rPr lang="en-US" dirty="0"/>
              <a:t>Assign namespace authority to </a:t>
            </a:r>
            <a:r>
              <a:rPr lang="en-US" dirty="0" err="1"/>
              <a:t>datasests</a:t>
            </a:r>
            <a:r>
              <a:rPr lang="en-US" dirty="0"/>
              <a:t> heuristically</a:t>
            </a:r>
          </a:p>
          <a:p>
            <a:pPr marL="742950" lvl="1" indent="-285750">
              <a:buFont typeface="Arial" panose="020B0604020202020204" pitchFamily="34" charset="0"/>
              <a:buChar char="•"/>
            </a:pPr>
            <a:r>
              <a:rPr lang="en-US" dirty="0"/>
              <a:t>Compute link numbers based on dataset </a:t>
            </a:r>
            <a:r>
              <a:rPr lang="en-US" dirty="0" err="1"/>
              <a:t>dictionnaries</a:t>
            </a:r>
            <a:r>
              <a:rPr lang="en-US" dirty="0"/>
              <a:t> using HDT</a:t>
            </a:r>
          </a:p>
        </p:txBody>
      </p:sp>
      <p:pic>
        <p:nvPicPr>
          <p:cNvPr id="10" name="Picture 9">
            <a:extLst>
              <a:ext uri="{FF2B5EF4-FFF2-40B4-BE49-F238E27FC236}">
                <a16:creationId xmlns:a16="http://schemas.microsoft.com/office/drawing/2014/main" id="{9A2AD362-3568-FC42-A45C-1C4FC7449BEE}"/>
              </a:ext>
            </a:extLst>
          </p:cNvPr>
          <p:cNvPicPr>
            <a:picLocks noChangeAspect="1"/>
          </p:cNvPicPr>
          <p:nvPr/>
        </p:nvPicPr>
        <p:blipFill>
          <a:blip r:embed="rId3">
            <a:alphaModFix amt="48000"/>
          </a:blip>
          <a:stretch>
            <a:fillRect/>
          </a:stretch>
        </p:blipFill>
        <p:spPr>
          <a:xfrm>
            <a:off x="1811216" y="2234159"/>
            <a:ext cx="3991708" cy="4043549"/>
          </a:xfrm>
          <a:prstGeom prst="rect">
            <a:avLst/>
          </a:prstGeom>
          <a:noFill/>
        </p:spPr>
      </p:pic>
    </p:spTree>
    <p:extLst>
      <p:ext uri="{BB962C8B-B14F-4D97-AF65-F5344CB8AC3E}">
        <p14:creationId xmlns:p14="http://schemas.microsoft.com/office/powerpoint/2010/main" val="1607443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33336-B80D-484C-A897-3FF551A67AD0}"/>
              </a:ext>
            </a:extLst>
          </p:cNvPr>
          <p:cNvSpPr>
            <a:spLocks noGrp="1"/>
          </p:cNvSpPr>
          <p:nvPr>
            <p:ph type="title"/>
          </p:nvPr>
        </p:nvSpPr>
        <p:spPr>
          <a:xfrm>
            <a:off x="656490" y="361273"/>
            <a:ext cx="10515600" cy="1325563"/>
          </a:xfrm>
        </p:spPr>
        <p:txBody>
          <a:bodyPr/>
          <a:lstStyle/>
          <a:p>
            <a:r>
              <a:rPr lang="en-US" dirty="0"/>
              <a:t>The 5th element </a:t>
            </a:r>
            <a:br>
              <a:rPr lang="en-US" dirty="0"/>
            </a:br>
            <a:r>
              <a:rPr lang="en-US" dirty="0"/>
              <a:t>and two routes ahead:</a:t>
            </a:r>
          </a:p>
        </p:txBody>
      </p:sp>
      <p:sp>
        <p:nvSpPr>
          <p:cNvPr id="5" name="Vertical Scroll 4">
            <a:extLst>
              <a:ext uri="{FF2B5EF4-FFF2-40B4-BE49-F238E27FC236}">
                <a16:creationId xmlns:a16="http://schemas.microsoft.com/office/drawing/2014/main" id="{5BBF9D25-ADB2-4B44-B33F-3273EB0143D8}"/>
              </a:ext>
            </a:extLst>
          </p:cNvPr>
          <p:cNvSpPr/>
          <p:nvPr/>
        </p:nvSpPr>
        <p:spPr>
          <a:xfrm rot="10800000">
            <a:off x="357554" y="3552092"/>
            <a:ext cx="11834446" cy="3153179"/>
          </a:xfrm>
          <a:prstGeom prst="verticalScroll">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EADE301-F358-3042-9C9B-D1C9689E92F5}"/>
              </a:ext>
            </a:extLst>
          </p:cNvPr>
          <p:cNvSpPr>
            <a:spLocks noGrp="1"/>
          </p:cNvSpPr>
          <p:nvPr>
            <p:ph idx="1"/>
          </p:nvPr>
        </p:nvSpPr>
        <p:spPr>
          <a:xfrm>
            <a:off x="1702777" y="3871181"/>
            <a:ext cx="9144000" cy="2834090"/>
          </a:xfrm>
        </p:spPr>
        <p:txBody>
          <a:bodyPr>
            <a:normAutofit/>
          </a:bodyPr>
          <a:lstStyle/>
          <a:p>
            <a:r>
              <a:rPr lang="en-US" sz="2400" b="1" dirty="0"/>
              <a:t>LDP5:  </a:t>
            </a:r>
            <a:r>
              <a:rPr lang="en-US" dirty="0"/>
              <a:t>Publish your dataset as an </a:t>
            </a:r>
            <a:r>
              <a:rPr lang="en-US" b="1" dirty="0"/>
              <a:t>HDT dump</a:t>
            </a:r>
            <a:r>
              <a:rPr lang="en-US" dirty="0"/>
              <a:t>, including </a:t>
            </a:r>
            <a:r>
              <a:rPr lang="en-US" b="1" dirty="0" err="1"/>
              <a:t>VoID</a:t>
            </a:r>
            <a:r>
              <a:rPr lang="en-US" b="1" dirty="0"/>
              <a:t> metadata </a:t>
            </a:r>
            <a:r>
              <a:rPr lang="en-US" dirty="0"/>
              <a:t>as part of its header and declaring (</a:t>
            </a:r>
            <a:r>
              <a:rPr lang="en-US" dirty="0" err="1"/>
              <a:t>i</a:t>
            </a:r>
            <a:r>
              <a:rPr lang="en-US" dirty="0"/>
              <a:t>) the </a:t>
            </a:r>
            <a:r>
              <a:rPr lang="en-US" b="1" dirty="0"/>
              <a:t>owned namespaces</a:t>
            </a:r>
            <a:r>
              <a:rPr lang="en-US" dirty="0"/>
              <a:t>, (ii) links to previous versions of the dataset, (iii) whenever you use namespaces owned by other datasets or ontologies – the </a:t>
            </a:r>
            <a:r>
              <a:rPr lang="en-US" b="1" dirty="0"/>
              <a:t>link to specific versions </a:t>
            </a:r>
            <a:r>
              <a:rPr lang="en-US" dirty="0"/>
              <a:t>of these other datasets. </a:t>
            </a:r>
            <a:endParaRPr lang="en-US" sz="2400" dirty="0"/>
          </a:p>
          <a:p>
            <a:endParaRPr lang="en-US" sz="2400" dirty="0"/>
          </a:p>
        </p:txBody>
      </p:sp>
      <p:pic>
        <p:nvPicPr>
          <p:cNvPr id="1026" name="Picture 2" descr="Bildergebnis für 5th element">
            <a:extLst>
              <a:ext uri="{FF2B5EF4-FFF2-40B4-BE49-F238E27FC236}">
                <a16:creationId xmlns:a16="http://schemas.microsoft.com/office/drawing/2014/main" id="{7D45CCAD-89A3-4C45-948B-03284569C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290" y="332824"/>
            <a:ext cx="5439510" cy="305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20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D0CAD4E-0A6B-5143-AFB1-8997F3A20428}"/>
              </a:ext>
            </a:extLst>
          </p:cNvPr>
          <p:cNvSpPr txBox="1"/>
          <p:nvPr/>
        </p:nvSpPr>
        <p:spPr>
          <a:xfrm>
            <a:off x="1392029" y="5769440"/>
            <a:ext cx="9663351" cy="769441"/>
          </a:xfrm>
          <a:prstGeom prst="rect">
            <a:avLst/>
          </a:prstGeom>
          <a:noFill/>
        </p:spPr>
        <p:txBody>
          <a:bodyPr wrap="none" rtlCol="0">
            <a:spAutoFit/>
          </a:bodyPr>
          <a:lstStyle/>
          <a:p>
            <a:r>
              <a:rPr lang="en-US" sz="4400" dirty="0"/>
              <a:t>How can we jointly move things forward?</a:t>
            </a:r>
          </a:p>
        </p:txBody>
      </p:sp>
      <p:grpSp>
        <p:nvGrpSpPr>
          <p:cNvPr id="7" name="Group 6">
            <a:extLst>
              <a:ext uri="{FF2B5EF4-FFF2-40B4-BE49-F238E27FC236}">
                <a16:creationId xmlns:a16="http://schemas.microsoft.com/office/drawing/2014/main" id="{14AF0639-1D77-B24C-A8F8-0B896F7187D6}"/>
              </a:ext>
            </a:extLst>
          </p:cNvPr>
          <p:cNvGrpSpPr/>
          <p:nvPr/>
        </p:nvGrpSpPr>
        <p:grpSpPr>
          <a:xfrm>
            <a:off x="1460237" y="180658"/>
            <a:ext cx="9144000" cy="5143500"/>
            <a:chOff x="1527971" y="1145858"/>
            <a:chExt cx="9144000" cy="5143500"/>
          </a:xfrm>
        </p:grpSpPr>
        <p:sp>
          <p:nvSpPr>
            <p:cNvPr id="3" name="Content Placeholder 6">
              <a:extLst>
                <a:ext uri="{FF2B5EF4-FFF2-40B4-BE49-F238E27FC236}">
                  <a16:creationId xmlns:a16="http://schemas.microsoft.com/office/drawing/2014/main" id="{0D5E2621-48F4-784B-8D9E-114BA137E089}"/>
                </a:ext>
              </a:extLst>
            </p:cNvPr>
            <p:cNvSpPr txBox="1">
              <a:spLocks/>
            </p:cNvSpPr>
            <p:nvPr/>
          </p:nvSpPr>
          <p:spPr>
            <a:xfrm>
              <a:off x="2019301" y="1211580"/>
              <a:ext cx="8161341" cy="5012056"/>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DEE5F442-E6D3-1049-9487-A02EB872FC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7971" y="1145858"/>
              <a:ext cx="9144000" cy="5143500"/>
            </a:xfrm>
            <a:prstGeom prst="rect">
              <a:avLst/>
            </a:prstGeom>
          </p:spPr>
        </p:pic>
        <p:sp>
          <p:nvSpPr>
            <p:cNvPr id="5" name="Rectangle 4">
              <a:extLst>
                <a:ext uri="{FF2B5EF4-FFF2-40B4-BE49-F238E27FC236}">
                  <a16:creationId xmlns:a16="http://schemas.microsoft.com/office/drawing/2014/main" id="{C1381A74-83C3-5049-BEC4-73D965DB7AB7}"/>
                </a:ext>
              </a:extLst>
            </p:cNvPr>
            <p:cNvSpPr/>
            <p:nvPr/>
          </p:nvSpPr>
          <p:spPr>
            <a:xfrm rot="120000">
              <a:off x="4398962" y="1672380"/>
              <a:ext cx="2981400" cy="786476"/>
            </a:xfrm>
            <a:prstGeom prst="rect">
              <a:avLst/>
            </a:prstGeom>
            <a:gradFill>
              <a:gsLst>
                <a:gs pos="0">
                  <a:srgbClr val="B5AF57"/>
                </a:gs>
                <a:gs pos="100000">
                  <a:srgbClr val="A49E44"/>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ysClr val="windowText" lastClr="000000"/>
                  </a:solidFill>
                  <a:latin typeface="Arial Rounded MT Bold" panose="020F0704030504030204" pitchFamily="34" charset="77"/>
                </a:rPr>
                <a:t>THIS WAY</a:t>
              </a:r>
              <a:endParaRPr lang="en-US" b="1" dirty="0">
                <a:solidFill>
                  <a:sysClr val="windowText" lastClr="000000"/>
                </a:solidFill>
                <a:latin typeface="Arial Rounded MT Bold" panose="020F0704030504030204" pitchFamily="34" charset="77"/>
              </a:endParaRPr>
            </a:p>
          </p:txBody>
        </p:sp>
        <p:sp>
          <p:nvSpPr>
            <p:cNvPr id="6" name="Rectangle 5">
              <a:extLst>
                <a:ext uri="{FF2B5EF4-FFF2-40B4-BE49-F238E27FC236}">
                  <a16:creationId xmlns:a16="http://schemas.microsoft.com/office/drawing/2014/main" id="{8EBE83B7-EFFC-484F-98FB-E78A1590B7AB}"/>
                </a:ext>
              </a:extLst>
            </p:cNvPr>
            <p:cNvSpPr/>
            <p:nvPr/>
          </p:nvSpPr>
          <p:spPr>
            <a:xfrm rot="120000">
              <a:off x="4567061" y="2589333"/>
              <a:ext cx="2809995" cy="860601"/>
            </a:xfrm>
            <a:prstGeom prst="rect">
              <a:avLst/>
            </a:prstGeom>
            <a:gradFill>
              <a:gsLst>
                <a:gs pos="11000">
                  <a:srgbClr val="ABA54C"/>
                </a:gs>
                <a:gs pos="0">
                  <a:srgbClr val="7C7C2D"/>
                </a:gs>
                <a:gs pos="100000">
                  <a:srgbClr val="E0D46D"/>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ysClr val="windowText" lastClr="000000"/>
                  </a:solidFill>
                  <a:latin typeface="Arial Rounded MT Bold" panose="020F0704030504030204" pitchFamily="34" charset="77"/>
                </a:rPr>
                <a:t>THIS WAY</a:t>
              </a:r>
              <a:endParaRPr lang="en-US" sz="2400" b="1" dirty="0">
                <a:solidFill>
                  <a:sysClr val="windowText" lastClr="000000"/>
                </a:solidFill>
                <a:latin typeface="Arial Rounded MT Bold" panose="020F0704030504030204" pitchFamily="34" charset="77"/>
              </a:endParaRPr>
            </a:p>
          </p:txBody>
        </p:sp>
      </p:grpSp>
      <p:grpSp>
        <p:nvGrpSpPr>
          <p:cNvPr id="14" name="Group 13">
            <a:extLst>
              <a:ext uri="{FF2B5EF4-FFF2-40B4-BE49-F238E27FC236}">
                <a16:creationId xmlns:a16="http://schemas.microsoft.com/office/drawing/2014/main" id="{FDD84CA8-47AA-994B-81D8-4BA4FD063CAC}"/>
              </a:ext>
            </a:extLst>
          </p:cNvPr>
          <p:cNvGrpSpPr/>
          <p:nvPr/>
        </p:nvGrpSpPr>
        <p:grpSpPr>
          <a:xfrm>
            <a:off x="0" y="822167"/>
            <a:ext cx="12192001" cy="5743993"/>
            <a:chOff x="0" y="822167"/>
            <a:chExt cx="12192001" cy="5743993"/>
          </a:xfrm>
        </p:grpSpPr>
        <p:grpSp>
          <p:nvGrpSpPr>
            <p:cNvPr id="12" name="Group 11">
              <a:extLst>
                <a:ext uri="{FF2B5EF4-FFF2-40B4-BE49-F238E27FC236}">
                  <a16:creationId xmlns:a16="http://schemas.microsoft.com/office/drawing/2014/main" id="{5967839A-CC52-7D4B-BF87-1CFEC66FB899}"/>
                </a:ext>
              </a:extLst>
            </p:cNvPr>
            <p:cNvGrpSpPr/>
            <p:nvPr/>
          </p:nvGrpSpPr>
          <p:grpSpPr>
            <a:xfrm>
              <a:off x="0" y="822167"/>
              <a:ext cx="12192001" cy="5743993"/>
              <a:chOff x="0" y="822167"/>
              <a:chExt cx="12192001" cy="5743993"/>
            </a:xfrm>
          </p:grpSpPr>
          <p:pic>
            <p:nvPicPr>
              <p:cNvPr id="8" name="Picture 2" descr="https://www.google.com/intl/bn/insidesearch/features/search/assets/img/static-graph.png">
                <a:extLst>
                  <a:ext uri="{FF2B5EF4-FFF2-40B4-BE49-F238E27FC236}">
                    <a16:creationId xmlns:a16="http://schemas.microsoft.com/office/drawing/2014/main" id="{B73BBDDF-EC43-DA4F-9820-D58078B526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3" t="1154" r="-219" b="-1154"/>
              <a:stretch/>
            </p:blipFill>
            <p:spPr bwMode="auto">
              <a:xfrm>
                <a:off x="0" y="2682937"/>
                <a:ext cx="6043114" cy="3793223"/>
              </a:xfrm>
              <a:prstGeom prst="rect">
                <a:avLst/>
              </a:prstGeom>
              <a:solidFill>
                <a:schemeClr val="bg1"/>
              </a:solidFill>
            </p:spPr>
          </p:pic>
          <p:pic>
            <p:nvPicPr>
              <p:cNvPr id="9" name="Picture 4" descr="collaborate, collaboration, deal, partnership">
                <a:extLst>
                  <a:ext uri="{FF2B5EF4-FFF2-40B4-BE49-F238E27FC236}">
                    <a16:creationId xmlns:a16="http://schemas.microsoft.com/office/drawing/2014/main" id="{266C1DA8-83F2-464B-B72E-0E23D371F9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194"/>
              <a:stretch/>
            </p:blipFill>
            <p:spPr bwMode="auto">
              <a:xfrm>
                <a:off x="6043115" y="2682938"/>
                <a:ext cx="6148886" cy="3883222"/>
              </a:xfrm>
              <a:prstGeom prst="rect">
                <a:avLst/>
              </a:prstGeom>
              <a:solidFill>
                <a:schemeClr val="bg1"/>
              </a:solidFill>
            </p:spPr>
          </p:pic>
          <p:sp>
            <p:nvSpPr>
              <p:cNvPr id="10" name="TextBox 9">
                <a:extLst>
                  <a:ext uri="{FF2B5EF4-FFF2-40B4-BE49-F238E27FC236}">
                    <a16:creationId xmlns:a16="http://schemas.microsoft.com/office/drawing/2014/main" id="{92CC323E-8564-B046-8A0F-FB07F5BE2886}"/>
                  </a:ext>
                </a:extLst>
              </p:cNvPr>
              <p:cNvSpPr txBox="1"/>
              <p:nvPr/>
            </p:nvSpPr>
            <p:spPr>
              <a:xfrm>
                <a:off x="331146" y="822167"/>
                <a:ext cx="707245" cy="1446550"/>
              </a:xfrm>
              <a:prstGeom prst="rect">
                <a:avLst/>
              </a:prstGeom>
              <a:noFill/>
            </p:spPr>
            <p:txBody>
              <a:bodyPr wrap="none" rtlCol="0">
                <a:spAutoFit/>
              </a:bodyPr>
              <a:lstStyle/>
              <a:p>
                <a:r>
                  <a:rPr lang="en-US" sz="8800" dirty="0"/>
                  <a:t>?</a:t>
                </a:r>
                <a:endParaRPr lang="en-US" dirty="0"/>
              </a:p>
            </p:txBody>
          </p:sp>
          <p:sp>
            <p:nvSpPr>
              <p:cNvPr id="11" name="TextBox 10">
                <a:extLst>
                  <a:ext uri="{FF2B5EF4-FFF2-40B4-BE49-F238E27FC236}">
                    <a16:creationId xmlns:a16="http://schemas.microsoft.com/office/drawing/2014/main" id="{1CFF8D91-F269-D744-AE09-D23C546E759A}"/>
                  </a:ext>
                </a:extLst>
              </p:cNvPr>
              <p:cNvSpPr txBox="1"/>
              <p:nvPr/>
            </p:nvSpPr>
            <p:spPr>
              <a:xfrm>
                <a:off x="11055380" y="852086"/>
                <a:ext cx="707245" cy="1446550"/>
              </a:xfrm>
              <a:prstGeom prst="rect">
                <a:avLst/>
              </a:prstGeom>
              <a:noFill/>
            </p:spPr>
            <p:txBody>
              <a:bodyPr wrap="none" rtlCol="0">
                <a:spAutoFit/>
              </a:bodyPr>
              <a:lstStyle/>
              <a:p>
                <a:r>
                  <a:rPr lang="en-US" sz="8800" dirty="0"/>
                  <a:t>?</a:t>
                </a:r>
                <a:endParaRPr lang="en-US" dirty="0"/>
              </a:p>
            </p:txBody>
          </p:sp>
        </p:grpSp>
        <p:sp>
          <p:nvSpPr>
            <p:cNvPr id="2" name="TextBox 1">
              <a:extLst>
                <a:ext uri="{FF2B5EF4-FFF2-40B4-BE49-F238E27FC236}">
                  <a16:creationId xmlns:a16="http://schemas.microsoft.com/office/drawing/2014/main" id="{9757FBA4-9917-7D40-8338-11D538FC56C3}"/>
                </a:ext>
              </a:extLst>
            </p:cNvPr>
            <p:cNvSpPr txBox="1"/>
            <p:nvPr/>
          </p:nvSpPr>
          <p:spPr>
            <a:xfrm>
              <a:off x="1231637" y="5193837"/>
              <a:ext cx="1966629" cy="369332"/>
            </a:xfrm>
            <a:prstGeom prst="rect">
              <a:avLst/>
            </a:prstGeom>
            <a:solidFill>
              <a:schemeClr val="bg1"/>
            </a:solidFill>
          </p:spPr>
          <p:txBody>
            <a:bodyPr wrap="none" rtlCol="0">
              <a:spAutoFit/>
            </a:bodyPr>
            <a:lstStyle/>
            <a:p>
              <a:r>
                <a:rPr lang="en-US" dirty="0"/>
                <a:t>Leave it to Denny…</a:t>
              </a:r>
            </a:p>
          </p:txBody>
        </p:sp>
        <p:sp>
          <p:nvSpPr>
            <p:cNvPr id="13" name="TextBox 12">
              <a:extLst>
                <a:ext uri="{FF2B5EF4-FFF2-40B4-BE49-F238E27FC236}">
                  <a16:creationId xmlns:a16="http://schemas.microsoft.com/office/drawing/2014/main" id="{E3526203-291D-1345-8AE1-72B614F474BD}"/>
                </a:ext>
              </a:extLst>
            </p:cNvPr>
            <p:cNvSpPr txBox="1"/>
            <p:nvPr/>
          </p:nvSpPr>
          <p:spPr>
            <a:xfrm>
              <a:off x="9795996" y="4469404"/>
              <a:ext cx="2092752" cy="369332"/>
            </a:xfrm>
            <a:prstGeom prst="rect">
              <a:avLst/>
            </a:prstGeom>
            <a:solidFill>
              <a:schemeClr val="bg1"/>
            </a:solidFill>
          </p:spPr>
          <p:txBody>
            <a:bodyPr wrap="none" rtlCol="0">
              <a:spAutoFit/>
            </a:bodyPr>
            <a:lstStyle/>
            <a:p>
              <a:r>
                <a:rPr lang="en-US" dirty="0"/>
                <a:t>… or work together?</a:t>
              </a:r>
            </a:p>
          </p:txBody>
        </p:sp>
      </p:grpSp>
    </p:spTree>
    <p:extLst>
      <p:ext uri="{BB962C8B-B14F-4D97-AF65-F5344CB8AC3E}">
        <p14:creationId xmlns:p14="http://schemas.microsoft.com/office/powerpoint/2010/main" val="22071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DE32D-8545-A84A-855E-099013AFFA0F}"/>
              </a:ext>
            </a:extLst>
          </p:cNvPr>
          <p:cNvSpPr>
            <a:spLocks noGrp="1"/>
          </p:cNvSpPr>
          <p:nvPr>
            <p:ph type="title"/>
          </p:nvPr>
        </p:nvSpPr>
        <p:spPr>
          <a:xfrm>
            <a:off x="315769" y="121230"/>
            <a:ext cx="11799277" cy="1325563"/>
          </a:xfrm>
        </p:spPr>
        <p:txBody>
          <a:bodyPr>
            <a:normAutofit fontScale="90000"/>
          </a:bodyPr>
          <a:lstStyle/>
          <a:p>
            <a:r>
              <a:rPr lang="en-US" dirty="0"/>
              <a:t>Can only PhD superheroes integrate Linked Data?</a:t>
            </a:r>
            <a:br>
              <a:rPr lang="en-US" dirty="0"/>
            </a:br>
            <a:r>
              <a:rPr lang="en-US" dirty="0"/>
              <a:t>Let’s collaborate to make it easier for sheer mortals!</a:t>
            </a:r>
          </a:p>
        </p:txBody>
      </p:sp>
      <p:sp>
        <p:nvSpPr>
          <p:cNvPr id="28" name="AutoShape 14" descr="Bildergebnis für Wouter beek">
            <a:extLst>
              <a:ext uri="{FF2B5EF4-FFF2-40B4-BE49-F238E27FC236}">
                <a16:creationId xmlns:a16="http://schemas.microsoft.com/office/drawing/2014/main" id="{C682A3FB-E7A7-8646-B9FE-19A31AB58564}"/>
              </a:ext>
            </a:extLst>
          </p:cNvPr>
          <p:cNvSpPr>
            <a:spLocks noChangeAspect="1" noChangeArrowheads="1"/>
          </p:cNvSpPr>
          <p:nvPr/>
        </p:nvSpPr>
        <p:spPr bwMode="auto">
          <a:xfrm>
            <a:off x="4559300" y="1123950"/>
            <a:ext cx="3073400" cy="4610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9" name="Group 38">
            <a:extLst>
              <a:ext uri="{FF2B5EF4-FFF2-40B4-BE49-F238E27FC236}">
                <a16:creationId xmlns:a16="http://schemas.microsoft.com/office/drawing/2014/main" id="{5D5935B8-6101-2947-A906-3DD0A5299760}"/>
              </a:ext>
            </a:extLst>
          </p:cNvPr>
          <p:cNvGrpSpPr/>
          <p:nvPr/>
        </p:nvGrpSpPr>
        <p:grpSpPr>
          <a:xfrm>
            <a:off x="4526133" y="1690688"/>
            <a:ext cx="3974362" cy="5025745"/>
            <a:chOff x="4526133" y="1690688"/>
            <a:chExt cx="3974362" cy="5025745"/>
          </a:xfrm>
        </p:grpSpPr>
        <p:grpSp>
          <p:nvGrpSpPr>
            <p:cNvPr id="32" name="Group 31">
              <a:extLst>
                <a:ext uri="{FF2B5EF4-FFF2-40B4-BE49-F238E27FC236}">
                  <a16:creationId xmlns:a16="http://schemas.microsoft.com/office/drawing/2014/main" id="{7CF7965F-AE19-DC4C-8CA5-C77ED7540F29}"/>
                </a:ext>
              </a:extLst>
            </p:cNvPr>
            <p:cNvGrpSpPr/>
            <p:nvPr/>
          </p:nvGrpSpPr>
          <p:grpSpPr>
            <a:xfrm>
              <a:off x="4526133" y="2823242"/>
              <a:ext cx="3974362" cy="3893191"/>
              <a:chOff x="4526133" y="1886542"/>
              <a:chExt cx="3974362" cy="3893191"/>
            </a:xfrm>
          </p:grpSpPr>
          <p:grpSp>
            <p:nvGrpSpPr>
              <p:cNvPr id="16" name="Group 15">
                <a:extLst>
                  <a:ext uri="{FF2B5EF4-FFF2-40B4-BE49-F238E27FC236}">
                    <a16:creationId xmlns:a16="http://schemas.microsoft.com/office/drawing/2014/main" id="{9FC2AE78-F258-F342-938B-0605922EFF42}"/>
                  </a:ext>
                </a:extLst>
              </p:cNvPr>
              <p:cNvGrpSpPr/>
              <p:nvPr/>
            </p:nvGrpSpPr>
            <p:grpSpPr>
              <a:xfrm>
                <a:off x="5034348" y="3565319"/>
                <a:ext cx="3232799" cy="2214414"/>
                <a:chOff x="5215316" y="4317105"/>
                <a:chExt cx="3232799" cy="2214414"/>
              </a:xfrm>
            </p:grpSpPr>
            <p:pic>
              <p:nvPicPr>
                <p:cNvPr id="1034" name="Picture 10" descr="Bildergebnis für MR Proper">
                  <a:extLst>
                    <a:ext uri="{FF2B5EF4-FFF2-40B4-BE49-F238E27FC236}">
                      <a16:creationId xmlns:a16="http://schemas.microsoft.com/office/drawing/2014/main" id="{0723C4F9-8FA6-684F-86BE-488FC86683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28" b="43123"/>
                <a:stretch/>
              </p:blipFill>
              <p:spPr bwMode="auto">
                <a:xfrm>
                  <a:off x="5215316" y="4317105"/>
                  <a:ext cx="3036586" cy="1459228"/>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a:extLst>
                    <a:ext uri="{FF2B5EF4-FFF2-40B4-BE49-F238E27FC236}">
                      <a16:creationId xmlns:a16="http://schemas.microsoft.com/office/drawing/2014/main" id="{C93C283B-AEBB-4C49-877A-9B9806CDAC14}"/>
                    </a:ext>
                  </a:extLst>
                </p:cNvPr>
                <p:cNvSpPr/>
                <p:nvPr/>
              </p:nvSpPr>
              <p:spPr>
                <a:xfrm rot="20965332">
                  <a:off x="5224752" y="5746165"/>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C8E0A174-D06E-604A-9E04-A2D42E822C96}"/>
                    </a:ext>
                  </a:extLst>
                </p:cNvPr>
                <p:cNvSpPr/>
                <p:nvPr/>
              </p:nvSpPr>
              <p:spPr>
                <a:xfrm rot="20965332">
                  <a:off x="6222268" y="5592409"/>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FC777EEB-1796-264D-A670-FB036F19C2FC}"/>
                    </a:ext>
                  </a:extLst>
                </p:cNvPr>
                <p:cNvSpPr/>
                <p:nvPr/>
              </p:nvSpPr>
              <p:spPr>
                <a:xfrm rot="20965332">
                  <a:off x="7339153" y="5664989"/>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96934550-10EE-EF41-91C6-8195B3F55174}"/>
                    </a:ext>
                  </a:extLst>
                </p:cNvPr>
                <p:cNvSpPr/>
                <p:nvPr/>
              </p:nvSpPr>
              <p:spPr>
                <a:xfrm rot="20965332">
                  <a:off x="6374668" y="5655601"/>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C957B6DA-CC0D-2E4B-84DA-C965D336C8B0}"/>
                  </a:ext>
                </a:extLst>
              </p:cNvPr>
              <p:cNvSpPr/>
              <p:nvPr/>
            </p:nvSpPr>
            <p:spPr>
              <a:xfrm rot="20861542">
                <a:off x="4526133" y="4749326"/>
                <a:ext cx="3974362" cy="584775"/>
              </a:xfrm>
              <a:prstGeom prst="rect">
                <a:avLst/>
              </a:prstGeom>
              <a:noFill/>
            </p:spPr>
            <p:txBody>
              <a:bodyPr wrap="square" lIns="91440" tIns="45720" rIns="91440" bIns="45720">
                <a:spAutoFit/>
              </a:bodyPr>
              <a:lstStyle/>
              <a:p>
                <a:pPr algn="ctr"/>
                <a:r>
                  <a:rPr lang="en-US" sz="3200" cap="none" spc="0" dirty="0">
                    <a:ln w="12700">
                      <a:noFill/>
                      <a:prstDash val="solid"/>
                    </a:ln>
                    <a:solidFill>
                      <a:srgbClr val="FF0000"/>
                    </a:solidFill>
                    <a:effectLst>
                      <a:outerShdw blurRad="41275" dist="20320" dir="1800000" algn="tl" rotWithShape="0">
                        <a:srgbClr val="000000">
                          <a:alpha val="40000"/>
                        </a:srgbClr>
                      </a:outerShdw>
                    </a:effectLst>
                    <a:latin typeface="Impact" panose="020B0806030902050204" pitchFamily="34" charset="0"/>
                  </a:rPr>
                  <a:t>Mr. LOD</a:t>
                </a:r>
              </a:p>
            </p:txBody>
          </p:sp>
          <p:sp>
            <p:nvSpPr>
              <p:cNvPr id="22" name="Rectangle 21">
                <a:extLst>
                  <a:ext uri="{FF2B5EF4-FFF2-40B4-BE49-F238E27FC236}">
                    <a16:creationId xmlns:a16="http://schemas.microsoft.com/office/drawing/2014/main" id="{7C9A2639-7BC7-A444-B4FF-16BC9DD57390}"/>
                  </a:ext>
                </a:extLst>
              </p:cNvPr>
              <p:cNvSpPr/>
              <p:nvPr/>
            </p:nvSpPr>
            <p:spPr>
              <a:xfrm rot="20834323">
                <a:off x="5615291" y="5112261"/>
                <a:ext cx="2194832" cy="584775"/>
              </a:xfrm>
              <a:prstGeom prst="rect">
                <a:avLst/>
              </a:prstGeom>
            </p:spPr>
            <p:txBody>
              <a:bodyPr wrap="none">
                <a:spAutoFit/>
              </a:bodyPr>
              <a:lstStyle/>
              <a:p>
                <a:r>
                  <a:rPr lang="en-US" sz="3200" dirty="0">
                    <a:ln w="12700">
                      <a:noFill/>
                      <a:prstDash val="solid"/>
                    </a:ln>
                    <a:solidFill>
                      <a:srgbClr val="FF0000"/>
                    </a:solidFill>
                    <a:effectLst>
                      <a:outerShdw blurRad="41275" dist="20320" dir="1800000" algn="tl" rotWithShape="0">
                        <a:srgbClr val="000000">
                          <a:alpha val="40000"/>
                        </a:srgbClr>
                      </a:outerShdw>
                    </a:effectLst>
                    <a:latin typeface="Impact" panose="020B0806030902050204" pitchFamily="34" charset="0"/>
                  </a:rPr>
                  <a:t>Laundromat</a:t>
                </a:r>
                <a:endParaRPr lang="en-US" sz="1050" dirty="0">
                  <a:latin typeface="Impact" panose="020B0806030902050204" pitchFamily="34" charset="0"/>
                </a:endParaRPr>
              </a:p>
            </p:txBody>
          </p:sp>
          <p:sp>
            <p:nvSpPr>
              <p:cNvPr id="31" name="Oval 30">
                <a:extLst>
                  <a:ext uri="{FF2B5EF4-FFF2-40B4-BE49-F238E27FC236}">
                    <a16:creationId xmlns:a16="http://schemas.microsoft.com/office/drawing/2014/main" id="{F5F7659A-2C77-654D-80DD-FEFF4843EED3}"/>
                  </a:ext>
                </a:extLst>
              </p:cNvPr>
              <p:cNvSpPr/>
              <p:nvPr/>
            </p:nvSpPr>
            <p:spPr>
              <a:xfrm>
                <a:off x="5771328" y="1886542"/>
                <a:ext cx="1356462" cy="1843355"/>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C5D99D16-8E4E-074E-B6A5-15FC399700C6}"/>
                </a:ext>
              </a:extLst>
            </p:cNvPr>
            <p:cNvSpPr txBox="1"/>
            <p:nvPr/>
          </p:nvSpPr>
          <p:spPr>
            <a:xfrm>
              <a:off x="6215408" y="1690688"/>
              <a:ext cx="577402" cy="1107996"/>
            </a:xfrm>
            <a:prstGeom prst="rect">
              <a:avLst/>
            </a:prstGeom>
            <a:noFill/>
          </p:spPr>
          <p:txBody>
            <a:bodyPr wrap="none" rtlCol="0">
              <a:spAutoFit/>
            </a:bodyPr>
            <a:lstStyle/>
            <a:p>
              <a:r>
                <a:rPr lang="en-US" sz="6600" b="1" dirty="0"/>
                <a:t>?</a:t>
              </a:r>
              <a:endParaRPr lang="en-US" b="1" dirty="0"/>
            </a:p>
          </p:txBody>
        </p:sp>
      </p:grpSp>
      <p:grpSp>
        <p:nvGrpSpPr>
          <p:cNvPr id="37" name="Group 36">
            <a:extLst>
              <a:ext uri="{FF2B5EF4-FFF2-40B4-BE49-F238E27FC236}">
                <a16:creationId xmlns:a16="http://schemas.microsoft.com/office/drawing/2014/main" id="{93773D12-2893-8C4B-AF3F-86B8BD933050}"/>
              </a:ext>
            </a:extLst>
          </p:cNvPr>
          <p:cNvGrpSpPr/>
          <p:nvPr/>
        </p:nvGrpSpPr>
        <p:grpSpPr>
          <a:xfrm>
            <a:off x="497174" y="1623400"/>
            <a:ext cx="4546600" cy="4546600"/>
            <a:chOff x="1180123" y="1485106"/>
            <a:chExt cx="4546600" cy="4546600"/>
          </a:xfrm>
        </p:grpSpPr>
        <p:pic>
          <p:nvPicPr>
            <p:cNvPr id="1030" name="Picture 6" descr="Bildergebnis für spiderman">
              <a:extLst>
                <a:ext uri="{FF2B5EF4-FFF2-40B4-BE49-F238E27FC236}">
                  <a16:creationId xmlns:a16="http://schemas.microsoft.com/office/drawing/2014/main" id="{31D83D63-DEFF-5E47-94F5-87B615961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123" y="1485106"/>
              <a:ext cx="4546600" cy="45466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0E0E2122-F11C-C04B-AB81-784EF08B1FBD}"/>
                </a:ext>
              </a:extLst>
            </p:cNvPr>
            <p:cNvSpPr/>
            <p:nvPr/>
          </p:nvSpPr>
          <p:spPr>
            <a:xfrm>
              <a:off x="3046126" y="1872599"/>
              <a:ext cx="1075522" cy="1248937"/>
            </a:xfrm>
            <a:prstGeom prst="ellipse">
              <a:avLst/>
            </a:prstGeom>
            <a:blipFill dpi="0" rotWithShape="1">
              <a:blip r:embed="rId5"/>
              <a:srcRect/>
              <a:tile tx="-546100" ty="-222250" sx="92000" sy="8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7139A699-3B49-F243-B9C5-C77ADC9515C7}"/>
                </a:ext>
              </a:extLst>
            </p:cNvPr>
            <p:cNvSpPr txBox="1"/>
            <p:nvPr/>
          </p:nvSpPr>
          <p:spPr>
            <a:xfrm>
              <a:off x="2492779" y="5383321"/>
              <a:ext cx="1218603" cy="646331"/>
            </a:xfrm>
            <a:prstGeom prst="rect">
              <a:avLst/>
            </a:prstGeom>
            <a:noFill/>
          </p:spPr>
          <p:txBody>
            <a:bodyPr wrap="none" rtlCol="0">
              <a:spAutoFit/>
            </a:bodyPr>
            <a:lstStyle/>
            <a:p>
              <a:r>
                <a:rPr lang="en-US" i="1" dirty="0" err="1">
                  <a:solidFill>
                    <a:srgbClr val="23387C"/>
                  </a:solidFill>
                  <a:latin typeface="Impact" panose="020B0806030902050204" pitchFamily="34" charset="0"/>
                </a:rPr>
                <a:t>Phlegra</a:t>
              </a:r>
              <a:endParaRPr lang="en-US" i="1" dirty="0">
                <a:solidFill>
                  <a:srgbClr val="23387C"/>
                </a:solidFill>
                <a:latin typeface="Impact" panose="020B0806030902050204" pitchFamily="34" charset="0"/>
              </a:endParaRPr>
            </a:p>
            <a:p>
              <a:r>
                <a:rPr lang="en-US" i="1" dirty="0">
                  <a:solidFill>
                    <a:srgbClr val="23387C"/>
                  </a:solidFill>
                  <a:latin typeface="Impact" panose="020B0806030902050204" pitchFamily="34" charset="0"/>
                </a:rPr>
                <a:t>Spiderman</a:t>
              </a:r>
            </a:p>
          </p:txBody>
        </p:sp>
      </p:grpSp>
      <p:grpSp>
        <p:nvGrpSpPr>
          <p:cNvPr id="38" name="Group 37">
            <a:extLst>
              <a:ext uri="{FF2B5EF4-FFF2-40B4-BE49-F238E27FC236}">
                <a16:creationId xmlns:a16="http://schemas.microsoft.com/office/drawing/2014/main" id="{C74F956E-E671-E948-AA83-42E53A9F18D8}"/>
              </a:ext>
            </a:extLst>
          </p:cNvPr>
          <p:cNvGrpSpPr/>
          <p:nvPr/>
        </p:nvGrpSpPr>
        <p:grpSpPr>
          <a:xfrm>
            <a:off x="8480618" y="1345680"/>
            <a:ext cx="2355431" cy="5502779"/>
            <a:chOff x="8480618" y="1345680"/>
            <a:chExt cx="2355431" cy="5502779"/>
          </a:xfrm>
        </p:grpSpPr>
        <p:pic>
          <p:nvPicPr>
            <p:cNvPr id="1026" name="Picture 2" descr="https://images-na.ssl-images-amazon.com/images/I/71BDjMoIXYL._SL1500_.jpg">
              <a:extLst>
                <a:ext uri="{FF2B5EF4-FFF2-40B4-BE49-F238E27FC236}">
                  <a16:creationId xmlns:a16="http://schemas.microsoft.com/office/drawing/2014/main" id="{9D8158EB-1A39-1C4F-AAA5-8F05D26E51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0618" y="1485106"/>
              <a:ext cx="2355431" cy="5032375"/>
            </a:xfrm>
            <a:prstGeom prst="rect">
              <a:avLst/>
            </a:prstGeom>
            <a:noFill/>
            <a:extLst>
              <a:ext uri="{909E8E84-426E-40DD-AFC4-6F175D3DCCD1}">
                <a14:hiddenFill xmlns:a14="http://schemas.microsoft.com/office/drawing/2010/main">
                  <a:solidFill>
                    <a:srgbClr val="FFFFFF"/>
                  </a:solidFill>
                </a14:hiddenFill>
              </a:ext>
            </a:extLst>
          </p:spPr>
        </p:pic>
        <p:sp>
          <p:nvSpPr>
            <p:cNvPr id="8" name="Triangle 7">
              <a:extLst>
                <a:ext uri="{FF2B5EF4-FFF2-40B4-BE49-F238E27FC236}">
                  <a16:creationId xmlns:a16="http://schemas.microsoft.com/office/drawing/2014/main" id="{A01DDD72-D52D-F348-8381-B5A05C9BDEF4}"/>
                </a:ext>
              </a:extLst>
            </p:cNvPr>
            <p:cNvSpPr/>
            <p:nvPr/>
          </p:nvSpPr>
          <p:spPr>
            <a:xfrm rot="10800000">
              <a:off x="9414933" y="2738966"/>
              <a:ext cx="584200" cy="200818"/>
            </a:xfrm>
            <a:prstGeom prst="triangle">
              <a:avLst>
                <a:gd name="adj" fmla="val 4925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E79426F7-BF8B-B84B-B193-ED8D4DBCE473}"/>
                </a:ext>
              </a:extLst>
            </p:cNvPr>
            <p:cNvSpPr/>
            <p:nvPr/>
          </p:nvSpPr>
          <p:spPr>
            <a:xfrm>
              <a:off x="9427632" y="2688165"/>
              <a:ext cx="554567" cy="63499"/>
            </a:xfrm>
            <a:prstGeom prst="trapezoid">
              <a:avLst>
                <a:gd name="adj" fmla="val 7443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a:extLst>
                <a:ext uri="{FF2B5EF4-FFF2-40B4-BE49-F238E27FC236}">
                  <a16:creationId xmlns:a16="http://schemas.microsoft.com/office/drawing/2014/main" id="{C6381ABD-9E08-6444-B98B-CBA01E367C64}"/>
                </a:ext>
              </a:extLst>
            </p:cNvPr>
            <p:cNvSpPr txBox="1"/>
            <p:nvPr/>
          </p:nvSpPr>
          <p:spPr>
            <a:xfrm>
              <a:off x="9441809" y="2604028"/>
              <a:ext cx="656166" cy="307777"/>
            </a:xfrm>
            <a:prstGeom prst="rect">
              <a:avLst/>
            </a:prstGeom>
            <a:noFill/>
          </p:spPr>
          <p:txBody>
            <a:bodyPr wrap="square" rtlCol="0">
              <a:spAutoFit/>
            </a:bodyPr>
            <a:lstStyle/>
            <a:p>
              <a:r>
                <a:rPr lang="en-US" sz="1400" dirty="0">
                  <a:solidFill>
                    <a:srgbClr val="FF0000"/>
                  </a:solidFill>
                  <a:latin typeface="Bauhaus 93" pitchFamily="82" charset="77"/>
                </a:rPr>
                <a:t>HDT</a:t>
              </a:r>
            </a:p>
          </p:txBody>
        </p:sp>
        <p:sp>
          <p:nvSpPr>
            <p:cNvPr id="35" name="TextBox 34">
              <a:extLst>
                <a:ext uri="{FF2B5EF4-FFF2-40B4-BE49-F238E27FC236}">
                  <a16:creationId xmlns:a16="http://schemas.microsoft.com/office/drawing/2014/main" id="{38AF086B-B6B1-8048-9215-6C9C82FD8D00}"/>
                </a:ext>
              </a:extLst>
            </p:cNvPr>
            <p:cNvSpPr txBox="1"/>
            <p:nvPr/>
          </p:nvSpPr>
          <p:spPr>
            <a:xfrm>
              <a:off x="8603553" y="6325239"/>
              <a:ext cx="2076209" cy="523220"/>
            </a:xfrm>
            <a:prstGeom prst="rect">
              <a:avLst/>
            </a:prstGeom>
            <a:noFill/>
          </p:spPr>
          <p:txBody>
            <a:bodyPr wrap="none" rtlCol="0">
              <a:spAutoFit/>
            </a:bodyPr>
            <a:lstStyle/>
            <a:p>
              <a:r>
                <a:rPr lang="en-US" sz="2800" i="1" dirty="0">
                  <a:solidFill>
                    <a:srgbClr val="FFFF00"/>
                  </a:solidFill>
                  <a:effectLst>
                    <a:glow rad="381000">
                      <a:srgbClr val="FF0000">
                        <a:alpha val="83000"/>
                      </a:srgbClr>
                    </a:glow>
                  </a:effectLst>
                  <a:latin typeface="Impact" panose="020B0806030902050204" pitchFamily="34" charset="0"/>
                </a:rPr>
                <a:t>Captain   HDT</a:t>
              </a:r>
            </a:p>
          </p:txBody>
        </p:sp>
        <p:sp>
          <p:nvSpPr>
            <p:cNvPr id="36" name="Oval 35">
              <a:extLst>
                <a:ext uri="{FF2B5EF4-FFF2-40B4-BE49-F238E27FC236}">
                  <a16:creationId xmlns:a16="http://schemas.microsoft.com/office/drawing/2014/main" id="{17B6EB02-66AF-5544-9324-CEAADBBAAA4A}"/>
                </a:ext>
              </a:extLst>
            </p:cNvPr>
            <p:cNvSpPr/>
            <p:nvPr/>
          </p:nvSpPr>
          <p:spPr>
            <a:xfrm>
              <a:off x="9238946" y="1345680"/>
              <a:ext cx="931937" cy="1232948"/>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4609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D6A1-AD86-2548-B6F2-6997FF814442}"/>
              </a:ext>
            </a:extLst>
          </p:cNvPr>
          <p:cNvSpPr>
            <a:spLocks noGrp="1"/>
          </p:cNvSpPr>
          <p:nvPr>
            <p:ph type="title"/>
          </p:nvPr>
        </p:nvSpPr>
        <p:spPr>
          <a:xfrm>
            <a:off x="351692" y="365125"/>
            <a:ext cx="11840308" cy="1325563"/>
          </a:xfrm>
        </p:spPr>
        <p:txBody>
          <a:bodyPr/>
          <a:lstStyle/>
          <a:p>
            <a:r>
              <a:rPr lang="en-US" dirty="0"/>
              <a:t>More rants, starting points and a call for collaboration:</a:t>
            </a:r>
          </a:p>
        </p:txBody>
      </p:sp>
      <p:sp>
        <p:nvSpPr>
          <p:cNvPr id="3" name="Content Placeholder 2">
            <a:extLst>
              <a:ext uri="{FF2B5EF4-FFF2-40B4-BE49-F238E27FC236}">
                <a16:creationId xmlns:a16="http://schemas.microsoft.com/office/drawing/2014/main" id="{BFED6C89-038C-344C-9ACB-17D50CEB4F42}"/>
              </a:ext>
            </a:extLst>
          </p:cNvPr>
          <p:cNvSpPr>
            <a:spLocks noGrp="1"/>
          </p:cNvSpPr>
          <p:nvPr>
            <p:ph idx="1"/>
          </p:nvPr>
        </p:nvSpPr>
        <p:spPr>
          <a:xfrm>
            <a:off x="838200" y="1825624"/>
            <a:ext cx="11353800" cy="5032375"/>
          </a:xfrm>
        </p:spPr>
        <p:txBody>
          <a:bodyPr>
            <a:normAutofit fontScale="62500" lnSpcReduction="20000"/>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Didn’t talk about:</a:t>
            </a:r>
          </a:p>
          <a:p>
            <a:pPr>
              <a:buFontTx/>
              <a:buChar char="-"/>
            </a:pPr>
            <a:r>
              <a:rPr lang="en-US" dirty="0"/>
              <a:t>Linking with ML,</a:t>
            </a:r>
          </a:p>
          <a:p>
            <a:pPr>
              <a:buFontTx/>
              <a:buChar char="-"/>
            </a:pPr>
            <a:r>
              <a:rPr lang="en-US" dirty="0"/>
              <a:t>Provenance,</a:t>
            </a:r>
          </a:p>
          <a:p>
            <a:pPr>
              <a:buFontTx/>
              <a:buChar char="-"/>
            </a:pPr>
            <a:r>
              <a:rPr lang="en-US" dirty="0"/>
              <a:t>Quality monitoring,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400" dirty="0"/>
              <a:t>Under submission for DESEMWEB2018: </a:t>
            </a:r>
            <a:r>
              <a:rPr lang="en-US" sz="2400" dirty="0">
                <a:hlinkClick r:id="rId3"/>
              </a:rPr>
              <a:t>https://openreview.net/forum?id=H1lS_g81gX</a:t>
            </a:r>
            <a:r>
              <a:rPr lang="en-US" sz="2400" dirty="0"/>
              <a:t> </a:t>
            </a:r>
          </a:p>
        </p:txBody>
      </p:sp>
      <p:pic>
        <p:nvPicPr>
          <p:cNvPr id="5" name="Picture 4">
            <a:extLst>
              <a:ext uri="{FF2B5EF4-FFF2-40B4-BE49-F238E27FC236}">
                <a16:creationId xmlns:a16="http://schemas.microsoft.com/office/drawing/2014/main" id="{C952D3CE-D9AB-4B49-92C0-EC7FCF8AF0B4}"/>
              </a:ext>
            </a:extLst>
          </p:cNvPr>
          <p:cNvPicPr>
            <a:picLocks noChangeAspect="1"/>
          </p:cNvPicPr>
          <p:nvPr/>
        </p:nvPicPr>
        <p:blipFill>
          <a:blip r:embed="rId4"/>
          <a:stretch>
            <a:fillRect/>
          </a:stretch>
        </p:blipFill>
        <p:spPr>
          <a:xfrm>
            <a:off x="3989265" y="1188916"/>
            <a:ext cx="7835900" cy="4902200"/>
          </a:xfrm>
          <a:prstGeom prst="rect">
            <a:avLst/>
          </a:prstGeom>
          <a:ln>
            <a:solidFill>
              <a:schemeClr val="accent3"/>
            </a:solidFill>
          </a:ln>
        </p:spPr>
      </p:pic>
      <p:sp>
        <p:nvSpPr>
          <p:cNvPr id="6" name="TextBox 5">
            <a:extLst>
              <a:ext uri="{FF2B5EF4-FFF2-40B4-BE49-F238E27FC236}">
                <a16:creationId xmlns:a16="http://schemas.microsoft.com/office/drawing/2014/main" id="{C6648D88-C38A-A143-9D4C-DF112C3DFBC6}"/>
              </a:ext>
            </a:extLst>
          </p:cNvPr>
          <p:cNvSpPr txBox="1"/>
          <p:nvPr/>
        </p:nvSpPr>
        <p:spPr>
          <a:xfrm>
            <a:off x="351692" y="2304403"/>
            <a:ext cx="1847942" cy="523220"/>
          </a:xfrm>
          <a:prstGeom prst="rect">
            <a:avLst/>
          </a:prstGeom>
          <a:noFill/>
        </p:spPr>
        <p:txBody>
          <a:bodyPr wrap="none" rtlCol="0">
            <a:spAutoFit/>
          </a:bodyPr>
          <a:lstStyle/>
          <a:p>
            <a:r>
              <a:rPr lang="en-US" sz="2800" b="1" dirty="0"/>
              <a:t>Thank you!</a:t>
            </a:r>
          </a:p>
        </p:txBody>
      </p:sp>
    </p:spTree>
    <p:extLst>
      <p:ext uri="{BB962C8B-B14F-4D97-AF65-F5344CB8AC3E}">
        <p14:creationId xmlns:p14="http://schemas.microsoft.com/office/powerpoint/2010/main" val="49604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925A0-EF91-EC42-AA73-9995A5B753B3}"/>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1431828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CFD3CD-95D7-DB40-ACF0-599F033EEA06}"/>
              </a:ext>
            </a:extLst>
          </p:cNvPr>
          <p:cNvPicPr>
            <a:picLocks noGrp="1" noChangeAspect="1"/>
          </p:cNvPicPr>
          <p:nvPr>
            <p:ph idx="1"/>
          </p:nvPr>
        </p:nvPicPr>
        <p:blipFill>
          <a:blip r:embed="rId2"/>
          <a:stretch>
            <a:fillRect/>
          </a:stretch>
        </p:blipFill>
        <p:spPr>
          <a:xfrm>
            <a:off x="42780" y="2406123"/>
            <a:ext cx="2786908" cy="4351338"/>
          </a:xfrm>
        </p:spPr>
      </p:pic>
      <p:pic>
        <p:nvPicPr>
          <p:cNvPr id="9" name="Picture 8">
            <a:extLst>
              <a:ext uri="{FF2B5EF4-FFF2-40B4-BE49-F238E27FC236}">
                <a16:creationId xmlns:a16="http://schemas.microsoft.com/office/drawing/2014/main" id="{F9BC35D6-3E95-904C-B7F8-57BB004BA668}"/>
              </a:ext>
            </a:extLst>
          </p:cNvPr>
          <p:cNvPicPr>
            <a:picLocks noChangeAspect="1"/>
          </p:cNvPicPr>
          <p:nvPr/>
        </p:nvPicPr>
        <p:blipFill>
          <a:blip r:embed="rId3"/>
          <a:stretch>
            <a:fillRect/>
          </a:stretch>
        </p:blipFill>
        <p:spPr>
          <a:xfrm>
            <a:off x="7560046" y="506943"/>
            <a:ext cx="4076700" cy="6108700"/>
          </a:xfrm>
          <a:prstGeom prst="rect">
            <a:avLst/>
          </a:prstGeom>
        </p:spPr>
      </p:pic>
      <p:pic>
        <p:nvPicPr>
          <p:cNvPr id="11" name="Picture 10">
            <a:extLst>
              <a:ext uri="{FF2B5EF4-FFF2-40B4-BE49-F238E27FC236}">
                <a16:creationId xmlns:a16="http://schemas.microsoft.com/office/drawing/2014/main" id="{99D74553-877A-3840-A9A0-420141584908}"/>
              </a:ext>
            </a:extLst>
          </p:cNvPr>
          <p:cNvPicPr>
            <a:picLocks noChangeAspect="1"/>
          </p:cNvPicPr>
          <p:nvPr/>
        </p:nvPicPr>
        <p:blipFill>
          <a:blip r:embed="rId4"/>
          <a:stretch>
            <a:fillRect/>
          </a:stretch>
        </p:blipFill>
        <p:spPr>
          <a:xfrm>
            <a:off x="2268032" y="0"/>
            <a:ext cx="3453743" cy="2810933"/>
          </a:xfrm>
          <a:prstGeom prst="rect">
            <a:avLst/>
          </a:prstGeom>
        </p:spPr>
      </p:pic>
      <p:pic>
        <p:nvPicPr>
          <p:cNvPr id="7" name="Picture 6">
            <a:extLst>
              <a:ext uri="{FF2B5EF4-FFF2-40B4-BE49-F238E27FC236}">
                <a16:creationId xmlns:a16="http://schemas.microsoft.com/office/drawing/2014/main" id="{963E03B8-A9A9-1C4D-A20A-A4D5C6B83BA7}"/>
              </a:ext>
            </a:extLst>
          </p:cNvPr>
          <p:cNvPicPr>
            <a:picLocks noChangeAspect="1"/>
          </p:cNvPicPr>
          <p:nvPr/>
        </p:nvPicPr>
        <p:blipFill>
          <a:blip r:embed="rId5"/>
          <a:stretch>
            <a:fillRect/>
          </a:stretch>
        </p:blipFill>
        <p:spPr>
          <a:xfrm>
            <a:off x="4406474" y="2631018"/>
            <a:ext cx="3379052" cy="4126443"/>
          </a:xfrm>
          <a:prstGeom prst="rect">
            <a:avLst/>
          </a:prstGeom>
        </p:spPr>
      </p:pic>
    </p:spTree>
    <p:extLst>
      <p:ext uri="{BB962C8B-B14F-4D97-AF65-F5344CB8AC3E}">
        <p14:creationId xmlns:p14="http://schemas.microsoft.com/office/powerpoint/2010/main" val="1217887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Scroll 3">
            <a:extLst>
              <a:ext uri="{FF2B5EF4-FFF2-40B4-BE49-F238E27FC236}">
                <a16:creationId xmlns:a16="http://schemas.microsoft.com/office/drawing/2014/main" id="{1B102C6A-7051-AB40-B271-A3C2B5E7D84F}"/>
              </a:ext>
            </a:extLst>
          </p:cNvPr>
          <p:cNvSpPr/>
          <p:nvPr/>
        </p:nvSpPr>
        <p:spPr>
          <a:xfrm rot="10800000">
            <a:off x="158262" y="1512276"/>
            <a:ext cx="11834446" cy="5029200"/>
          </a:xfrm>
          <a:prstGeom prst="verticalScroll">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E33336-B80D-484C-A897-3FF551A67AD0}"/>
              </a:ext>
            </a:extLst>
          </p:cNvPr>
          <p:cNvSpPr>
            <a:spLocks noGrp="1"/>
          </p:cNvSpPr>
          <p:nvPr>
            <p:ph type="title"/>
          </p:nvPr>
        </p:nvSpPr>
        <p:spPr/>
        <p:txBody>
          <a:bodyPr/>
          <a:lstStyle/>
          <a:p>
            <a:r>
              <a:rPr lang="en-US" dirty="0"/>
              <a:t>Linked Data - The four holy commandments:</a:t>
            </a:r>
          </a:p>
        </p:txBody>
      </p:sp>
      <p:sp>
        <p:nvSpPr>
          <p:cNvPr id="5" name="Content Placeholder 2">
            <a:extLst>
              <a:ext uri="{FF2B5EF4-FFF2-40B4-BE49-F238E27FC236}">
                <a16:creationId xmlns:a16="http://schemas.microsoft.com/office/drawing/2014/main" id="{7C88C123-EC7B-F543-AB6A-694A16F2ED38}"/>
              </a:ext>
            </a:extLst>
          </p:cNvPr>
          <p:cNvSpPr>
            <a:spLocks noGrp="1"/>
          </p:cNvSpPr>
          <p:nvPr>
            <p:ph idx="1"/>
          </p:nvPr>
        </p:nvSpPr>
        <p:spPr>
          <a:xfrm>
            <a:off x="1019907" y="2609830"/>
            <a:ext cx="9788769" cy="2834090"/>
          </a:xfrm>
        </p:spPr>
        <p:txBody>
          <a:bodyPr>
            <a:normAutofit/>
          </a:bodyPr>
          <a:lstStyle/>
          <a:p>
            <a:pPr marL="0" indent="0">
              <a:buNone/>
            </a:pPr>
            <a:r>
              <a:rPr lang="en-US" sz="2400" b="1" dirty="0"/>
              <a:t>Linked Data Principles</a:t>
            </a:r>
          </a:p>
          <a:p>
            <a:r>
              <a:rPr lang="en-US" sz="2400" b="1" dirty="0"/>
              <a:t>LDP1: </a:t>
            </a:r>
            <a:r>
              <a:rPr lang="en-US" sz="2400" dirty="0"/>
              <a:t>use URIs as names for things</a:t>
            </a:r>
          </a:p>
          <a:p>
            <a:r>
              <a:rPr lang="en-US" sz="2400" b="1" dirty="0"/>
              <a:t>LDP2: </a:t>
            </a:r>
            <a:r>
              <a:rPr lang="en-US" sz="2400" dirty="0"/>
              <a:t>use HTTP URIs so those names can be dereferenced</a:t>
            </a:r>
          </a:p>
          <a:p>
            <a:r>
              <a:rPr lang="en-US" sz="2400" b="1" dirty="0"/>
              <a:t>LDP3: </a:t>
            </a:r>
            <a:r>
              <a:rPr lang="en-US" sz="2400" dirty="0"/>
              <a:t>return useful – RDF? – information upon dereferencing those URIs</a:t>
            </a:r>
          </a:p>
          <a:p>
            <a:r>
              <a:rPr lang="en-US" sz="2400" b="1" dirty="0"/>
              <a:t>LDP4: </a:t>
            </a:r>
            <a:r>
              <a:rPr lang="en-US" sz="2400" dirty="0"/>
              <a:t>include links using externally </a:t>
            </a:r>
            <a:r>
              <a:rPr lang="en-US" sz="2400" dirty="0" err="1"/>
              <a:t>dereferenceable</a:t>
            </a:r>
            <a:r>
              <a:rPr lang="en-US" sz="2400" dirty="0"/>
              <a:t> URIs.</a:t>
            </a:r>
          </a:p>
          <a:p>
            <a:endParaRPr lang="en-US" sz="2400" dirty="0"/>
          </a:p>
        </p:txBody>
      </p:sp>
    </p:spTree>
    <p:extLst>
      <p:ext uri="{BB962C8B-B14F-4D97-AF65-F5344CB8AC3E}">
        <p14:creationId xmlns:p14="http://schemas.microsoft.com/office/powerpoint/2010/main" val="2448832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BC08759-A947-DC4F-A93D-D8C761A9DC30}"/>
              </a:ext>
            </a:extLst>
          </p:cNvPr>
          <p:cNvGrpSpPr/>
          <p:nvPr/>
        </p:nvGrpSpPr>
        <p:grpSpPr>
          <a:xfrm>
            <a:off x="4643461" y="1890780"/>
            <a:ext cx="4415087" cy="3602580"/>
            <a:chOff x="4060698" y="2064543"/>
            <a:chExt cx="5257800" cy="4095360"/>
          </a:xfrm>
        </p:grpSpPr>
        <p:pic>
          <p:nvPicPr>
            <p:cNvPr id="21" name="Picture 4" descr="lod-datasets_2008richard.png">
              <a:extLst>
                <a:ext uri="{FF2B5EF4-FFF2-40B4-BE49-F238E27FC236}">
                  <a16:creationId xmlns:a16="http://schemas.microsoft.com/office/drawing/2014/main" id="{D7CF582C-234A-A643-8887-CA1A573CFF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0698" y="2064543"/>
              <a:ext cx="52578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5">
              <a:extLst>
                <a:ext uri="{FF2B5EF4-FFF2-40B4-BE49-F238E27FC236}">
                  <a16:creationId xmlns:a16="http://schemas.microsoft.com/office/drawing/2014/main" id="{DB764C7E-959C-4949-9211-C346879148F8}"/>
                </a:ext>
              </a:extLst>
            </p:cNvPr>
            <p:cNvSpPr txBox="1">
              <a:spLocks noChangeArrowheads="1"/>
            </p:cNvSpPr>
            <p:nvPr/>
          </p:nvSpPr>
          <p:spPr bwMode="auto">
            <a:xfrm>
              <a:off x="7458755" y="5790015"/>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Lucida Sans" panose="020B0602030504020204" pitchFamily="34" charset="77"/>
                  <a:ea typeface="ＭＳ Ｐゴシック" panose="020B0600070205080204" pitchFamily="34" charset="-128"/>
                </a:defRPr>
              </a:lvl1pPr>
              <a:lvl2pPr marL="37931725" indent="-37474525">
                <a:defRPr sz="2400">
                  <a:solidFill>
                    <a:schemeClr val="bg1"/>
                  </a:solidFill>
                  <a:latin typeface="Lucida Sans" panose="020B0602030504020204" pitchFamily="34" charset="77"/>
                  <a:ea typeface="ＭＳ Ｐゴシック" panose="020B0600070205080204" pitchFamily="34" charset="-128"/>
                </a:defRPr>
              </a:lvl2pPr>
              <a:lvl3pPr>
                <a:defRPr sz="2400">
                  <a:solidFill>
                    <a:schemeClr val="bg1"/>
                  </a:solidFill>
                  <a:latin typeface="Lucida Sans" panose="020B0602030504020204" pitchFamily="34" charset="77"/>
                  <a:ea typeface="ＭＳ Ｐゴシック" panose="020B0600070205080204" pitchFamily="34" charset="-128"/>
                </a:defRPr>
              </a:lvl3pPr>
              <a:lvl4pPr>
                <a:defRPr sz="2400">
                  <a:solidFill>
                    <a:schemeClr val="bg1"/>
                  </a:solidFill>
                  <a:latin typeface="Lucida Sans" panose="020B0602030504020204" pitchFamily="34" charset="77"/>
                  <a:ea typeface="ＭＳ Ｐゴシック" panose="020B0600070205080204" pitchFamily="34" charset="-128"/>
                </a:defRPr>
              </a:lvl4pPr>
              <a:lvl5pPr>
                <a:defRPr sz="2400">
                  <a:solidFill>
                    <a:schemeClr val="bg1"/>
                  </a:solidFill>
                  <a:latin typeface="Lucida Sans" panose="020B0602030504020204" pitchFamily="34" charset="77"/>
                  <a:ea typeface="ＭＳ Ｐゴシック" panose="020B0600070205080204" pitchFamily="34" charset="-128"/>
                </a:defRPr>
              </a:lvl5pPr>
              <a:lvl6pPr marL="4572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6pPr>
              <a:lvl7pPr marL="9144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7pPr>
              <a:lvl8pPr marL="13716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8pPr>
              <a:lvl9pPr marL="18288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9pPr>
            </a:lstStyle>
            <a:p>
              <a:r>
                <a:rPr lang="en-US" altLang="en-US" sz="1800" dirty="0">
                  <a:solidFill>
                    <a:srgbClr val="000000"/>
                  </a:solidFill>
                </a:rPr>
                <a:t>March 2008</a:t>
              </a:r>
            </a:p>
          </p:txBody>
        </p:sp>
      </p:grpSp>
      <p:grpSp>
        <p:nvGrpSpPr>
          <p:cNvPr id="6" name="Group 5">
            <a:extLst>
              <a:ext uri="{FF2B5EF4-FFF2-40B4-BE49-F238E27FC236}">
                <a16:creationId xmlns:a16="http://schemas.microsoft.com/office/drawing/2014/main" id="{100D5D0B-CD5F-7B47-B6D9-C9C6530C4941}"/>
              </a:ext>
            </a:extLst>
          </p:cNvPr>
          <p:cNvGrpSpPr/>
          <p:nvPr/>
        </p:nvGrpSpPr>
        <p:grpSpPr>
          <a:xfrm>
            <a:off x="3505200" y="1219200"/>
            <a:ext cx="6347874" cy="4904148"/>
            <a:chOff x="3505200" y="1219200"/>
            <a:chExt cx="6347874" cy="4904148"/>
          </a:xfrm>
        </p:grpSpPr>
        <p:pic>
          <p:nvPicPr>
            <p:cNvPr id="33810" name="Picture 6" descr="lod-datasets_2009-03-05_colored.png">
              <a:extLst>
                <a:ext uri="{FF2B5EF4-FFF2-40B4-BE49-F238E27FC236}">
                  <a16:creationId xmlns:a16="http://schemas.microsoft.com/office/drawing/2014/main" id="{2468324B-36BE-4240-8920-496F4160BC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219200"/>
              <a:ext cx="6347874" cy="483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5">
              <a:extLst>
                <a:ext uri="{FF2B5EF4-FFF2-40B4-BE49-F238E27FC236}">
                  <a16:creationId xmlns:a16="http://schemas.microsoft.com/office/drawing/2014/main" id="{D810DCA4-E0A9-734C-B391-5642820949EA}"/>
                </a:ext>
              </a:extLst>
            </p:cNvPr>
            <p:cNvSpPr txBox="1">
              <a:spLocks noChangeArrowheads="1"/>
            </p:cNvSpPr>
            <p:nvPr/>
          </p:nvSpPr>
          <p:spPr bwMode="auto">
            <a:xfrm>
              <a:off x="7992683" y="5754016"/>
              <a:ext cx="1705186" cy="369332"/>
            </a:xfrm>
            <a:prstGeom prst="rect">
              <a:avLst/>
            </a:prstGeom>
            <a:solidFill>
              <a:schemeClr val="bg1"/>
            </a:solidFill>
            <a:ln>
              <a:noFill/>
            </a:ln>
          </p:spPr>
          <p:txBody>
            <a:bodyPr wrap="square">
              <a:spAutoFit/>
            </a:bodyPr>
            <a:lstStyle>
              <a:lvl1pPr>
                <a:defRPr sz="2400">
                  <a:solidFill>
                    <a:schemeClr val="bg1"/>
                  </a:solidFill>
                  <a:latin typeface="Lucida Sans" panose="020B0602030504020204" pitchFamily="34" charset="77"/>
                  <a:ea typeface="ＭＳ Ｐゴシック" panose="020B0600070205080204" pitchFamily="34" charset="-128"/>
                </a:defRPr>
              </a:lvl1pPr>
              <a:lvl2pPr marL="37931725" indent="-37474525">
                <a:defRPr sz="2400">
                  <a:solidFill>
                    <a:schemeClr val="bg1"/>
                  </a:solidFill>
                  <a:latin typeface="Lucida Sans" panose="020B0602030504020204" pitchFamily="34" charset="77"/>
                  <a:ea typeface="ＭＳ Ｐゴシック" panose="020B0600070205080204" pitchFamily="34" charset="-128"/>
                </a:defRPr>
              </a:lvl2pPr>
              <a:lvl3pPr>
                <a:defRPr sz="2400">
                  <a:solidFill>
                    <a:schemeClr val="bg1"/>
                  </a:solidFill>
                  <a:latin typeface="Lucida Sans" panose="020B0602030504020204" pitchFamily="34" charset="77"/>
                  <a:ea typeface="ＭＳ Ｐゴシック" panose="020B0600070205080204" pitchFamily="34" charset="-128"/>
                </a:defRPr>
              </a:lvl3pPr>
              <a:lvl4pPr>
                <a:defRPr sz="2400">
                  <a:solidFill>
                    <a:schemeClr val="bg1"/>
                  </a:solidFill>
                  <a:latin typeface="Lucida Sans" panose="020B0602030504020204" pitchFamily="34" charset="77"/>
                  <a:ea typeface="ＭＳ Ｐゴシック" panose="020B0600070205080204" pitchFamily="34" charset="-128"/>
                </a:defRPr>
              </a:lvl4pPr>
              <a:lvl5pPr>
                <a:defRPr sz="2400">
                  <a:solidFill>
                    <a:schemeClr val="bg1"/>
                  </a:solidFill>
                  <a:latin typeface="Lucida Sans" panose="020B0602030504020204" pitchFamily="34" charset="77"/>
                  <a:ea typeface="ＭＳ Ｐゴシック" panose="020B0600070205080204" pitchFamily="34" charset="-128"/>
                </a:defRPr>
              </a:lvl5pPr>
              <a:lvl6pPr marL="4572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6pPr>
              <a:lvl7pPr marL="9144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7pPr>
              <a:lvl8pPr marL="13716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8pPr>
              <a:lvl9pPr marL="18288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9pPr>
            </a:lstStyle>
            <a:p>
              <a:r>
                <a:rPr lang="en-US" altLang="en-US" sz="1800" dirty="0">
                  <a:solidFill>
                    <a:srgbClr val="000000"/>
                  </a:solidFill>
                </a:rPr>
                <a:t>March 2009</a:t>
              </a:r>
            </a:p>
          </p:txBody>
        </p:sp>
      </p:grpSp>
      <p:grpSp>
        <p:nvGrpSpPr>
          <p:cNvPr id="12" name="Group 11">
            <a:extLst>
              <a:ext uri="{FF2B5EF4-FFF2-40B4-BE49-F238E27FC236}">
                <a16:creationId xmlns:a16="http://schemas.microsoft.com/office/drawing/2014/main" id="{C0E58332-CA59-B649-8065-CE903DAAA5A5}"/>
              </a:ext>
            </a:extLst>
          </p:cNvPr>
          <p:cNvGrpSpPr/>
          <p:nvPr/>
        </p:nvGrpSpPr>
        <p:grpSpPr>
          <a:xfrm>
            <a:off x="2372500" y="1270793"/>
            <a:ext cx="7480574" cy="5638800"/>
            <a:chOff x="2372500" y="1270793"/>
            <a:chExt cx="7480574" cy="5638800"/>
          </a:xfrm>
        </p:grpSpPr>
        <p:pic>
          <p:nvPicPr>
            <p:cNvPr id="20" name="Content Placeholder 8">
              <a:extLst>
                <a:ext uri="{FF2B5EF4-FFF2-40B4-BE49-F238E27FC236}">
                  <a16:creationId xmlns:a16="http://schemas.microsoft.com/office/drawing/2014/main" id="{56738446-CA79-C94E-90AF-209EF0551880}"/>
                </a:ext>
              </a:extLst>
            </p:cNvPr>
            <p:cNvPicPr>
              <a:picLocks noChangeAspect="1"/>
            </p:cNvPicPr>
            <p:nvPr/>
          </p:nvPicPr>
          <p:blipFill>
            <a:blip r:embed="rId5"/>
            <a:stretch>
              <a:fillRect/>
            </a:stretch>
          </p:blipFill>
          <p:spPr>
            <a:xfrm>
              <a:off x="2372500" y="1270793"/>
              <a:ext cx="7480574" cy="5638800"/>
            </a:xfrm>
            <a:prstGeom prst="rect">
              <a:avLst/>
            </a:prstGeom>
          </p:spPr>
        </p:pic>
        <p:sp>
          <p:nvSpPr>
            <p:cNvPr id="9" name="TextBox 8">
              <a:extLst>
                <a:ext uri="{FF2B5EF4-FFF2-40B4-BE49-F238E27FC236}">
                  <a16:creationId xmlns:a16="http://schemas.microsoft.com/office/drawing/2014/main" id="{7D655BCA-63A8-A148-8785-6D39DDFD404C}"/>
                </a:ext>
              </a:extLst>
            </p:cNvPr>
            <p:cNvSpPr txBox="1"/>
            <p:nvPr/>
          </p:nvSpPr>
          <p:spPr>
            <a:xfrm>
              <a:off x="8300295" y="6423074"/>
              <a:ext cx="652743" cy="369332"/>
            </a:xfrm>
            <a:prstGeom prst="rect">
              <a:avLst/>
            </a:prstGeom>
            <a:noFill/>
          </p:spPr>
          <p:txBody>
            <a:bodyPr wrap="none" rtlCol="0">
              <a:spAutoFit/>
            </a:bodyPr>
            <a:lstStyle/>
            <a:p>
              <a:r>
                <a:rPr lang="en-US" dirty="0"/>
                <a:t>2017</a:t>
              </a:r>
            </a:p>
          </p:txBody>
        </p:sp>
      </p:grpSp>
      <p:grpSp>
        <p:nvGrpSpPr>
          <p:cNvPr id="17" name="Group 16">
            <a:extLst>
              <a:ext uri="{FF2B5EF4-FFF2-40B4-BE49-F238E27FC236}">
                <a16:creationId xmlns:a16="http://schemas.microsoft.com/office/drawing/2014/main" id="{B448728A-CD52-EF43-B1A1-531C3E83ADF2}"/>
              </a:ext>
            </a:extLst>
          </p:cNvPr>
          <p:cNvGrpSpPr/>
          <p:nvPr/>
        </p:nvGrpSpPr>
        <p:grpSpPr>
          <a:xfrm>
            <a:off x="2849610" y="21764"/>
            <a:ext cx="6915583" cy="7037766"/>
            <a:chOff x="2761685" y="21764"/>
            <a:chExt cx="6915583" cy="7037766"/>
          </a:xfrm>
        </p:grpSpPr>
        <p:pic>
          <p:nvPicPr>
            <p:cNvPr id="16" name="Picture 15">
              <a:extLst>
                <a:ext uri="{FF2B5EF4-FFF2-40B4-BE49-F238E27FC236}">
                  <a16:creationId xmlns:a16="http://schemas.microsoft.com/office/drawing/2014/main" id="{BCE41325-3621-AE42-80B2-EA67E0132CA0}"/>
                </a:ext>
              </a:extLst>
            </p:cNvPr>
            <p:cNvPicPr>
              <a:picLocks noChangeAspect="1"/>
            </p:cNvPicPr>
            <p:nvPr/>
          </p:nvPicPr>
          <p:blipFill>
            <a:blip r:embed="rId6"/>
            <a:stretch>
              <a:fillRect/>
            </a:stretch>
          </p:blipFill>
          <p:spPr>
            <a:xfrm>
              <a:off x="2761685" y="21764"/>
              <a:ext cx="6915583" cy="7037766"/>
            </a:xfrm>
            <a:prstGeom prst="rect">
              <a:avLst/>
            </a:prstGeom>
          </p:spPr>
        </p:pic>
        <p:sp>
          <p:nvSpPr>
            <p:cNvPr id="32" name="TextBox 31">
              <a:extLst>
                <a:ext uri="{FF2B5EF4-FFF2-40B4-BE49-F238E27FC236}">
                  <a16:creationId xmlns:a16="http://schemas.microsoft.com/office/drawing/2014/main" id="{1B150ED6-5E30-2946-BF6A-B649E4973956}"/>
                </a:ext>
              </a:extLst>
            </p:cNvPr>
            <p:cNvSpPr txBox="1"/>
            <p:nvPr/>
          </p:nvSpPr>
          <p:spPr>
            <a:xfrm>
              <a:off x="8518904" y="6221102"/>
              <a:ext cx="652743" cy="369332"/>
            </a:xfrm>
            <a:prstGeom prst="rect">
              <a:avLst/>
            </a:prstGeom>
            <a:noFill/>
          </p:spPr>
          <p:txBody>
            <a:bodyPr wrap="none" rtlCol="0">
              <a:spAutoFit/>
            </a:bodyPr>
            <a:lstStyle/>
            <a:p>
              <a:r>
                <a:rPr lang="en-US" dirty="0"/>
                <a:t>2018</a:t>
              </a:r>
            </a:p>
          </p:txBody>
        </p:sp>
      </p:grpSp>
      <p:sp>
        <p:nvSpPr>
          <p:cNvPr id="33794" name="Title 1">
            <a:extLst>
              <a:ext uri="{FF2B5EF4-FFF2-40B4-BE49-F238E27FC236}">
                <a16:creationId xmlns:a16="http://schemas.microsoft.com/office/drawing/2014/main" id="{BE69E4BB-7B8A-9C49-B156-76525EC42F79}"/>
              </a:ext>
            </a:extLst>
          </p:cNvPr>
          <p:cNvSpPr>
            <a:spLocks noGrp="1"/>
          </p:cNvSpPr>
          <p:nvPr>
            <p:ph type="title"/>
          </p:nvPr>
        </p:nvSpPr>
        <p:spPr>
          <a:xfrm>
            <a:off x="838200" y="545123"/>
            <a:ext cx="5421923" cy="725670"/>
          </a:xfrm>
          <a:solidFill>
            <a:schemeClr val="bg1"/>
          </a:solidFill>
        </p:spPr>
        <p:txBody>
          <a:bodyPr/>
          <a:lstStyle/>
          <a:p>
            <a:r>
              <a:rPr lang="en-US" dirty="0"/>
              <a:t>What happened since?</a:t>
            </a:r>
            <a:endParaRPr lang="en-US" altLang="en-US" dirty="0">
              <a:latin typeface="Arial" panose="020B0604020202020204" pitchFamily="34" charset="0"/>
              <a:ea typeface="ＭＳ Ｐゴシック" panose="020B0600070205080204" pitchFamily="34" charset="-128"/>
            </a:endParaRPr>
          </a:p>
        </p:txBody>
      </p:sp>
      <p:sp>
        <p:nvSpPr>
          <p:cNvPr id="34" name="TextBox 33">
            <a:extLst>
              <a:ext uri="{FF2B5EF4-FFF2-40B4-BE49-F238E27FC236}">
                <a16:creationId xmlns:a16="http://schemas.microsoft.com/office/drawing/2014/main" id="{17891723-D03E-1F48-B3B1-E408F940DED6}"/>
              </a:ext>
            </a:extLst>
          </p:cNvPr>
          <p:cNvSpPr txBox="1"/>
          <p:nvPr/>
        </p:nvSpPr>
        <p:spPr>
          <a:xfrm>
            <a:off x="273884" y="6123348"/>
            <a:ext cx="3060133" cy="369332"/>
          </a:xfrm>
          <a:prstGeom prst="rect">
            <a:avLst/>
          </a:prstGeom>
          <a:noFill/>
        </p:spPr>
        <p:txBody>
          <a:bodyPr wrap="none" rtlCol="0">
            <a:spAutoFit/>
          </a:bodyPr>
          <a:lstStyle/>
          <a:p>
            <a:r>
              <a:rPr lang="en-US" dirty="0">
                <a:hlinkClick r:id="rId7"/>
              </a:rPr>
              <a:t>lod-cloud.net</a:t>
            </a:r>
            <a:r>
              <a:rPr lang="en-US" dirty="0"/>
              <a:t>  by McCrae et al.</a:t>
            </a:r>
          </a:p>
        </p:txBody>
      </p:sp>
      <p:sp>
        <p:nvSpPr>
          <p:cNvPr id="33796" name="Slide Number Placeholder 3">
            <a:extLst>
              <a:ext uri="{FF2B5EF4-FFF2-40B4-BE49-F238E27FC236}">
                <a16:creationId xmlns:a16="http://schemas.microsoft.com/office/drawing/2014/main" id="{8783D865-7B0C-6D49-A197-917ADC7D7C26}"/>
              </a:ext>
            </a:extLst>
          </p:cNvPr>
          <p:cNvSpPr>
            <a:spLocks noGrp="1"/>
          </p:cNvSpPr>
          <p:nvPr>
            <p:ph type="sldNum" sz="quarter" idx="10"/>
          </p:nvPr>
        </p:nvSpPr>
        <p:spPr>
          <a:xfrm>
            <a:off x="35377" y="6510265"/>
            <a:ext cx="3298640" cy="399328"/>
          </a:xfrm>
          <a:solidFill>
            <a:schemeClr val="bg1"/>
          </a:solidFill>
          <a:ln/>
        </p:spPr>
        <p:txBody>
          <a:bodyPr/>
          <a:lstStyle>
            <a:lvl1pPr>
              <a:defRPr sz="2400">
                <a:solidFill>
                  <a:schemeClr val="bg1"/>
                </a:solidFill>
                <a:latin typeface="Lucida Sans" panose="020B0602030504020204" pitchFamily="34" charset="77"/>
                <a:ea typeface="ＭＳ Ｐゴシック" panose="020B0600070205080204" pitchFamily="34" charset="-128"/>
              </a:defRPr>
            </a:lvl1pPr>
            <a:lvl2pPr marL="37931725" indent="-37474525">
              <a:defRPr sz="2400">
                <a:solidFill>
                  <a:schemeClr val="bg1"/>
                </a:solidFill>
                <a:latin typeface="Lucida Sans" panose="020B0602030504020204" pitchFamily="34" charset="77"/>
                <a:ea typeface="ＭＳ Ｐゴシック" panose="020B0600070205080204" pitchFamily="34" charset="-128"/>
              </a:defRPr>
            </a:lvl2pPr>
            <a:lvl3pPr>
              <a:defRPr sz="2400">
                <a:solidFill>
                  <a:schemeClr val="bg1"/>
                </a:solidFill>
                <a:latin typeface="Lucida Sans" panose="020B0602030504020204" pitchFamily="34" charset="77"/>
                <a:ea typeface="ＭＳ Ｐゴシック" panose="020B0600070205080204" pitchFamily="34" charset="-128"/>
              </a:defRPr>
            </a:lvl3pPr>
            <a:lvl4pPr>
              <a:defRPr sz="2400">
                <a:solidFill>
                  <a:schemeClr val="bg1"/>
                </a:solidFill>
                <a:latin typeface="Lucida Sans" panose="020B0602030504020204" pitchFamily="34" charset="77"/>
                <a:ea typeface="ＭＳ Ｐゴシック" panose="020B0600070205080204" pitchFamily="34" charset="-128"/>
              </a:defRPr>
            </a:lvl4pPr>
            <a:lvl5pPr>
              <a:defRPr sz="2400">
                <a:solidFill>
                  <a:schemeClr val="bg1"/>
                </a:solidFill>
                <a:latin typeface="Lucida Sans" panose="020B0602030504020204" pitchFamily="34" charset="77"/>
                <a:ea typeface="ＭＳ Ｐゴシック" panose="020B0600070205080204" pitchFamily="34" charset="-128"/>
              </a:defRPr>
            </a:lvl5pPr>
            <a:lvl6pPr marL="4572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6pPr>
            <a:lvl7pPr marL="9144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7pPr>
            <a:lvl8pPr marL="13716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8pPr>
            <a:lvl9pPr marL="18288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9pPr>
          </a:lstStyle>
          <a:p>
            <a:fld id="{44679238-4F9D-E94F-9730-67D1BB4BE7C3}" type="slidenum">
              <a:rPr lang="en-IE" altLang="en-US" sz="1400"/>
              <a:pPr/>
              <a:t>4</a:t>
            </a:fld>
            <a:endParaRPr lang="en-IE" altLang="en-US" sz="1400"/>
          </a:p>
        </p:txBody>
      </p:sp>
      <p:sp>
        <p:nvSpPr>
          <p:cNvPr id="35" name="Slide Number Placeholder 3">
            <a:extLst>
              <a:ext uri="{FF2B5EF4-FFF2-40B4-BE49-F238E27FC236}">
                <a16:creationId xmlns:a16="http://schemas.microsoft.com/office/drawing/2014/main" id="{4A11A67C-1FC0-6F46-B4AE-A6096436A61C}"/>
              </a:ext>
            </a:extLst>
          </p:cNvPr>
          <p:cNvSpPr txBox="1">
            <a:spLocks/>
          </p:cNvSpPr>
          <p:nvPr/>
        </p:nvSpPr>
        <p:spPr>
          <a:xfrm>
            <a:off x="2272085" y="0"/>
            <a:ext cx="1763350" cy="545123"/>
          </a:xfrm>
          <a:prstGeom prst="rect">
            <a:avLst/>
          </a:prstGeom>
          <a:solidFill>
            <a:schemeClr val="bg1"/>
          </a:solidFill>
          <a:ln/>
        </p:spPr>
        <p:txBody>
          <a:bodyPr vert="horz" lIns="91440" tIns="45720" rIns="91440" bIns="45720" rtlCol="0" anchor="ctr"/>
          <a:lstStyle>
            <a:defPPr>
              <a:defRPr lang="en-US"/>
            </a:defPPr>
            <a:lvl1pPr marL="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1pPr>
            <a:lvl2pPr marL="37931725" indent="-37474525"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2pPr>
            <a:lvl3pPr marL="91440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3pPr>
            <a:lvl4pPr marL="137160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4pPr>
            <a:lvl5pPr marL="182880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9pPr>
          </a:lstStyle>
          <a:p>
            <a:fld id="{44679238-4F9D-E94F-9730-67D1BB4BE7C3}" type="slidenum">
              <a:rPr lang="en-IE" altLang="en-US" sz="1400" smtClean="0"/>
              <a:pPr/>
              <a:t>4</a:t>
            </a:fld>
            <a:endParaRPr lang="en-IE" altLang="en-US" sz="1400"/>
          </a:p>
        </p:txBody>
      </p:sp>
      <p:pic>
        <p:nvPicPr>
          <p:cNvPr id="19" name="Picture 18">
            <a:extLst>
              <a:ext uri="{FF2B5EF4-FFF2-40B4-BE49-F238E27FC236}">
                <a16:creationId xmlns:a16="http://schemas.microsoft.com/office/drawing/2014/main" id="{9701C1B5-37A7-3D44-85C8-970BE2B4F05C}"/>
              </a:ext>
            </a:extLst>
          </p:cNvPr>
          <p:cNvPicPr>
            <a:picLocks noChangeAspect="1"/>
          </p:cNvPicPr>
          <p:nvPr/>
        </p:nvPicPr>
        <p:blipFill>
          <a:blip r:embed="rId8"/>
          <a:stretch>
            <a:fillRect/>
          </a:stretch>
        </p:blipFill>
        <p:spPr>
          <a:xfrm>
            <a:off x="6452983" y="1756178"/>
            <a:ext cx="5737214" cy="3602892"/>
          </a:xfrm>
          <a:prstGeom prst="rect">
            <a:avLst/>
          </a:prstGeom>
        </p:spPr>
      </p:pic>
    </p:spTree>
    <p:extLst>
      <p:ext uri="{BB962C8B-B14F-4D97-AF65-F5344CB8AC3E}">
        <p14:creationId xmlns:p14="http://schemas.microsoft.com/office/powerpoint/2010/main" val="112760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2F44D8-D7F5-BA44-8FD8-FE8E0C03550F}"/>
              </a:ext>
            </a:extLst>
          </p:cNvPr>
          <p:cNvGrpSpPr/>
          <p:nvPr/>
        </p:nvGrpSpPr>
        <p:grpSpPr>
          <a:xfrm>
            <a:off x="2761685" y="21764"/>
            <a:ext cx="6915583" cy="7037766"/>
            <a:chOff x="2761685" y="21764"/>
            <a:chExt cx="6915583" cy="7037766"/>
          </a:xfrm>
        </p:grpSpPr>
        <p:pic>
          <p:nvPicPr>
            <p:cNvPr id="5" name="Picture 4">
              <a:extLst>
                <a:ext uri="{FF2B5EF4-FFF2-40B4-BE49-F238E27FC236}">
                  <a16:creationId xmlns:a16="http://schemas.microsoft.com/office/drawing/2014/main" id="{210EA8F9-993D-3A40-862E-8B06F6D01EA4}"/>
                </a:ext>
              </a:extLst>
            </p:cNvPr>
            <p:cNvPicPr>
              <a:picLocks noChangeAspect="1"/>
            </p:cNvPicPr>
            <p:nvPr/>
          </p:nvPicPr>
          <p:blipFill>
            <a:blip r:embed="rId3"/>
            <a:stretch>
              <a:fillRect/>
            </a:stretch>
          </p:blipFill>
          <p:spPr>
            <a:xfrm>
              <a:off x="2761685" y="21764"/>
              <a:ext cx="6915583" cy="7037766"/>
            </a:xfrm>
            <a:prstGeom prst="rect">
              <a:avLst/>
            </a:prstGeom>
          </p:spPr>
        </p:pic>
        <p:sp>
          <p:nvSpPr>
            <p:cNvPr id="6" name="TextBox 5">
              <a:extLst>
                <a:ext uri="{FF2B5EF4-FFF2-40B4-BE49-F238E27FC236}">
                  <a16:creationId xmlns:a16="http://schemas.microsoft.com/office/drawing/2014/main" id="{963F6FE8-3FA4-AC49-A908-0A3BF3D21352}"/>
                </a:ext>
              </a:extLst>
            </p:cNvPr>
            <p:cNvSpPr txBox="1"/>
            <p:nvPr/>
          </p:nvSpPr>
          <p:spPr>
            <a:xfrm>
              <a:off x="8518904" y="6221102"/>
              <a:ext cx="652743" cy="369332"/>
            </a:xfrm>
            <a:prstGeom prst="rect">
              <a:avLst/>
            </a:prstGeom>
            <a:noFill/>
          </p:spPr>
          <p:txBody>
            <a:bodyPr wrap="none" rtlCol="0">
              <a:spAutoFit/>
            </a:bodyPr>
            <a:lstStyle/>
            <a:p>
              <a:r>
                <a:rPr lang="en-US" dirty="0"/>
                <a:t>2018</a:t>
              </a:r>
            </a:p>
          </p:txBody>
        </p:sp>
      </p:grpSp>
      <p:sp>
        <p:nvSpPr>
          <p:cNvPr id="7" name="Oval 6">
            <a:extLst>
              <a:ext uri="{FF2B5EF4-FFF2-40B4-BE49-F238E27FC236}">
                <a16:creationId xmlns:a16="http://schemas.microsoft.com/office/drawing/2014/main" id="{1E06E5CC-031D-BE42-BFB8-1E76AF22B9E1}"/>
              </a:ext>
            </a:extLst>
          </p:cNvPr>
          <p:cNvSpPr/>
          <p:nvPr/>
        </p:nvSpPr>
        <p:spPr>
          <a:xfrm>
            <a:off x="4830292" y="149164"/>
            <a:ext cx="1025385" cy="1072662"/>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99975FD-2555-4E41-ABE1-05B914FA4478}"/>
              </a:ext>
            </a:extLst>
          </p:cNvPr>
          <p:cNvSpPr/>
          <p:nvPr/>
        </p:nvSpPr>
        <p:spPr>
          <a:xfrm>
            <a:off x="6618062" y="1245155"/>
            <a:ext cx="1025385" cy="1072662"/>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F361B22-3445-264D-823B-F65BF5201F7F}"/>
              </a:ext>
            </a:extLst>
          </p:cNvPr>
          <p:cNvSpPr/>
          <p:nvPr/>
        </p:nvSpPr>
        <p:spPr>
          <a:xfrm>
            <a:off x="4021778" y="2317817"/>
            <a:ext cx="668096" cy="604405"/>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89222BE-6674-6C4C-B994-EACE6F3CFA6E}"/>
              </a:ext>
            </a:extLst>
          </p:cNvPr>
          <p:cNvSpPr/>
          <p:nvPr/>
        </p:nvSpPr>
        <p:spPr>
          <a:xfrm>
            <a:off x="7309399" y="3318058"/>
            <a:ext cx="668096" cy="604405"/>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9C66ACF-B8E5-8C49-A17A-AB4ABED52431}"/>
              </a:ext>
            </a:extLst>
          </p:cNvPr>
          <p:cNvSpPr/>
          <p:nvPr/>
        </p:nvSpPr>
        <p:spPr>
          <a:xfrm>
            <a:off x="5885428" y="5292425"/>
            <a:ext cx="668096" cy="604405"/>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92E0CA59-FC32-3F4E-9FC4-A2E1EB666A40}"/>
              </a:ext>
            </a:extLst>
          </p:cNvPr>
          <p:cNvSpPr/>
          <p:nvPr/>
        </p:nvSpPr>
        <p:spPr>
          <a:xfrm>
            <a:off x="6787662" y="5417005"/>
            <a:ext cx="938176" cy="759958"/>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A031FDE-93D2-034B-8F1C-36C110483E1E}"/>
              </a:ext>
            </a:extLst>
          </p:cNvPr>
          <p:cNvSpPr/>
          <p:nvPr/>
        </p:nvSpPr>
        <p:spPr>
          <a:xfrm>
            <a:off x="8518904" y="4145051"/>
            <a:ext cx="938176" cy="759958"/>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1D1F21A6-462A-9940-A097-48F3D94FFFED}"/>
              </a:ext>
            </a:extLst>
          </p:cNvPr>
          <p:cNvSpPr/>
          <p:nvPr/>
        </p:nvSpPr>
        <p:spPr>
          <a:xfrm>
            <a:off x="4021778" y="4169613"/>
            <a:ext cx="938176" cy="759958"/>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7C9EAB6-1E6F-A345-9D75-996E873AA8FE}"/>
              </a:ext>
            </a:extLst>
          </p:cNvPr>
          <p:cNvSpPr/>
          <p:nvPr/>
        </p:nvSpPr>
        <p:spPr>
          <a:xfrm>
            <a:off x="7977495" y="2055512"/>
            <a:ext cx="938176" cy="759958"/>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33F0326-9BE1-B245-81D4-62B05DCA5819}"/>
              </a:ext>
            </a:extLst>
          </p:cNvPr>
          <p:cNvSpPr/>
          <p:nvPr/>
        </p:nvSpPr>
        <p:spPr>
          <a:xfrm>
            <a:off x="2761686" y="3057159"/>
            <a:ext cx="1260092" cy="1068315"/>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2403680-B301-A149-85ED-B91D3029D6EE}"/>
              </a:ext>
            </a:extLst>
          </p:cNvPr>
          <p:cNvSpPr/>
          <p:nvPr/>
        </p:nvSpPr>
        <p:spPr>
          <a:xfrm>
            <a:off x="3750157" y="5337453"/>
            <a:ext cx="1260092" cy="1068315"/>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E635014-E0E3-7847-ABC7-4DFEE8456623}"/>
              </a:ext>
            </a:extLst>
          </p:cNvPr>
          <p:cNvSpPr/>
          <p:nvPr/>
        </p:nvSpPr>
        <p:spPr>
          <a:xfrm>
            <a:off x="4781043" y="1682659"/>
            <a:ext cx="1168924" cy="868617"/>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C7DAC3B-41C8-A448-A8C9-1E2595221A9A}"/>
              </a:ext>
            </a:extLst>
          </p:cNvPr>
          <p:cNvSpPr/>
          <p:nvPr/>
        </p:nvSpPr>
        <p:spPr>
          <a:xfrm>
            <a:off x="5747693" y="270983"/>
            <a:ext cx="1260092" cy="1068315"/>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6EF983C9-5AAE-0C4F-BFE9-DDB5711AD00A}"/>
              </a:ext>
            </a:extLst>
          </p:cNvPr>
          <p:cNvSpPr/>
          <p:nvPr/>
        </p:nvSpPr>
        <p:spPr>
          <a:xfrm>
            <a:off x="6220046" y="4145051"/>
            <a:ext cx="695791" cy="545748"/>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9558B88-F085-A64D-98D7-343706DC9679}"/>
              </a:ext>
            </a:extLst>
          </p:cNvPr>
          <p:cNvSpPr/>
          <p:nvPr/>
        </p:nvSpPr>
        <p:spPr>
          <a:xfrm>
            <a:off x="4793492" y="2981629"/>
            <a:ext cx="839375" cy="781626"/>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02A0BB1-2D7B-E448-A20B-32D84819A9A9}"/>
              </a:ext>
            </a:extLst>
          </p:cNvPr>
          <p:cNvSpPr/>
          <p:nvPr/>
        </p:nvSpPr>
        <p:spPr>
          <a:xfrm rot="19926825">
            <a:off x="3431691" y="952371"/>
            <a:ext cx="1312595" cy="831097"/>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DC724C2-573C-C54B-971F-AEED0F5B4134}"/>
              </a:ext>
            </a:extLst>
          </p:cNvPr>
          <p:cNvSpPr/>
          <p:nvPr/>
        </p:nvSpPr>
        <p:spPr>
          <a:xfrm rot="19397490">
            <a:off x="7119018" y="4321322"/>
            <a:ext cx="1312595" cy="831097"/>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743B12-CB5B-C94D-933F-CBF8FACEA614}"/>
              </a:ext>
            </a:extLst>
          </p:cNvPr>
          <p:cNvSpPr>
            <a:spLocks noGrp="1"/>
          </p:cNvSpPr>
          <p:nvPr>
            <p:ph type="title"/>
          </p:nvPr>
        </p:nvSpPr>
        <p:spPr>
          <a:xfrm>
            <a:off x="692167" y="720902"/>
            <a:ext cx="6095495" cy="643890"/>
          </a:xfrm>
          <a:solidFill>
            <a:schemeClr val="bg1"/>
          </a:solidFill>
        </p:spPr>
        <p:txBody>
          <a:bodyPr>
            <a:normAutofit fontScale="90000"/>
          </a:bodyPr>
          <a:lstStyle/>
          <a:p>
            <a:r>
              <a:rPr lang="en-US" dirty="0"/>
              <a:t>What </a:t>
            </a:r>
            <a:r>
              <a:rPr lang="en-US" b="1" dirty="0"/>
              <a:t>really </a:t>
            </a:r>
            <a:r>
              <a:rPr lang="en-US" dirty="0"/>
              <a:t>happened since?</a:t>
            </a:r>
          </a:p>
        </p:txBody>
      </p:sp>
      <p:sp>
        <p:nvSpPr>
          <p:cNvPr id="24" name="Slide Number Placeholder 3">
            <a:extLst>
              <a:ext uri="{FF2B5EF4-FFF2-40B4-BE49-F238E27FC236}">
                <a16:creationId xmlns:a16="http://schemas.microsoft.com/office/drawing/2014/main" id="{915B3C4C-D6A8-2A4A-BDEE-35E94C22C9C1}"/>
              </a:ext>
            </a:extLst>
          </p:cNvPr>
          <p:cNvSpPr txBox="1">
            <a:spLocks/>
          </p:cNvSpPr>
          <p:nvPr/>
        </p:nvSpPr>
        <p:spPr>
          <a:xfrm>
            <a:off x="2272085" y="0"/>
            <a:ext cx="1763350" cy="772709"/>
          </a:xfrm>
          <a:prstGeom prst="rect">
            <a:avLst/>
          </a:prstGeom>
          <a:solidFill>
            <a:schemeClr val="bg1"/>
          </a:solidFill>
          <a:ln/>
        </p:spPr>
        <p:txBody>
          <a:bodyPr vert="horz" lIns="91440" tIns="45720" rIns="91440" bIns="45720" rtlCol="0" anchor="ctr"/>
          <a:lstStyle>
            <a:defPPr>
              <a:defRPr lang="en-US"/>
            </a:defPPr>
            <a:lvl1pPr marL="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1pPr>
            <a:lvl2pPr marL="37931725" indent="-37474525"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2pPr>
            <a:lvl3pPr marL="91440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3pPr>
            <a:lvl4pPr marL="137160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4pPr>
            <a:lvl5pPr marL="182880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9pPr>
          </a:lstStyle>
          <a:p>
            <a:fld id="{44679238-4F9D-E94F-9730-67D1BB4BE7C3}" type="slidenum">
              <a:rPr lang="en-IE" altLang="en-US" sz="1400" smtClean="0"/>
              <a:pPr/>
              <a:t>5</a:t>
            </a:fld>
            <a:endParaRPr lang="en-IE" altLang="en-US" sz="1400"/>
          </a:p>
        </p:txBody>
      </p:sp>
      <p:sp>
        <p:nvSpPr>
          <p:cNvPr id="25" name="TextBox 24">
            <a:extLst>
              <a:ext uri="{FF2B5EF4-FFF2-40B4-BE49-F238E27FC236}">
                <a16:creationId xmlns:a16="http://schemas.microsoft.com/office/drawing/2014/main" id="{8F222314-DE12-6B4F-96EE-64E9825472B3}"/>
              </a:ext>
            </a:extLst>
          </p:cNvPr>
          <p:cNvSpPr txBox="1"/>
          <p:nvPr/>
        </p:nvSpPr>
        <p:spPr>
          <a:xfrm>
            <a:off x="273884" y="6123348"/>
            <a:ext cx="3060133" cy="369332"/>
          </a:xfrm>
          <a:prstGeom prst="rect">
            <a:avLst/>
          </a:prstGeom>
          <a:noFill/>
        </p:spPr>
        <p:txBody>
          <a:bodyPr wrap="none" rtlCol="0">
            <a:spAutoFit/>
          </a:bodyPr>
          <a:lstStyle/>
          <a:p>
            <a:r>
              <a:rPr lang="en-US" dirty="0">
                <a:hlinkClick r:id="rId4"/>
              </a:rPr>
              <a:t>lod-cloud.net</a:t>
            </a:r>
            <a:r>
              <a:rPr lang="en-US" dirty="0"/>
              <a:t>  by McCrae et al.</a:t>
            </a:r>
          </a:p>
        </p:txBody>
      </p:sp>
      <p:sp>
        <p:nvSpPr>
          <p:cNvPr id="27" name="Rectangle 26">
            <a:extLst>
              <a:ext uri="{FF2B5EF4-FFF2-40B4-BE49-F238E27FC236}">
                <a16:creationId xmlns:a16="http://schemas.microsoft.com/office/drawing/2014/main" id="{3ED7824C-07D7-1547-B098-9CA377DECE98}"/>
              </a:ext>
            </a:extLst>
          </p:cNvPr>
          <p:cNvSpPr/>
          <p:nvPr/>
        </p:nvSpPr>
        <p:spPr>
          <a:xfrm>
            <a:off x="2761684" y="2694242"/>
            <a:ext cx="7118868" cy="1754326"/>
          </a:xfrm>
          <a:prstGeom prst="rect">
            <a:avLst/>
          </a:prstGeom>
          <a:solidFill>
            <a:schemeClr val="bg1"/>
          </a:solidFill>
        </p:spPr>
        <p:txBody>
          <a:bodyPr wrap="square">
            <a:spAutoFit/>
          </a:bodyPr>
          <a:lstStyle/>
          <a:p>
            <a:r>
              <a:rPr lang="en-US" dirty="0">
                <a:latin typeface="NimbusRomNo9L"/>
              </a:rPr>
              <a:t>Among the mentioned </a:t>
            </a:r>
            <a:r>
              <a:rPr lang="en-US" b="1" dirty="0">
                <a:latin typeface="NimbusRomNo9L"/>
              </a:rPr>
              <a:t>5435</a:t>
            </a:r>
            <a:r>
              <a:rPr lang="en-US" dirty="0">
                <a:latin typeface="NimbusRomNo9L"/>
              </a:rPr>
              <a:t> resource URLs in the 1281 ”LOD”-tagged datasets on     </a:t>
            </a:r>
            <a:r>
              <a:rPr lang="en-US" b="1" i="1" dirty="0" err="1">
                <a:latin typeface="NimbusRomNo9L"/>
              </a:rPr>
              <a:t>datahub.io</a:t>
            </a:r>
            <a:r>
              <a:rPr lang="en-US" dirty="0">
                <a:latin typeface="NimbusRomNo9L"/>
              </a:rPr>
              <a:t>     there are </a:t>
            </a:r>
            <a:r>
              <a:rPr lang="en-US" dirty="0">
                <a:solidFill>
                  <a:srgbClr val="FF0000"/>
                </a:solidFill>
                <a:latin typeface="NimbusRomNo9L"/>
              </a:rPr>
              <a:t>only </a:t>
            </a:r>
            <a:r>
              <a:rPr lang="en-US" b="1" dirty="0">
                <a:solidFill>
                  <a:srgbClr val="FF0000"/>
                </a:solidFill>
                <a:latin typeface="NimbusRomNo9L"/>
              </a:rPr>
              <a:t>1917 </a:t>
            </a:r>
            <a:r>
              <a:rPr lang="en-US" dirty="0">
                <a:latin typeface="NimbusRomNo9L"/>
              </a:rPr>
              <a:t>resources URLs that could be dereferenced. Among all the datasets </a:t>
            </a:r>
            <a:r>
              <a:rPr lang="en-US" b="1" dirty="0">
                <a:solidFill>
                  <a:srgbClr val="FF0000"/>
                </a:solidFill>
                <a:latin typeface="NimbusRomNo9L"/>
              </a:rPr>
              <a:t>only 646</a:t>
            </a:r>
            <a:r>
              <a:rPr lang="en-US" dirty="0">
                <a:solidFill>
                  <a:srgbClr val="FF0000"/>
                </a:solidFill>
                <a:latin typeface="NimbusRomNo9L"/>
              </a:rPr>
              <a:t> dataset descriptions </a:t>
            </a:r>
            <a:r>
              <a:rPr lang="en-US" dirty="0">
                <a:latin typeface="NimbusRomNo9L"/>
              </a:rPr>
              <a:t>contain such dereferenceable (not counting links to PDF, CSV, TSV files) resource URLs; i.e., </a:t>
            </a:r>
            <a:r>
              <a:rPr lang="en-US" b="1" i="1" dirty="0">
                <a:latin typeface="NimbusRomNo9L"/>
              </a:rPr>
              <a:t>almost half, 635 dataset descriptions contain no dereferenceable resource URLs</a:t>
            </a:r>
            <a:r>
              <a:rPr lang="en-US" dirty="0">
                <a:latin typeface="NimbusRomNo9L"/>
              </a:rPr>
              <a:t> that would point to data at all </a:t>
            </a:r>
            <a:r>
              <a:rPr lang="en-US" dirty="0">
                <a:latin typeface="NimbusRomNo9L"/>
                <a:sym typeface="Wingdings" pitchFamily="2" charset="2"/>
              </a:rPr>
              <a:t></a:t>
            </a:r>
            <a:endParaRPr lang="en-US" dirty="0"/>
          </a:p>
        </p:txBody>
      </p:sp>
      <p:pic>
        <p:nvPicPr>
          <p:cNvPr id="28" name="Picture 27">
            <a:extLst>
              <a:ext uri="{FF2B5EF4-FFF2-40B4-BE49-F238E27FC236}">
                <a16:creationId xmlns:a16="http://schemas.microsoft.com/office/drawing/2014/main" id="{17C851E2-79EC-A047-8F6F-F9BB7042A2A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403" y="2343041"/>
            <a:ext cx="2908082" cy="2347758"/>
          </a:xfrm>
          <a:prstGeom prst="rect">
            <a:avLst/>
          </a:prstGeom>
        </p:spPr>
      </p:pic>
      <p:sp>
        <p:nvSpPr>
          <p:cNvPr id="29" name="Rectangle 28">
            <a:extLst>
              <a:ext uri="{FF2B5EF4-FFF2-40B4-BE49-F238E27FC236}">
                <a16:creationId xmlns:a16="http://schemas.microsoft.com/office/drawing/2014/main" id="{F01FB972-C24B-754C-92EA-0A066B59A5B2}"/>
              </a:ext>
            </a:extLst>
          </p:cNvPr>
          <p:cNvSpPr/>
          <p:nvPr/>
        </p:nvSpPr>
        <p:spPr>
          <a:xfrm>
            <a:off x="3896804" y="2978057"/>
            <a:ext cx="1586140" cy="369332"/>
          </a:xfrm>
          <a:prstGeom prst="rect">
            <a:avLst/>
          </a:prstGeom>
          <a:solidFill>
            <a:schemeClr val="bg1"/>
          </a:solidFill>
        </p:spPr>
        <p:txBody>
          <a:bodyPr wrap="none">
            <a:spAutoFit/>
          </a:bodyPr>
          <a:lstStyle/>
          <a:p>
            <a:r>
              <a:rPr lang="en-US" b="1" dirty="0" err="1">
                <a:solidFill>
                  <a:srgbClr val="FF0000"/>
                </a:solidFill>
              </a:rPr>
              <a:t>old.datahub.io</a:t>
            </a:r>
            <a:endParaRPr lang="en-US" b="1" dirty="0">
              <a:solidFill>
                <a:srgbClr val="FF0000"/>
              </a:solidFill>
            </a:endParaRPr>
          </a:p>
        </p:txBody>
      </p:sp>
    </p:spTree>
    <p:extLst>
      <p:ext uri="{BB962C8B-B14F-4D97-AF65-F5344CB8AC3E}">
        <p14:creationId xmlns:p14="http://schemas.microsoft.com/office/powerpoint/2010/main" val="428907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4" grpId="0" animBg="1"/>
      <p:bldP spid="15" grpId="0" animBg="1"/>
      <p:bldP spid="17" grpId="0" animBg="1"/>
      <p:bldP spid="18" grpId="0" animBg="1"/>
      <p:bldP spid="19" grpId="0" animBg="1"/>
      <p:bldP spid="21" grpId="0" animBg="1"/>
      <p:bldP spid="23" grpId="0" animBg="1"/>
      <p:bldP spid="27"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0467F5-2D3C-714C-BAED-1218E8805547}"/>
              </a:ext>
            </a:extLst>
          </p:cNvPr>
          <p:cNvPicPr>
            <a:picLocks noChangeAspect="1"/>
          </p:cNvPicPr>
          <p:nvPr/>
        </p:nvPicPr>
        <p:blipFill>
          <a:blip r:embed="rId3"/>
          <a:stretch>
            <a:fillRect/>
          </a:stretch>
        </p:blipFill>
        <p:spPr>
          <a:xfrm>
            <a:off x="1951891" y="1336049"/>
            <a:ext cx="8536691" cy="5058470"/>
          </a:xfrm>
          <a:prstGeom prst="rect">
            <a:avLst/>
          </a:prstGeom>
        </p:spPr>
      </p:pic>
      <p:sp>
        <p:nvSpPr>
          <p:cNvPr id="8" name="Rectangle 7">
            <a:extLst>
              <a:ext uri="{FF2B5EF4-FFF2-40B4-BE49-F238E27FC236}">
                <a16:creationId xmlns:a16="http://schemas.microsoft.com/office/drawing/2014/main" id="{9DA6BA6B-EAF5-B94A-B80C-3B70DD51F6F5}"/>
              </a:ext>
            </a:extLst>
          </p:cNvPr>
          <p:cNvSpPr/>
          <p:nvPr/>
        </p:nvSpPr>
        <p:spPr>
          <a:xfrm>
            <a:off x="688874" y="659395"/>
            <a:ext cx="9682266" cy="523220"/>
          </a:xfrm>
          <a:prstGeom prst="rect">
            <a:avLst/>
          </a:prstGeom>
        </p:spPr>
        <p:txBody>
          <a:bodyPr wrap="none">
            <a:spAutoFit/>
          </a:bodyPr>
          <a:lstStyle/>
          <a:p>
            <a:r>
              <a:rPr lang="en-US" sz="2800" dirty="0"/>
              <a:t>Not only our datasets, but also our services and tools disappear….</a:t>
            </a:r>
          </a:p>
        </p:txBody>
      </p:sp>
    </p:spTree>
    <p:extLst>
      <p:ext uri="{BB962C8B-B14F-4D97-AF65-F5344CB8AC3E}">
        <p14:creationId xmlns:p14="http://schemas.microsoft.com/office/powerpoint/2010/main" val="3465603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3image1832288">
            <a:extLst>
              <a:ext uri="{FF2B5EF4-FFF2-40B4-BE49-F238E27FC236}">
                <a16:creationId xmlns:a16="http://schemas.microsoft.com/office/drawing/2014/main" id="{E39C281B-B903-9B48-A8E7-033D6B146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2" y="2030046"/>
            <a:ext cx="4363103" cy="45445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267B43-5959-5B4D-8FDC-A94C198344C7}"/>
              </a:ext>
            </a:extLst>
          </p:cNvPr>
          <p:cNvSpPr>
            <a:spLocks noGrp="1"/>
          </p:cNvSpPr>
          <p:nvPr>
            <p:ph type="title"/>
          </p:nvPr>
        </p:nvSpPr>
        <p:spPr/>
        <p:txBody>
          <a:bodyPr/>
          <a:lstStyle/>
          <a:p>
            <a:r>
              <a:rPr lang="en-US" dirty="0"/>
              <a:t>Still there is hope! Brave PhD candidates defend and “stitch” the Web of Data!</a:t>
            </a:r>
          </a:p>
        </p:txBody>
      </p:sp>
      <p:pic>
        <p:nvPicPr>
          <p:cNvPr id="11" name="Picture 10">
            <a:extLst>
              <a:ext uri="{FF2B5EF4-FFF2-40B4-BE49-F238E27FC236}">
                <a16:creationId xmlns:a16="http://schemas.microsoft.com/office/drawing/2014/main" id="{7F0E1DE9-5A28-6E41-A2E1-08BE191BC824}"/>
              </a:ext>
            </a:extLst>
          </p:cNvPr>
          <p:cNvPicPr>
            <a:picLocks noChangeAspect="1"/>
          </p:cNvPicPr>
          <p:nvPr/>
        </p:nvPicPr>
        <p:blipFill>
          <a:blip r:embed="rId4"/>
          <a:stretch>
            <a:fillRect/>
          </a:stretch>
        </p:blipFill>
        <p:spPr>
          <a:xfrm>
            <a:off x="5074789" y="2030046"/>
            <a:ext cx="6437272" cy="4827954"/>
          </a:xfrm>
          <a:prstGeom prst="rect">
            <a:avLst/>
          </a:prstGeom>
        </p:spPr>
      </p:pic>
      <p:grpSp>
        <p:nvGrpSpPr>
          <p:cNvPr id="12" name="Group 11">
            <a:extLst>
              <a:ext uri="{FF2B5EF4-FFF2-40B4-BE49-F238E27FC236}">
                <a16:creationId xmlns:a16="http://schemas.microsoft.com/office/drawing/2014/main" id="{66D6B6E2-C0B5-FA47-98AD-F51F5D88DD0F}"/>
              </a:ext>
            </a:extLst>
          </p:cNvPr>
          <p:cNvGrpSpPr/>
          <p:nvPr/>
        </p:nvGrpSpPr>
        <p:grpSpPr>
          <a:xfrm>
            <a:off x="0" y="2030046"/>
            <a:ext cx="4546600" cy="4546600"/>
            <a:chOff x="1180123" y="1485106"/>
            <a:chExt cx="4546600" cy="4546600"/>
          </a:xfrm>
        </p:grpSpPr>
        <p:pic>
          <p:nvPicPr>
            <p:cNvPr id="13" name="Picture 12" descr="Bildergebnis für spiderman">
              <a:extLst>
                <a:ext uri="{FF2B5EF4-FFF2-40B4-BE49-F238E27FC236}">
                  <a16:creationId xmlns:a16="http://schemas.microsoft.com/office/drawing/2014/main" id="{B4D28750-E4F1-1D49-883F-22A7D3AEB8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0123" y="1485106"/>
              <a:ext cx="4546600" cy="4546600"/>
            </a:xfrm>
            <a:prstGeom prst="rect">
              <a:avLst/>
            </a:prstGeom>
            <a:solidFill>
              <a:srgbClr val="FFFFFF"/>
            </a:solidFill>
            <a:ln>
              <a:noFill/>
            </a:ln>
            <a:extLst/>
          </p:spPr>
        </p:pic>
        <p:sp>
          <p:nvSpPr>
            <p:cNvPr id="14" name="Oval 13">
              <a:extLst>
                <a:ext uri="{FF2B5EF4-FFF2-40B4-BE49-F238E27FC236}">
                  <a16:creationId xmlns:a16="http://schemas.microsoft.com/office/drawing/2014/main" id="{2BF78FCE-91A7-5D48-958F-B7288AF49153}"/>
                </a:ext>
              </a:extLst>
            </p:cNvPr>
            <p:cNvSpPr/>
            <p:nvPr/>
          </p:nvSpPr>
          <p:spPr>
            <a:xfrm>
              <a:off x="3046126" y="1872599"/>
              <a:ext cx="1075522" cy="1248937"/>
            </a:xfrm>
            <a:prstGeom prst="ellipse">
              <a:avLst/>
            </a:prstGeom>
            <a:blipFill dpi="0" rotWithShape="1">
              <a:blip r:embed="rId6"/>
              <a:srcRect/>
              <a:tile tx="-546100" ty="-222250" sx="92000" sy="8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822943D-58BF-5B44-9299-18967CBFDADC}"/>
                </a:ext>
              </a:extLst>
            </p:cNvPr>
            <p:cNvSpPr txBox="1"/>
            <p:nvPr/>
          </p:nvSpPr>
          <p:spPr>
            <a:xfrm>
              <a:off x="2492779" y="5383321"/>
              <a:ext cx="1218603" cy="646331"/>
            </a:xfrm>
            <a:prstGeom prst="rect">
              <a:avLst/>
            </a:prstGeom>
            <a:noFill/>
          </p:spPr>
          <p:txBody>
            <a:bodyPr wrap="none" rtlCol="0">
              <a:spAutoFit/>
            </a:bodyPr>
            <a:lstStyle/>
            <a:p>
              <a:r>
                <a:rPr lang="en-US" i="1" dirty="0" err="1">
                  <a:solidFill>
                    <a:srgbClr val="23387C"/>
                  </a:solidFill>
                  <a:latin typeface="Impact" panose="020B0806030902050204" pitchFamily="34" charset="0"/>
                </a:rPr>
                <a:t>Phlegra</a:t>
              </a:r>
              <a:endParaRPr lang="en-US" i="1" dirty="0">
                <a:solidFill>
                  <a:srgbClr val="23387C"/>
                </a:solidFill>
                <a:latin typeface="Impact" panose="020B0806030902050204" pitchFamily="34" charset="0"/>
              </a:endParaRPr>
            </a:p>
            <a:p>
              <a:r>
                <a:rPr lang="en-US" i="1" dirty="0">
                  <a:solidFill>
                    <a:srgbClr val="23387C"/>
                  </a:solidFill>
                  <a:latin typeface="Impact" panose="020B0806030902050204" pitchFamily="34" charset="0"/>
                </a:rPr>
                <a:t>Spiderman</a:t>
              </a:r>
            </a:p>
          </p:txBody>
        </p:sp>
      </p:grpSp>
      <p:cxnSp>
        <p:nvCxnSpPr>
          <p:cNvPr id="17" name="Straight Connector 16">
            <a:extLst>
              <a:ext uri="{FF2B5EF4-FFF2-40B4-BE49-F238E27FC236}">
                <a16:creationId xmlns:a16="http://schemas.microsoft.com/office/drawing/2014/main" id="{E50C96F5-1196-C845-849B-097760C76CA3}"/>
              </a:ext>
            </a:extLst>
          </p:cNvPr>
          <p:cNvCxnSpPr>
            <a:cxnSpLocks/>
          </p:cNvCxnSpPr>
          <p:nvPr/>
        </p:nvCxnSpPr>
        <p:spPr>
          <a:xfrm>
            <a:off x="3675185" y="2131646"/>
            <a:ext cx="5855677" cy="1789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043135F-09E7-5945-9A5C-65ABDDE7D840}"/>
              </a:ext>
            </a:extLst>
          </p:cNvPr>
          <p:cNvCxnSpPr>
            <a:cxnSpLocks/>
          </p:cNvCxnSpPr>
          <p:nvPr/>
        </p:nvCxnSpPr>
        <p:spPr>
          <a:xfrm flipV="1">
            <a:off x="3469714" y="4260727"/>
            <a:ext cx="6061148" cy="16675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0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6748-1F3E-104F-8EAC-8ADC1EB020D3}"/>
              </a:ext>
            </a:extLst>
          </p:cNvPr>
          <p:cNvSpPr>
            <a:spLocks noGrp="1"/>
          </p:cNvSpPr>
          <p:nvPr>
            <p:ph type="title"/>
          </p:nvPr>
        </p:nvSpPr>
        <p:spPr/>
        <p:txBody>
          <a:bodyPr/>
          <a:lstStyle/>
          <a:p>
            <a:r>
              <a:rPr lang="en-US" dirty="0"/>
              <a:t>What did </a:t>
            </a:r>
            <a:r>
              <a:rPr lang="en-US" dirty="0" err="1"/>
              <a:t>Maulik</a:t>
            </a:r>
            <a:r>
              <a:rPr lang="en-US" dirty="0"/>
              <a:t> solve in his PhD?</a:t>
            </a:r>
          </a:p>
        </p:txBody>
      </p:sp>
      <p:sp>
        <p:nvSpPr>
          <p:cNvPr id="3" name="Content Placeholder 2">
            <a:extLst>
              <a:ext uri="{FF2B5EF4-FFF2-40B4-BE49-F238E27FC236}">
                <a16:creationId xmlns:a16="http://schemas.microsoft.com/office/drawing/2014/main" id="{7A4F10DF-BCE6-A547-BBE2-A602119B059F}"/>
              </a:ext>
            </a:extLst>
          </p:cNvPr>
          <p:cNvSpPr>
            <a:spLocks noGrp="1"/>
          </p:cNvSpPr>
          <p:nvPr>
            <p:ph idx="1"/>
          </p:nvPr>
        </p:nvSpPr>
        <p:spPr>
          <a:xfrm>
            <a:off x="838199" y="5257799"/>
            <a:ext cx="10766947" cy="919163"/>
          </a:xfrm>
        </p:spPr>
        <p:txBody>
          <a:bodyPr>
            <a:normAutofit fontScale="85000" lnSpcReduction="10000"/>
          </a:bodyPr>
          <a:lstStyle/>
          <a:p>
            <a:r>
              <a:rPr lang="en-US" b="1" i="1" dirty="0"/>
              <a:t>Good news: </a:t>
            </a:r>
            <a:r>
              <a:rPr lang="en-US" i="1" dirty="0"/>
              <a:t>Great use cases out there for Linked Data applications!</a:t>
            </a:r>
          </a:p>
          <a:p>
            <a:r>
              <a:rPr lang="en-US" b="1" i="1" dirty="0"/>
              <a:t>Bad news: </a:t>
            </a:r>
            <a:r>
              <a:rPr lang="en-US" i="1" dirty="0"/>
              <a:t>needs a superhero with a PHD to “stitch” &amp; integrate the Web of data</a:t>
            </a:r>
          </a:p>
        </p:txBody>
      </p:sp>
      <p:pic>
        <p:nvPicPr>
          <p:cNvPr id="4" name="Picture 2" descr="http://onto-apps.stanford.edu/static/img/phlegra_archi.png">
            <a:extLst>
              <a:ext uri="{FF2B5EF4-FFF2-40B4-BE49-F238E27FC236}">
                <a16:creationId xmlns:a16="http://schemas.microsoft.com/office/drawing/2014/main" id="{D839A3E8-6FC9-B14C-895F-D1BCFB8C96C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85349" y="1283675"/>
            <a:ext cx="4451724" cy="3843215"/>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2 5">
            <a:extLst>
              <a:ext uri="{FF2B5EF4-FFF2-40B4-BE49-F238E27FC236}">
                <a16:creationId xmlns:a16="http://schemas.microsoft.com/office/drawing/2014/main" id="{209A18AF-48D3-E541-AFF4-3D41AE351533}"/>
              </a:ext>
            </a:extLst>
          </p:cNvPr>
          <p:cNvSpPr/>
          <p:nvPr/>
        </p:nvSpPr>
        <p:spPr>
          <a:xfrm rot="20340076">
            <a:off x="267942" y="1873638"/>
            <a:ext cx="5908431" cy="266329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Advances in Drug Repurposing through the integration of different LOD sources!</a:t>
            </a:r>
          </a:p>
        </p:txBody>
      </p:sp>
      <p:pic>
        <p:nvPicPr>
          <p:cNvPr id="6146" name="Picture 2" descr="page113image3894272">
            <a:extLst>
              <a:ext uri="{FF2B5EF4-FFF2-40B4-BE49-F238E27FC236}">
                <a16:creationId xmlns:a16="http://schemas.microsoft.com/office/drawing/2014/main" id="{D21CB229-1A72-DF4C-8EE7-D35522F2C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597" y="1283675"/>
            <a:ext cx="4349550" cy="1598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89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A7BB-490B-F044-9B7F-6306CFEBF8CA}"/>
              </a:ext>
            </a:extLst>
          </p:cNvPr>
          <p:cNvSpPr>
            <a:spLocks noGrp="1"/>
          </p:cNvSpPr>
          <p:nvPr>
            <p:ph type="title"/>
          </p:nvPr>
        </p:nvSpPr>
        <p:spPr/>
        <p:txBody>
          <a:bodyPr/>
          <a:lstStyle/>
          <a:p>
            <a:r>
              <a:rPr lang="en-US" dirty="0"/>
              <a:t>Some concrete challenges…</a:t>
            </a:r>
          </a:p>
        </p:txBody>
      </p:sp>
    </p:spTree>
    <p:extLst>
      <p:ext uri="{BB962C8B-B14F-4D97-AF65-F5344CB8AC3E}">
        <p14:creationId xmlns:p14="http://schemas.microsoft.com/office/powerpoint/2010/main" val="2598695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_Template_TopBar">
  <a:themeElements>
    <a:clrScheme name="FSI_Palette_2013">
      <a:dk1>
        <a:srgbClr val="000000"/>
      </a:dk1>
      <a:lt1>
        <a:srgbClr val="FFFFFF"/>
      </a:lt1>
      <a:dk2>
        <a:srgbClr val="DAD7CB"/>
      </a:dk2>
      <a:lt2>
        <a:srgbClr val="8C1515"/>
      </a:lt2>
      <a:accent1>
        <a:srgbClr val="D62828"/>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1482</TotalTime>
  <Words>1794</Words>
  <Application>Microsoft Macintosh PowerPoint</Application>
  <PresentationFormat>Widescreen</PresentationFormat>
  <Paragraphs>235</Paragraphs>
  <Slides>26</Slides>
  <Notes>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ＭＳ Ｐゴシック</vt:lpstr>
      <vt:lpstr>Arial</vt:lpstr>
      <vt:lpstr>Arial Rounded MT Bold</vt:lpstr>
      <vt:lpstr>Bauhaus 93</vt:lpstr>
      <vt:lpstr>Calibri</vt:lpstr>
      <vt:lpstr>Calibri Light</vt:lpstr>
      <vt:lpstr>Impact</vt:lpstr>
      <vt:lpstr>Lucida Sans</vt:lpstr>
      <vt:lpstr>NimbusRomNo9L</vt:lpstr>
      <vt:lpstr>Source Sans Pro</vt:lpstr>
      <vt:lpstr>Source Sans Pro Semibold</vt:lpstr>
      <vt:lpstr>Wingdings</vt:lpstr>
      <vt:lpstr>Office Theme</vt:lpstr>
      <vt:lpstr>SU_Template_TopBar</vt:lpstr>
      <vt:lpstr>THE NON-EXISTING LOD CLOUD</vt:lpstr>
      <vt:lpstr>PowerPoint Presentation</vt:lpstr>
      <vt:lpstr>Linked Data - The four holy commandments:</vt:lpstr>
      <vt:lpstr>What happened since?</vt:lpstr>
      <vt:lpstr>What really happened since?</vt:lpstr>
      <vt:lpstr>PowerPoint Presentation</vt:lpstr>
      <vt:lpstr>Still there is hope! Brave PhD candidates defend and “stitch” the Web of Data!</vt:lpstr>
      <vt:lpstr>What did Maulik solve in his PhD?</vt:lpstr>
      <vt:lpstr>Some concrete challenges…</vt:lpstr>
      <vt:lpstr>Current LOD Cloud:</vt:lpstr>
      <vt:lpstr>Current LOD Cloud:</vt:lpstr>
      <vt:lpstr>Current LOD Cloud:  </vt:lpstr>
      <vt:lpstr>Current LOD Cloud:</vt:lpstr>
      <vt:lpstr>Current LOD Cloud:  </vt:lpstr>
      <vt:lpstr>Conclusion:</vt:lpstr>
      <vt:lpstr>Some good starting point (but not yet a solution)</vt:lpstr>
      <vt:lpstr>Active Research and  Development in HDT</vt:lpstr>
      <vt:lpstr>Active Research and  Development in HDT</vt:lpstr>
      <vt:lpstr>Active Research and  Development in HDT</vt:lpstr>
      <vt:lpstr>Active Research and  Development in HDT</vt:lpstr>
      <vt:lpstr>The 5th element  and two routes ahead:</vt:lpstr>
      <vt:lpstr>PowerPoint Presentation</vt:lpstr>
      <vt:lpstr>Can only PhD superheroes integrate Linked Data? Let’s collaborate to make it easier for sheer mortals!</vt:lpstr>
      <vt:lpstr>More rants, starting points and a call for collaboration:</vt:lpstr>
      <vt:lpstr>Backup Slides:</vt:lpstr>
      <vt:lpstr>PowerPoint Presentation</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83</cp:revision>
  <cp:lastPrinted>2018-06-19T12:32:15Z</cp:lastPrinted>
  <dcterms:created xsi:type="dcterms:W3CDTF">2018-06-04T07:45:21Z</dcterms:created>
  <dcterms:modified xsi:type="dcterms:W3CDTF">2018-06-19T12:33:37Z</dcterms:modified>
</cp:coreProperties>
</file>