
<file path=[Content_Types].xml><?xml version="1.0" encoding="utf-8"?>
<Types xmlns="http://schemas.openxmlformats.org/package/2006/content-types">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4"/>
  </p:notesMasterIdLst>
  <p:sldIdLst>
    <p:sldId id="359" r:id="rId3"/>
    <p:sldId id="264" r:id="rId4"/>
    <p:sldId id="377" r:id="rId5"/>
    <p:sldId id="303" r:id="rId6"/>
    <p:sldId id="530" r:id="rId7"/>
    <p:sldId id="526" r:id="rId8"/>
    <p:sldId id="362" r:id="rId9"/>
    <p:sldId id="256" r:id="rId10"/>
    <p:sldId id="365" r:id="rId11"/>
    <p:sldId id="366" r:id="rId12"/>
    <p:sldId id="367" r:id="rId13"/>
    <p:sldId id="368" r:id="rId14"/>
    <p:sldId id="369" r:id="rId15"/>
    <p:sldId id="370" r:id="rId16"/>
    <p:sldId id="539" r:id="rId17"/>
    <p:sldId id="540" r:id="rId18"/>
    <p:sldId id="363" r:id="rId19"/>
    <p:sldId id="364" r:id="rId20"/>
    <p:sldId id="531" r:id="rId21"/>
    <p:sldId id="372" r:id="rId22"/>
    <p:sldId id="371" r:id="rId23"/>
    <p:sldId id="374" r:id="rId24"/>
    <p:sldId id="373" r:id="rId25"/>
    <p:sldId id="379" r:id="rId26"/>
    <p:sldId id="376" r:id="rId27"/>
    <p:sldId id="262" r:id="rId28"/>
    <p:sldId id="360" r:id="rId29"/>
    <p:sldId id="361" r:id="rId30"/>
    <p:sldId id="375" r:id="rId31"/>
    <p:sldId id="378"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19"/>
    <p:restoredTop sz="73935"/>
  </p:normalViewPr>
  <p:slideViewPr>
    <p:cSldViewPr snapToGrid="0" snapToObjects="1">
      <p:cViewPr>
        <p:scale>
          <a:sx n="60" d="100"/>
          <a:sy n="60" d="100"/>
        </p:scale>
        <p:origin x="9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Availability - 440 SPARQL Endpoints</a:t>
            </a:r>
          </a:p>
        </c:rich>
      </c:tx>
      <c:layout>
        <c:manualLayout>
          <c:xMode val="edge"/>
          <c:yMode val="edge"/>
          <c:x val="0.13137489063867019"/>
          <c:y val="0.1064814814814814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1BAA-3248-B6D7-CAD2E64F9D9D}"/>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1BAA-3248-B6D7-CAD2E64F9D9D}"/>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Sheet1!$G$5:$H$5</c:f>
              <c:strCache>
                <c:ptCount val="2"/>
                <c:pt idx="0">
                  <c:v>Available</c:v>
                </c:pt>
                <c:pt idx="1">
                  <c:v>Unavailable</c:v>
                </c:pt>
              </c:strCache>
            </c:strRef>
          </c:cat>
          <c:val>
            <c:numRef>
              <c:f>Sheet1!$G$6:$H$6</c:f>
              <c:numCache>
                <c:formatCode>0%</c:formatCode>
                <c:ptCount val="2"/>
                <c:pt idx="0">
                  <c:v>0.57045454545454544</c:v>
                </c:pt>
                <c:pt idx="1">
                  <c:v>0.42954545454545456</c:v>
                </c:pt>
              </c:numCache>
            </c:numRef>
          </c:val>
          <c:extLst>
            <c:ext xmlns:c16="http://schemas.microsoft.com/office/drawing/2014/chart" uri="{C3380CC4-5D6E-409C-BE32-E72D297353CC}">
              <c16:uniqueId val="{00000004-1BAA-3248-B6D7-CAD2E64F9D9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Responses:</a:t>
            </a:r>
            <a:r>
              <a:rPr lang="en-GB" baseline="0"/>
              <a:t> </a:t>
            </a:r>
            <a:r>
              <a:rPr lang="en-GB"/>
              <a:t>ASK{ ?s ?p</a:t>
            </a:r>
            <a:r>
              <a:rPr lang="en-GB" baseline="0"/>
              <a:t> ?o }</a:t>
            </a:r>
            <a:endParaRPr lang="en-GB"/>
          </a:p>
        </c:rich>
      </c:tx>
      <c:layout>
        <c:manualLayout>
          <c:xMode val="edge"/>
          <c:yMode val="edge"/>
          <c:x val="0.21534011373578305"/>
          <c:y val="0.108611101608827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008000"/>
              </a:solidFill>
              <a:ln w="19050">
                <a:solidFill>
                  <a:schemeClr val="lt1"/>
                </a:solidFill>
              </a:ln>
              <a:effectLst/>
            </c:spPr>
            <c:extLst>
              <c:ext xmlns:c16="http://schemas.microsoft.com/office/drawing/2014/chart" uri="{C3380CC4-5D6E-409C-BE32-E72D297353CC}">
                <c16:uniqueId val="{00000001-91AF-6B42-83A7-3AC177F552F6}"/>
              </c:ext>
            </c:extLst>
          </c:dPt>
          <c:dPt>
            <c:idx val="1"/>
            <c:bubble3D val="0"/>
            <c:spPr>
              <a:solidFill>
                <a:srgbClr val="FF5050"/>
              </a:solidFill>
              <a:ln w="19050">
                <a:solidFill>
                  <a:schemeClr val="lt1"/>
                </a:solidFill>
              </a:ln>
              <a:effectLst/>
            </c:spPr>
            <c:extLst>
              <c:ext xmlns:c16="http://schemas.microsoft.com/office/drawing/2014/chart" uri="{C3380CC4-5D6E-409C-BE32-E72D297353CC}">
                <c16:uniqueId val="{00000003-91AF-6B42-83A7-3AC177F552F6}"/>
              </c:ext>
            </c:extLst>
          </c:dPt>
          <c:dLbls>
            <c:dLbl>
              <c:idx val="0"/>
              <c:tx>
                <c:rich>
                  <a:bodyPr/>
                  <a:lstStyle/>
                  <a:p>
                    <a:r>
                      <a:rPr lang="en-US"/>
                      <a:t>TRUE</a:t>
                    </a:r>
                  </a:p>
                  <a:p>
                    <a:fld id="{4A464C48-5682-4435-A4EC-DE2E94B6B951}"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1AF-6B42-83A7-3AC177F552F6}"/>
                </c:ext>
              </c:extLst>
            </c:dLbl>
            <c:dLbl>
              <c:idx val="1"/>
              <c:tx>
                <c:rich>
                  <a:bodyPr/>
                  <a:lstStyle/>
                  <a:p>
                    <a:r>
                      <a:rPr lang="en-US"/>
                      <a:t>FALSE</a:t>
                    </a:r>
                  </a:p>
                  <a:p>
                    <a:fld id="{25D2C9F9-3B58-4945-BDF7-50DDBD123693}" type="VALUE">
                      <a:rPr lang="en-US"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AF-6B42-83A7-3AC177F552F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Sheet1!$G$10:$H$10</c:f>
              <c:strCache>
                <c:ptCount val="2"/>
                <c:pt idx="0">
                  <c:v>"TRUE"</c:v>
                </c:pt>
                <c:pt idx="1">
                  <c:v>"FALSE"</c:v>
                </c:pt>
              </c:strCache>
            </c:strRef>
          </c:cat>
          <c:val>
            <c:numRef>
              <c:f>Sheet1!$G$11:$H$11</c:f>
              <c:numCache>
                <c:formatCode>0%</c:formatCode>
                <c:ptCount val="2"/>
                <c:pt idx="0">
                  <c:v>0.77689243027888444</c:v>
                </c:pt>
                <c:pt idx="1">
                  <c:v>0.22310756972111553</c:v>
                </c:pt>
              </c:numCache>
            </c:numRef>
          </c:val>
          <c:extLst>
            <c:ext xmlns:c16="http://schemas.microsoft.com/office/drawing/2014/chart" uri="{C3380CC4-5D6E-409C-BE32-E72D297353CC}">
              <c16:uniqueId val="{00000004-91AF-6B42-83A7-3AC177F552F6}"/>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09822-3DE8-D340-BF92-6A764384FFF3}" type="datetimeFigureOut">
              <a:rPr lang="en-US" smtClean="0"/>
              <a:t>10/8/18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4A61B-BB70-9645-8473-3B66648F003F}" type="slidenum">
              <a:rPr lang="en-US" smtClean="0"/>
              <a:t>‹#›</a:t>
            </a:fld>
            <a:endParaRPr lang="en-US"/>
          </a:p>
        </p:txBody>
      </p:sp>
    </p:spTree>
    <p:extLst>
      <p:ext uri="{BB962C8B-B14F-4D97-AF65-F5344CB8AC3E}">
        <p14:creationId xmlns:p14="http://schemas.microsoft.com/office/powerpoint/2010/main" val="34085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declare myself as a proud member of the “Pedantic Web group” which we founded in 2009, when Linked data was just on its initial rise to chase down quality errors and bugs in Linked data, it was also the time we built Linked search engines like SWSE or </a:t>
            </a:r>
            <a:r>
              <a:rPr lang="en-US" dirty="0" err="1"/>
              <a:t>Sindice</a:t>
            </a:r>
            <a:r>
              <a:rPr lang="en-US" dirty="0"/>
              <a:t> in DERI… and were concerned with various problems, for instance how or whether OWL and RDFS Reasoning was ever to be made possible on Linked data in the wild… but one thing we took as a given, or let me rather say 4…</a:t>
            </a:r>
          </a:p>
        </p:txBody>
      </p:sp>
      <p:sp>
        <p:nvSpPr>
          <p:cNvPr id="4" name="Slide Number Placeholder 3"/>
          <p:cNvSpPr>
            <a:spLocks noGrp="1"/>
          </p:cNvSpPr>
          <p:nvPr>
            <p:ph type="sldNum" sz="quarter" idx="10"/>
          </p:nvPr>
        </p:nvSpPr>
        <p:spPr/>
        <p:txBody>
          <a:bodyPr/>
          <a:lstStyle/>
          <a:p>
            <a:fld id="{9A54A61B-BB70-9645-8473-3B66648F003F}" type="slidenum">
              <a:rPr lang="en-US" smtClean="0"/>
              <a:t>2</a:t>
            </a:fld>
            <a:endParaRPr lang="en-US"/>
          </a:p>
        </p:txBody>
      </p:sp>
    </p:spTree>
    <p:extLst>
      <p:ext uri="{BB962C8B-B14F-4D97-AF65-F5344CB8AC3E}">
        <p14:creationId xmlns:p14="http://schemas.microsoft.com/office/powerpoint/2010/main" val="159174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F6F76-393A-1F43-B47D-1ADBD6B66FE3}" type="slidenum">
              <a:rPr lang="en-US" smtClean="0"/>
              <a:pPr/>
              <a:t>27</a:t>
            </a:fld>
            <a:endParaRPr lang="en-US"/>
          </a:p>
        </p:txBody>
      </p:sp>
    </p:spTree>
    <p:extLst>
      <p:ext uri="{BB962C8B-B14F-4D97-AF65-F5344CB8AC3E}">
        <p14:creationId xmlns:p14="http://schemas.microsoft.com/office/powerpoint/2010/main" val="103507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which would </a:t>
            </a:r>
            <a:r>
              <a:rPr lang="en-US" dirty="0" err="1"/>
              <a:t>deseve</a:t>
            </a:r>
            <a:r>
              <a:rPr lang="en-US" dirty="0"/>
              <a:t> their own added principles. But let’s build </a:t>
            </a:r>
            <a:r>
              <a:rPr lang="en-US"/>
              <a:t>this bottom-up!</a:t>
            </a:r>
          </a:p>
        </p:txBody>
      </p:sp>
      <p:sp>
        <p:nvSpPr>
          <p:cNvPr id="4" name="Slide Number Placeholder 3"/>
          <p:cNvSpPr>
            <a:spLocks noGrp="1"/>
          </p:cNvSpPr>
          <p:nvPr>
            <p:ph type="sldNum" sz="quarter" idx="10"/>
          </p:nvPr>
        </p:nvSpPr>
        <p:spPr/>
        <p:txBody>
          <a:bodyPr/>
          <a:lstStyle/>
          <a:p>
            <a:fld id="{9A54A61B-BB70-9645-8473-3B66648F003F}" type="slidenum">
              <a:rPr lang="en-US" smtClean="0"/>
              <a:t>29</a:t>
            </a:fld>
            <a:endParaRPr lang="en-US"/>
          </a:p>
        </p:txBody>
      </p:sp>
    </p:spTree>
    <p:extLst>
      <p:ext uri="{BB962C8B-B14F-4D97-AF65-F5344CB8AC3E}">
        <p14:creationId xmlns:p14="http://schemas.microsoft.com/office/powerpoint/2010/main" val="231943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these four things were the so called Linked Data principles… so, we assumed confidently that if data publishers would follow those four principles, then indeed a machine readable, decentralized Web of Data was possibly, eventually enabling all kinds of cool applications, such as federated structured queries over evolving Web data, maintained by scale-free by completely independent data publishers…. And </a:t>
            </a:r>
          </a:p>
        </p:txBody>
      </p:sp>
      <p:sp>
        <p:nvSpPr>
          <p:cNvPr id="4" name="Slide Number Placeholder 3"/>
          <p:cNvSpPr>
            <a:spLocks noGrp="1"/>
          </p:cNvSpPr>
          <p:nvPr>
            <p:ph type="sldNum" sz="quarter" idx="10"/>
          </p:nvPr>
        </p:nvSpPr>
        <p:spPr/>
        <p:txBody>
          <a:bodyPr/>
          <a:lstStyle/>
          <a:p>
            <a:fld id="{9A54A61B-BB70-9645-8473-3B66648F003F}" type="slidenum">
              <a:rPr lang="en-US" smtClean="0"/>
              <a:t>3</a:t>
            </a:fld>
            <a:endParaRPr lang="en-US"/>
          </a:p>
        </p:txBody>
      </p:sp>
    </p:spTree>
    <p:extLst>
      <p:ext uri="{BB962C8B-B14F-4D97-AF65-F5344CB8AC3E}">
        <p14:creationId xmlns:p14="http://schemas.microsoft.com/office/powerpoint/2010/main" val="296866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indeed, if we look at the ever present evolution of the LOD cloud, we would – as a community – probably feel inclined to pat ourselves on the shoulder to congratulate ourselves for steady growth of the LOF Cloud, counting slightly under 1200 registered datasets as per April 2018! </a:t>
            </a:r>
            <a:r>
              <a:rPr lang="en-US" dirty="0" err="1"/>
              <a:t>Hoewever</a:t>
            </a:r>
            <a:r>
              <a:rPr lang="en-US" dirty="0"/>
              <a:t>, let us look into what really happened…</a:t>
            </a:r>
          </a:p>
        </p:txBody>
      </p:sp>
      <p:sp>
        <p:nvSpPr>
          <p:cNvPr id="4" name="Slide Number Placeholder 3"/>
          <p:cNvSpPr>
            <a:spLocks noGrp="1"/>
          </p:cNvSpPr>
          <p:nvPr>
            <p:ph type="sldNum" sz="quarter" idx="10"/>
          </p:nvPr>
        </p:nvSpPr>
        <p:spPr/>
        <p:txBody>
          <a:bodyPr/>
          <a:lstStyle/>
          <a:p>
            <a:fld id="{9A54A61B-BB70-9645-8473-3B66648F003F}" type="slidenum">
              <a:rPr lang="en-US" smtClean="0"/>
              <a:t>4</a:t>
            </a:fld>
            <a:endParaRPr lang="en-US"/>
          </a:p>
        </p:txBody>
      </p:sp>
    </p:spTree>
    <p:extLst>
      <p:ext uri="{BB962C8B-B14F-4D97-AF65-F5344CB8AC3E}">
        <p14:creationId xmlns:p14="http://schemas.microsoft.com/office/powerpoint/2010/main" val="56521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However, let us look into a concrete use case we are looking at</a:t>
            </a:r>
            <a:r>
              <a:rPr lang="en-US" baseline="0" dirty="0"/>
              <a:t> with our colleagues from </a:t>
            </a:r>
            <a:r>
              <a:rPr lang="en-GB" sz="1200" b="0" i="0" kern="1200" dirty="0">
                <a:solidFill>
                  <a:schemeClr val="tx1"/>
                </a:solidFill>
                <a:effectLst/>
                <a:latin typeface="Verdana" pitchFamily="34" charset="0"/>
                <a:ea typeface="Verdana" pitchFamily="34" charset="0"/>
                <a:cs typeface="Verdana" pitchFamily="34" charset="0"/>
              </a:rPr>
              <a:t>Stanford </a:t>
            </a:r>
            <a:r>
              <a:rPr lang="en-GB" sz="1200" b="0" i="0" kern="1200" dirty="0" err="1">
                <a:solidFill>
                  <a:schemeClr val="tx1"/>
                </a:solidFill>
                <a:effectLst/>
                <a:latin typeface="Verdana" pitchFamily="34" charset="0"/>
                <a:ea typeface="Verdana" pitchFamily="34" charset="0"/>
                <a:cs typeface="Verdana" pitchFamily="34" charset="0"/>
              </a:rPr>
              <a:t>Center</a:t>
            </a:r>
            <a:r>
              <a:rPr lang="en-GB" sz="1200" b="0" i="0" kern="1200" dirty="0">
                <a:solidFill>
                  <a:schemeClr val="tx1"/>
                </a:solidFill>
                <a:effectLst/>
                <a:latin typeface="Verdana" pitchFamily="34" charset="0"/>
                <a:ea typeface="Verdana" pitchFamily="34" charset="0"/>
                <a:cs typeface="Verdana" pitchFamily="34" charset="0"/>
              </a:rPr>
              <a:t> for Biomedical Informatics Research, </a:t>
            </a:r>
            <a:r>
              <a:rPr lang="en-US" baseline="0" dirty="0" err="1"/>
              <a:t>Maulik</a:t>
            </a:r>
            <a:r>
              <a:rPr lang="en-US" baseline="0" dirty="0"/>
              <a:t> </a:t>
            </a:r>
            <a:r>
              <a:rPr lang="en-GB" sz="1200" dirty="0" err="1">
                <a:solidFill>
                  <a:schemeClr val="bg1"/>
                </a:solidFill>
              </a:rPr>
              <a:t>Kamdar</a:t>
            </a:r>
            <a:r>
              <a:rPr lang="en-GB" sz="1200" dirty="0">
                <a:solidFill>
                  <a:schemeClr val="bg1"/>
                </a:solidFill>
              </a:rPr>
              <a:t> and Mark </a:t>
            </a:r>
            <a:r>
              <a:rPr lang="en-GB" sz="1200" dirty="0" err="1">
                <a:solidFill>
                  <a:schemeClr val="bg1"/>
                </a:solidFill>
              </a:rPr>
              <a:t>Musen</a:t>
            </a:r>
            <a:endParaRPr lang="en-US" dirty="0"/>
          </a:p>
          <a:p>
            <a:endParaRPr lang="en-US" dirty="0"/>
          </a:p>
          <a:p>
            <a:r>
              <a:rPr lang="en-GB" sz="1200" b="0" i="0" kern="1200" dirty="0">
                <a:solidFill>
                  <a:schemeClr val="tx1"/>
                </a:solidFill>
                <a:effectLst/>
                <a:latin typeface="Verdana" pitchFamily="34" charset="0"/>
                <a:ea typeface="Verdana" pitchFamily="34" charset="0"/>
                <a:cs typeface="Verdana" pitchFamily="34" charset="0"/>
              </a:rPr>
              <a:t>2,85</a:t>
            </a:r>
            <a:r>
              <a:rPr lang="en-GB" sz="1200" b="0" i="0" kern="1200" baseline="0" dirty="0">
                <a:solidFill>
                  <a:schemeClr val="tx1"/>
                </a:solidFill>
                <a:effectLst/>
                <a:latin typeface="Verdana" pitchFamily="34" charset="0"/>
                <a:ea typeface="Verdana" pitchFamily="34" charset="0"/>
                <a:cs typeface="Verdana" pitchFamily="34" charset="0"/>
              </a:rPr>
              <a:t> Billion </a:t>
            </a:r>
            <a:r>
              <a:rPr lang="en-GB" sz="1200" b="0" i="0" kern="1200" dirty="0">
                <a:solidFill>
                  <a:schemeClr val="tx1"/>
                </a:solidFill>
                <a:effectLst/>
                <a:latin typeface="Verdana" pitchFamily="34" charset="0"/>
                <a:ea typeface="Verdana" pitchFamily="34" charset="0"/>
                <a:cs typeface="Verdana" pitchFamily="34" charset="0"/>
              </a:rPr>
              <a:t>Euro comes from our paper…</a:t>
            </a:r>
          </a:p>
          <a:p>
            <a:endParaRPr lang="en-GB" sz="1200" b="0" i="0" kern="1200" dirty="0">
              <a:solidFill>
                <a:schemeClr val="tx1"/>
              </a:solidFill>
              <a:effectLst/>
              <a:latin typeface="Verdana" pitchFamily="34" charset="0"/>
              <a:ea typeface="Verdana" pitchFamily="34" charset="0"/>
              <a:cs typeface="Verdana" pitchFamily="34" charset="0"/>
            </a:endParaRPr>
          </a:p>
          <a:p>
            <a:r>
              <a:rPr lang="en-GB" sz="1200" b="0" i="0" kern="1200" dirty="0">
                <a:solidFill>
                  <a:schemeClr val="tx1"/>
                </a:solidFill>
                <a:effectLst/>
                <a:latin typeface="Verdana" pitchFamily="34" charset="0"/>
                <a:ea typeface="Verdana" pitchFamily="34" charset="0"/>
                <a:cs typeface="Verdana" pitchFamily="34" charset="0"/>
              </a:rPr>
              <a:t>This is symptomatic for LOD… most of the working approaches don’t use LOD, still lots of LOD is being produced…</a:t>
            </a:r>
            <a:endParaRPr lang="en-US" dirty="0"/>
          </a:p>
        </p:txBody>
      </p:sp>
      <p:sp>
        <p:nvSpPr>
          <p:cNvPr id="4" name="Slide Number Placeholder 3"/>
          <p:cNvSpPr>
            <a:spLocks noGrp="1"/>
          </p:cNvSpPr>
          <p:nvPr>
            <p:ph type="sldNum" sz="quarter" idx="10"/>
          </p:nvPr>
        </p:nvSpPr>
        <p:spPr/>
        <p:txBody>
          <a:bodyPr/>
          <a:lstStyle/>
          <a:p>
            <a:fld id="{219CC2FD-B32F-4992-A15B-F95E2E35C81B}" type="slidenum">
              <a:rPr lang="en-GB" smtClean="0"/>
              <a:pPr/>
              <a:t>5</a:t>
            </a:fld>
            <a:endParaRPr lang="en-GB" dirty="0"/>
          </a:p>
        </p:txBody>
      </p:sp>
    </p:spTree>
    <p:extLst>
      <p:ext uri="{BB962C8B-B14F-4D97-AF65-F5344CB8AC3E}">
        <p14:creationId xmlns:p14="http://schemas.microsoft.com/office/powerpoint/2010/main" val="359900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63551F6-0AF5-4D8A-82BC-FB9EF72C75D1}" type="slidenum">
              <a:rPr lang="en-GB" smtClean="0"/>
              <a:pPr>
                <a:defRPr/>
              </a:pPr>
              <a:t>6</a:t>
            </a:fld>
            <a:endParaRPr lang="en-GB" dirty="0"/>
          </a:p>
        </p:txBody>
      </p:sp>
    </p:spTree>
    <p:extLst>
      <p:ext uri="{BB962C8B-B14F-4D97-AF65-F5344CB8AC3E}">
        <p14:creationId xmlns:p14="http://schemas.microsoft.com/office/powerpoint/2010/main" val="362987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fact the whole idea came to age and in fact many datasets indeed disappeared over time…</a:t>
            </a:r>
          </a:p>
          <a:p>
            <a:endParaRPr lang="en-US" dirty="0"/>
          </a:p>
          <a:p>
            <a:r>
              <a:rPr lang="en-US" dirty="0"/>
              <a:t>DESCRIBE/READ OUT the text in the middle</a:t>
            </a:r>
          </a:p>
          <a:p>
            <a:endParaRPr lang="en-US" dirty="0"/>
          </a:p>
          <a:p>
            <a:r>
              <a:rPr lang="en-US" dirty="0"/>
              <a:t> when we look at those numbers growth is by far not as great as it seems. Even worse…</a:t>
            </a:r>
          </a:p>
        </p:txBody>
      </p:sp>
      <p:sp>
        <p:nvSpPr>
          <p:cNvPr id="4" name="Slide Number Placeholder 3"/>
          <p:cNvSpPr>
            <a:spLocks noGrp="1"/>
          </p:cNvSpPr>
          <p:nvPr>
            <p:ph type="sldNum" sz="quarter" idx="10"/>
          </p:nvPr>
        </p:nvSpPr>
        <p:spPr/>
        <p:txBody>
          <a:bodyPr/>
          <a:lstStyle/>
          <a:p>
            <a:fld id="{9A54A61B-BB70-9645-8473-3B66648F003F}" type="slidenum">
              <a:rPr lang="en-US" smtClean="0"/>
              <a:t>7</a:t>
            </a:fld>
            <a:endParaRPr lang="en-US"/>
          </a:p>
        </p:txBody>
      </p:sp>
    </p:spTree>
    <p:extLst>
      <p:ext uri="{BB962C8B-B14F-4D97-AF65-F5344CB8AC3E}">
        <p14:creationId xmlns:p14="http://schemas.microsoft.com/office/powerpoint/2010/main" val="315779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worse, also our services disappeared… may of which being started as PhD theses and thereafter sometimes even lead to successful startups, but the community services they created have disappeared… That unfortunately isn’t a very sustainable model, it seems, and still we rely on the LOD Cloud as a symbol for our success.</a:t>
            </a:r>
          </a:p>
        </p:txBody>
      </p:sp>
      <p:sp>
        <p:nvSpPr>
          <p:cNvPr id="4" name="Slide Number Placeholder 3"/>
          <p:cNvSpPr>
            <a:spLocks noGrp="1"/>
          </p:cNvSpPr>
          <p:nvPr>
            <p:ph type="sldNum" sz="quarter" idx="10"/>
          </p:nvPr>
        </p:nvSpPr>
        <p:spPr/>
        <p:txBody>
          <a:bodyPr/>
          <a:lstStyle/>
          <a:p>
            <a:fld id="{9A54A61B-BB70-9645-8473-3B66648F003F}" type="slidenum">
              <a:rPr lang="en-US" smtClean="0"/>
              <a:t>8</a:t>
            </a:fld>
            <a:endParaRPr lang="en-US"/>
          </a:p>
        </p:txBody>
      </p:sp>
    </p:spTree>
    <p:extLst>
      <p:ext uri="{BB962C8B-B14F-4D97-AF65-F5344CB8AC3E}">
        <p14:creationId xmlns:p14="http://schemas.microsoft.com/office/powerpoint/2010/main" val="178609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Funding:</a:t>
            </a:r>
            <a:r>
              <a:rPr lang="en-GB" baseline="0" dirty="0"/>
              <a:t> </a:t>
            </a:r>
            <a:r>
              <a:rPr lang="en-GB" dirty="0"/>
              <a:t>cross-continental research initiatives are not being funded – EU project consortia are typically being judged by complementary partner expertise</a:t>
            </a:r>
            <a:endParaRPr lang="en-US" dirty="0"/>
          </a:p>
        </p:txBody>
      </p:sp>
      <p:sp>
        <p:nvSpPr>
          <p:cNvPr id="4" name="Slide Number Placeholder 3"/>
          <p:cNvSpPr>
            <a:spLocks noGrp="1"/>
          </p:cNvSpPr>
          <p:nvPr>
            <p:ph type="sldNum" sz="quarter" idx="10"/>
          </p:nvPr>
        </p:nvSpPr>
        <p:spPr/>
        <p:txBody>
          <a:bodyPr/>
          <a:lstStyle/>
          <a:p>
            <a:fld id="{219CC2FD-B32F-4992-A15B-F95E2E35C81B}" type="slidenum">
              <a:rPr lang="en-GB" smtClean="0"/>
              <a:pPr/>
              <a:t>16</a:t>
            </a:fld>
            <a:endParaRPr lang="en-GB" dirty="0"/>
          </a:p>
        </p:txBody>
      </p:sp>
    </p:spTree>
    <p:extLst>
      <p:ext uri="{BB962C8B-B14F-4D97-AF65-F5344CB8AC3E}">
        <p14:creationId xmlns:p14="http://schemas.microsoft.com/office/powerpoint/2010/main" val="226335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Still there is hope, for instance in the Bio domain, where lots of well-curated databases have been put online and are in fact available as RDF. </a:t>
            </a:r>
          </a:p>
          <a:p>
            <a:endParaRPr lang="en-US" dirty="0"/>
          </a:p>
          <a:p>
            <a:r>
              <a:rPr lang="en-US" dirty="0"/>
              <a:t>However, it still isn’t possible to use this Bio Linked Data Cloud out of the box, it needs “kind of PhD superheroes to make it work…</a:t>
            </a:r>
          </a:p>
        </p:txBody>
      </p:sp>
      <p:sp>
        <p:nvSpPr>
          <p:cNvPr id="4" name="Slide Number Placeholder 3"/>
          <p:cNvSpPr>
            <a:spLocks noGrp="1"/>
          </p:cNvSpPr>
          <p:nvPr>
            <p:ph type="sldNum" sz="quarter" idx="10"/>
          </p:nvPr>
        </p:nvSpPr>
        <p:spPr/>
        <p:txBody>
          <a:bodyPr/>
          <a:lstStyle/>
          <a:p>
            <a:fld id="{9A54A61B-BB70-9645-8473-3B66648F003F}" type="slidenum">
              <a:rPr lang="en-US" smtClean="0"/>
              <a:t>17</a:t>
            </a:fld>
            <a:endParaRPr lang="en-US"/>
          </a:p>
        </p:txBody>
      </p:sp>
    </p:spTree>
    <p:extLst>
      <p:ext uri="{BB962C8B-B14F-4D97-AF65-F5344CB8AC3E}">
        <p14:creationId xmlns:p14="http://schemas.microsoft.com/office/powerpoint/2010/main" val="317474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d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E74B-077C-754E-A9C0-1C0099ED04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5CE-17D4-644E-A017-477B1B50DB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256C1-796D-484D-906E-ABF0F303078C}"/>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5" name="Footer Placeholder 4">
            <a:extLst>
              <a:ext uri="{FF2B5EF4-FFF2-40B4-BE49-F238E27FC236}">
                <a16:creationId xmlns:a16="http://schemas.microsoft.com/office/drawing/2014/main" id="{2959752C-8574-2D4A-8126-AF16D032B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04B09-7971-3B4C-8CE4-B563346366A3}"/>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89098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FB3A-CFBB-C74B-9A4E-71517C558D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4F3DA-E0CF-0243-8CD3-A3F63FC91C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1227D-F74D-0749-B445-8475F1814C4C}"/>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5" name="Footer Placeholder 4">
            <a:extLst>
              <a:ext uri="{FF2B5EF4-FFF2-40B4-BE49-F238E27FC236}">
                <a16:creationId xmlns:a16="http://schemas.microsoft.com/office/drawing/2014/main" id="{B3D9BEEB-62D0-274A-8D00-22BD9913B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D8E61-64AA-4640-9EF5-E76F5E350910}"/>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36387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F233-00AB-0B4D-91F7-14FA87A1F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D25EC2-2FB7-9743-B42A-FB7E46DB51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7684B-DAF3-334E-BE74-BC24518EC5A9}"/>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5" name="Footer Placeholder 4">
            <a:extLst>
              <a:ext uri="{FF2B5EF4-FFF2-40B4-BE49-F238E27FC236}">
                <a16:creationId xmlns:a16="http://schemas.microsoft.com/office/drawing/2014/main" id="{AEBC5764-1CE9-4A45-871A-1D391B761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8AEB6-B3BD-5C40-A1DF-006BB9DC26FC}"/>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3447675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5546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6025" y="1613536"/>
            <a:ext cx="10346192" cy="4624686"/>
          </a:xfrm>
        </p:spPr>
        <p:txBody>
          <a:bodyPr lIns="0" rIns="0">
            <a:normAutofit/>
          </a:bodyPr>
          <a:lstStyle>
            <a:lvl1pPr>
              <a:spcBef>
                <a:spcPts val="1440"/>
              </a:spcBef>
              <a:defRPr sz="1920"/>
            </a:lvl1pPr>
            <a:lvl2pPr>
              <a:defRPr sz="1800"/>
            </a:lvl2pPr>
            <a:lvl3pPr>
              <a:defRPr sz="1680"/>
            </a:lvl3pPr>
            <a:lvl4pPr>
              <a:defRPr sz="1440"/>
            </a:lvl4pPr>
            <a:lvl5pPr>
              <a:defRPr sz="1440"/>
            </a:lvl5pPr>
          </a:lstStyle>
          <a:p>
            <a:pPr lvl="0"/>
            <a:r>
              <a:rPr lang="en-GB" dirty="0"/>
              <a:t>Textmasterformat durch Klicken bearbeiten</a:t>
            </a:r>
          </a:p>
          <a:p>
            <a:pPr lvl="1"/>
            <a:r>
              <a:rPr lang="en-GB" dirty="0"/>
              <a:t>Zweite Ebene</a:t>
            </a:r>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9" name="Foliennummernplatzhalter 8"/>
          <p:cNvSpPr>
            <a:spLocks noGrp="1"/>
          </p:cNvSpPr>
          <p:nvPr>
            <p:ph type="sldNum" sz="quarter" idx="12"/>
          </p:nvPr>
        </p:nvSpPr>
        <p:spPr/>
        <p:txBody>
          <a:bodyPr/>
          <a:lstStyle/>
          <a:p>
            <a:fld id="{BE3DC40E-DBBE-4E2D-9EEC-FBF0DA0E9179}" type="slidenum">
              <a:rPr lang="en-GB" smtClean="0"/>
              <a:pPr/>
              <a:t>‹#›</a:t>
            </a:fld>
            <a:endParaRPr lang="en-GB" dirty="0"/>
          </a:p>
        </p:txBody>
      </p:sp>
      <p:sp>
        <p:nvSpPr>
          <p:cNvPr id="2" name="Titel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25171461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Leer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4636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471587"/>
            <a:ext cx="10972800" cy="459648"/>
          </a:xfrm>
          <a:prstGeom prst="rect">
            <a:avLst/>
          </a:prstGeom>
        </p:spPr>
        <p:txBody>
          <a:bodyPr>
            <a:noAutofit/>
          </a:bodyPr>
          <a:lstStyle>
            <a:lvl1pPr marL="0" marR="0" indent="0" algn="l" defTabSz="457200" rtl="0" eaLnBrk="0" fontAlgn="base" latinLnBrk="0" hangingPunct="0">
              <a:lnSpc>
                <a:spcPct val="85000"/>
              </a:lnSpc>
              <a:spcBef>
                <a:spcPct val="0"/>
              </a:spcBef>
              <a:spcAft>
                <a:spcPct val="0"/>
              </a:spcAft>
              <a:buClrTx/>
              <a:buSzTx/>
              <a:buFontTx/>
              <a:buNone/>
              <a:tabLst/>
              <a:defRPr lang="en-US" b="1" i="0" u="none" strike="noStrike" smtClean="0">
                <a:effectLst/>
              </a:defRPr>
            </a:lvl1pPr>
          </a:lstStyle>
          <a:p>
            <a:r>
              <a:rPr lang="en-US" dirty="0"/>
              <a:t>Digital transformation of democracy? </a:t>
            </a:r>
          </a:p>
        </p:txBody>
      </p:sp>
      <p:sp>
        <p:nvSpPr>
          <p:cNvPr id="12" name="Text Placeholder 33"/>
          <p:cNvSpPr>
            <a:spLocks noGrp="1"/>
          </p:cNvSpPr>
          <p:nvPr>
            <p:ph type="body" sz="quarter" idx="18" hasCustomPrompt="1"/>
          </p:nvPr>
        </p:nvSpPr>
        <p:spPr>
          <a:xfrm>
            <a:off x="613832" y="4798696"/>
            <a:ext cx="10968567" cy="1221104"/>
          </a:xfrm>
          <a:prstGeom prst="rect">
            <a:avLst/>
          </a:prstGeom>
        </p:spPr>
        <p:txBody>
          <a:bodyPr wrap="none" anchor="t" anchorCtr="0">
            <a:noAutofit/>
          </a:bodyPr>
          <a:lstStyle>
            <a:lvl1pPr marL="0" algn="l">
              <a:spcBef>
                <a:spcPts val="0"/>
              </a:spcBef>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Axel Polleres – Distinguished Visiting Austrian Chair Professor at Stanford University</a:t>
            </a:r>
          </a:p>
          <a:p>
            <a:pPr lvl="0"/>
            <a:endParaRPr lang="en-US" dirty="0"/>
          </a:p>
          <a:p>
            <a:pPr lvl="0"/>
            <a:endParaRPr lang="en-US" dirty="0"/>
          </a:p>
          <a:p>
            <a:pPr lvl="0"/>
            <a:r>
              <a:rPr lang="en-US" dirty="0"/>
              <a:t>Website: http://</a:t>
            </a:r>
            <a:r>
              <a:rPr lang="en-US" dirty="0" err="1"/>
              <a:t>polleres.net</a:t>
            </a:r>
            <a:r>
              <a:rPr lang="en-US" dirty="0"/>
              <a:t>							   Twitter: @</a:t>
            </a:r>
            <a:r>
              <a:rPr lang="en-US" dirty="0" err="1"/>
              <a:t>AxelPolleres</a:t>
            </a:r>
            <a:endParaRPr lang="en-US" dirty="0"/>
          </a:p>
        </p:txBody>
      </p:sp>
      <p:sp>
        <p:nvSpPr>
          <p:cNvPr id="13" name="Subtitle 2"/>
          <p:cNvSpPr>
            <a:spLocks noGrp="1"/>
          </p:cNvSpPr>
          <p:nvPr>
            <p:ph type="subTitle" idx="1" hasCustomPrompt="1"/>
          </p:nvPr>
        </p:nvSpPr>
        <p:spPr>
          <a:xfrm>
            <a:off x="613833" y="2988286"/>
            <a:ext cx="10972800" cy="847115"/>
          </a:xfrm>
          <a:prstGeom prst="rect">
            <a:avLst/>
          </a:prstGeom>
        </p:spPr>
        <p:txBody>
          <a:bodyPr>
            <a:noAutofit/>
          </a:bodyPr>
          <a:lstStyle>
            <a:lvl1pPr marL="0" indent="0" algn="l">
              <a:buNone/>
              <a:defRPr sz="2000" cap="all" spc="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Challenges and Opportunities</a:t>
            </a:r>
          </a:p>
        </p:txBody>
      </p:sp>
      <p:sp>
        <p:nvSpPr>
          <p:cNvPr id="9" name="Rectangle 8"/>
          <p:cNvSpPr/>
          <p:nvPr userDrawn="1"/>
        </p:nvSpPr>
        <p:spPr>
          <a:xfrm>
            <a:off x="0" y="6409944"/>
            <a:ext cx="12204192" cy="4572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p:pic>
        <p:nvPicPr>
          <p:cNvPr id="15" name="Picture 14" descr="FSI_Logo_alone_horizontal_White.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4349" y="6473953"/>
            <a:ext cx="2228050" cy="393191"/>
          </a:xfrm>
          <a:prstGeom prst="rect">
            <a:avLst/>
          </a:prstGeom>
        </p:spPr>
      </p:pic>
      <p:pic>
        <p:nvPicPr>
          <p:cNvPr id="14" name="Picture 13" descr="TEC_Logo_horizontal_White.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833" y="6475020"/>
            <a:ext cx="2581651" cy="292395"/>
          </a:xfrm>
          <a:prstGeom prst="rect">
            <a:avLst/>
          </a:prstGeom>
        </p:spPr>
      </p:pic>
      <p:pic>
        <p:nvPicPr>
          <p:cNvPr id="17" name="Picture 16" descr="TEC_Logotype_gray.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8095784" y="693587"/>
            <a:ext cx="3486615" cy="1422400"/>
          </a:xfrm>
          <a:prstGeom prst="rect">
            <a:avLst/>
          </a:prstGeom>
        </p:spPr>
      </p:pic>
      <p:pic>
        <p:nvPicPr>
          <p:cNvPr id="10" name="Picture 2" descr="Bildergebnis für WU wien logo">
            <a:extLst>
              <a:ext uri="{FF2B5EF4-FFF2-40B4-BE49-F238E27FC236}">
                <a16:creationId xmlns:a16="http://schemas.microsoft.com/office/drawing/2014/main" id="{C113B6FF-F161-5C47-99F8-0516C0D190C2}"/>
              </a:ext>
            </a:extLst>
          </p:cNvPr>
          <p:cNvPicPr>
            <a:picLocks noChangeAspect="1" noChangeArrowheads="1"/>
          </p:cNvPicPr>
          <p:nvPr userDrawn="1"/>
        </p:nvPicPr>
        <p:blipFill>
          <a:blip r:embed="rId8" cstate="screen">
            <a:alphaModFix amt="19000"/>
            <a:extLst>
              <a:ext uri="{28A0092B-C50C-407E-A947-70E740481C1C}">
                <a14:useLocalDpi xmlns:a14="http://schemas.microsoft.com/office/drawing/2010/main"/>
              </a:ext>
            </a:extLst>
          </a:blip>
          <a:srcRect/>
          <a:stretch>
            <a:fillRect/>
          </a:stretch>
        </p:blipFill>
        <p:spPr bwMode="auto">
          <a:xfrm>
            <a:off x="274753" y="686113"/>
            <a:ext cx="3691880" cy="164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82597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7315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3834" y="463613"/>
            <a:ext cx="10928351" cy="650699"/>
          </a:xfrm>
          <a:prstGeom prst="rect">
            <a:avLst/>
          </a:prstGeom>
        </p:spPr>
        <p:txBody>
          <a:bodyPr/>
          <a:lstStyle>
            <a:lvl1pPr algn="l">
              <a:defRPr sz="2400">
                <a:solidFill>
                  <a:schemeClr val="bg2"/>
                </a:solidFill>
              </a:defRPr>
            </a:lvl1pPr>
          </a:lstStyle>
          <a:p>
            <a:r>
              <a:rPr lang="en-US" dirty="0"/>
              <a:t>DIGITIZATION AND DEMOCRACY</a:t>
            </a:r>
          </a:p>
        </p:txBody>
      </p:sp>
      <p:sp>
        <p:nvSpPr>
          <p:cNvPr id="14" name="Content Placeholder 13"/>
          <p:cNvSpPr>
            <a:spLocks noGrp="1"/>
          </p:cNvSpPr>
          <p:nvPr>
            <p:ph sz="quarter" idx="10" hasCustomPrompt="1"/>
          </p:nvPr>
        </p:nvSpPr>
        <p:spPr>
          <a:xfrm>
            <a:off x="624214" y="2056232"/>
            <a:ext cx="5050367" cy="4167404"/>
          </a:xfrm>
        </p:spPr>
        <p:txBody>
          <a:bodyPr/>
          <a:lstStyle>
            <a:lvl1pPr>
              <a:defRPr sz="1600"/>
            </a:lvl1pPr>
            <a:lvl2pPr>
              <a:defRPr/>
            </a:lvl2pPr>
            <a:lvl3pPr>
              <a:defRPr/>
            </a:lvl3pPr>
          </a:lstStyle>
          <a:p>
            <a:pPr lvl="0"/>
            <a:r>
              <a:rPr lang="en-US" dirty="0"/>
              <a:t>Click to edit Master text styles</a:t>
            </a:r>
          </a:p>
          <a:p>
            <a:pPr lvl="1"/>
            <a:r>
              <a:rPr lang="en-US" dirty="0" err="1"/>
              <a:t>eGovernment</a:t>
            </a:r>
            <a:r>
              <a:rPr lang="en-US" dirty="0"/>
              <a:t> (e.g. </a:t>
            </a:r>
            <a:r>
              <a:rPr lang="en-US" dirty="0" err="1"/>
              <a:t>eID</a:t>
            </a:r>
            <a:r>
              <a:rPr lang="en-US" dirty="0"/>
              <a:t>)</a:t>
            </a:r>
          </a:p>
          <a:p>
            <a:pPr lvl="2"/>
            <a:r>
              <a:rPr lang="en-US" dirty="0"/>
              <a:t>Improved efficiency</a:t>
            </a:r>
          </a:p>
          <a:p>
            <a:pPr lvl="1"/>
            <a:r>
              <a:rPr lang="en-US" dirty="0"/>
              <a:t>More versatile forms of democracy become possible?</a:t>
            </a:r>
          </a:p>
          <a:p>
            <a:pPr lvl="1"/>
            <a:r>
              <a:rPr lang="en-US" dirty="0"/>
              <a:t>Open Data</a:t>
            </a:r>
          </a:p>
          <a:p>
            <a:pPr lvl="2"/>
            <a:r>
              <a:rPr lang="en-US" dirty="0"/>
              <a:t>Improved transparency</a:t>
            </a:r>
          </a:p>
          <a:p>
            <a:pPr lvl="1"/>
            <a:r>
              <a:rPr lang="en-US" dirty="0"/>
              <a:t>Automated </a:t>
            </a:r>
            <a:r>
              <a:rPr lang="en-US" dirty="0" err="1"/>
              <a:t>Acountability</a:t>
            </a:r>
            <a:endParaRPr lang="en-US" dirty="0"/>
          </a:p>
          <a:p>
            <a:pPr lvl="2"/>
            <a:r>
              <a:rPr lang="en-US" dirty="0"/>
              <a:t>GDPR? </a:t>
            </a:r>
            <a:r>
              <a:rPr lang="en-US" dirty="0" err="1"/>
              <a:t>Blockchain</a:t>
            </a:r>
            <a:r>
              <a:rPr lang="en-US" dirty="0"/>
              <a:t> in Public Administration</a:t>
            </a:r>
          </a:p>
          <a:p>
            <a:pPr lvl="1"/>
            <a:r>
              <a:rPr lang="en-US" dirty="0"/>
              <a:t>…</a:t>
            </a:r>
          </a:p>
          <a:p>
            <a:pPr lvl="1"/>
            <a:endParaRPr lang="en-US" dirty="0"/>
          </a:p>
        </p:txBody>
      </p:sp>
      <p:sp>
        <p:nvSpPr>
          <p:cNvPr id="16" name="Content Placeholder 15"/>
          <p:cNvSpPr>
            <a:spLocks noGrp="1"/>
          </p:cNvSpPr>
          <p:nvPr>
            <p:ph sz="quarter" idx="11" hasCustomPrompt="1"/>
          </p:nvPr>
        </p:nvSpPr>
        <p:spPr>
          <a:xfrm>
            <a:off x="6096000" y="2056232"/>
            <a:ext cx="5446184" cy="4167404"/>
          </a:xfrm>
        </p:spPr>
        <p:txBody>
          <a:bodyPr/>
          <a:lstStyle>
            <a:lvl1pPr>
              <a:defRPr sz="1600"/>
            </a:lvl1pPr>
            <a:lvl2pPr>
              <a:defRPr b="0"/>
            </a:lvl2pPr>
            <a:lvl3pPr>
              <a:defRPr/>
            </a:lvl3pPr>
          </a:lstStyle>
          <a:p>
            <a:pPr lvl="0"/>
            <a:r>
              <a:rPr lang="en-US" dirty="0"/>
              <a:t>Click to edit Master text styles</a:t>
            </a:r>
          </a:p>
          <a:p>
            <a:pPr lvl="1"/>
            <a:r>
              <a:rPr lang="en-US" dirty="0" err="1"/>
              <a:t>eGovernment</a:t>
            </a:r>
            <a:r>
              <a:rPr lang="en-US" dirty="0"/>
              <a:t> (e.g. </a:t>
            </a:r>
            <a:r>
              <a:rPr lang="en-US" dirty="0" err="1"/>
              <a:t>eID</a:t>
            </a:r>
            <a:r>
              <a:rPr lang="en-US" dirty="0"/>
              <a:t>)</a:t>
            </a:r>
          </a:p>
          <a:p>
            <a:pPr lvl="2"/>
            <a:r>
              <a:rPr lang="en-US" dirty="0"/>
              <a:t>“Improved” surveillance?</a:t>
            </a:r>
          </a:p>
          <a:p>
            <a:pPr lvl="1"/>
            <a:r>
              <a:rPr lang="en-US" dirty="0"/>
              <a:t>“AI” to </a:t>
            </a:r>
            <a:r>
              <a:rPr lang="en-US" dirty="0" err="1"/>
              <a:t>maniplulate</a:t>
            </a:r>
            <a:r>
              <a:rPr lang="en-US" dirty="0"/>
              <a:t> opinions</a:t>
            </a:r>
          </a:p>
          <a:p>
            <a:pPr lvl="2"/>
            <a:r>
              <a:rPr lang="en-US" dirty="0"/>
              <a:t>Cambridge </a:t>
            </a:r>
            <a:r>
              <a:rPr lang="en-US" dirty="0" err="1"/>
              <a:t>analytica</a:t>
            </a:r>
            <a:r>
              <a:rPr lang="en-US" dirty="0"/>
              <a:t> et al.</a:t>
            </a:r>
          </a:p>
          <a:p>
            <a:pPr lvl="1"/>
            <a:r>
              <a:rPr lang="en-US" dirty="0"/>
              <a:t>Open Data</a:t>
            </a:r>
          </a:p>
          <a:p>
            <a:pPr lvl="2"/>
            <a:r>
              <a:rPr lang="en-US" dirty="0"/>
              <a:t>Misinterpretations, Misuse?</a:t>
            </a:r>
          </a:p>
          <a:p>
            <a:pPr lvl="1"/>
            <a:r>
              <a:rPr lang="en-US" dirty="0"/>
              <a:t>Web Fragmentation, Net Neutrality</a:t>
            </a:r>
          </a:p>
          <a:p>
            <a:pPr lvl="2"/>
            <a:r>
              <a:rPr lang="en-US" dirty="0"/>
              <a:t>Recent US FCC</a:t>
            </a:r>
          </a:p>
          <a:p>
            <a:pPr lvl="2"/>
            <a:endParaRPr lang="en-US" dirty="0"/>
          </a:p>
          <a:p>
            <a:pPr lvl="1"/>
            <a:r>
              <a:rPr lang="en-US" dirty="0"/>
              <a:t>….</a:t>
            </a:r>
          </a:p>
          <a:p>
            <a:pPr lvl="1"/>
            <a:endParaRPr lang="en-US" dirty="0"/>
          </a:p>
          <a:p>
            <a:pPr lvl="1"/>
            <a:endParaRPr lang="en-US" dirty="0"/>
          </a:p>
          <a:p>
            <a:pPr lvl="1"/>
            <a:endParaRPr lang="en-US" dirty="0"/>
          </a:p>
        </p:txBody>
      </p:sp>
      <p:sp>
        <p:nvSpPr>
          <p:cNvPr id="5" name="Pentagon 4">
            <a:extLst>
              <a:ext uri="{FF2B5EF4-FFF2-40B4-BE49-F238E27FC236}">
                <a16:creationId xmlns:a16="http://schemas.microsoft.com/office/drawing/2014/main" id="{A026E584-E554-7743-A416-061D3B551572}"/>
              </a:ext>
            </a:extLst>
          </p:cNvPr>
          <p:cNvSpPr/>
          <p:nvPr userDrawn="1"/>
        </p:nvSpPr>
        <p:spPr>
          <a:xfrm>
            <a:off x="6420003" y="1211580"/>
            <a:ext cx="4391779" cy="844653"/>
          </a:xfrm>
          <a:prstGeom prst="homePlate">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b="1" dirty="0">
                <a:solidFill>
                  <a:sysClr val="windowText" lastClr="000000"/>
                </a:solidFill>
                <a:latin typeface="Arial Rounded MT Bold" panose="020F0704030504030204" pitchFamily="34" charset="77"/>
              </a:rPr>
              <a:t>THREAT</a:t>
            </a:r>
          </a:p>
        </p:txBody>
      </p:sp>
      <p:sp>
        <p:nvSpPr>
          <p:cNvPr id="6" name="Pentagon 5">
            <a:extLst>
              <a:ext uri="{FF2B5EF4-FFF2-40B4-BE49-F238E27FC236}">
                <a16:creationId xmlns:a16="http://schemas.microsoft.com/office/drawing/2014/main" id="{2E244439-AC01-BE49-9729-ABA6D3FEFD42}"/>
              </a:ext>
            </a:extLst>
          </p:cNvPr>
          <p:cNvSpPr/>
          <p:nvPr userDrawn="1"/>
        </p:nvSpPr>
        <p:spPr>
          <a:xfrm flipH="1">
            <a:off x="953507" y="1211581"/>
            <a:ext cx="4391779" cy="844653"/>
          </a:xfrm>
          <a:prstGeom prst="homePlate">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2800" b="1" dirty="0">
                <a:solidFill>
                  <a:sysClr val="windowText" lastClr="000000"/>
                </a:solidFill>
                <a:latin typeface="Arial Rounded MT Bold" panose="020F0704030504030204" pitchFamily="34" charset="77"/>
              </a:rPr>
              <a:t>OPPORTUNITY</a:t>
            </a:r>
          </a:p>
        </p:txBody>
      </p:sp>
    </p:spTree>
    <p:extLst>
      <p:ext uri="{BB962C8B-B14F-4D97-AF65-F5344CB8AC3E}">
        <p14:creationId xmlns:p14="http://schemas.microsoft.com/office/powerpoint/2010/main" val="321383872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613834" y="454026"/>
            <a:ext cx="10928351" cy="676062"/>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613833" y="1211582"/>
            <a:ext cx="10928352"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613835" y="3788419"/>
            <a:ext cx="10928355"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719202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613834" y="479389"/>
            <a:ext cx="10928351"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624214" y="1211582"/>
            <a:ext cx="5050367"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632681" y="3787484"/>
            <a:ext cx="5041900"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6502400" y="1211582"/>
            <a:ext cx="5039784"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6502400" y="3787484"/>
            <a:ext cx="5039784"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5E7946BF-020E-734B-92A6-A6C8F37A9D47}"/>
              </a:ext>
            </a:extLst>
          </p:cNvPr>
          <p:cNvSpPr/>
          <p:nvPr userDrawn="1"/>
        </p:nvSpPr>
        <p:spPr>
          <a:xfrm>
            <a:off x="3053927" y="3198168"/>
            <a:ext cx="3439083" cy="369332"/>
          </a:xfrm>
          <a:prstGeom prst="rect">
            <a:avLst/>
          </a:prstGeom>
        </p:spPr>
        <p:txBody>
          <a:bodyPr wrap="none">
            <a:spAutoFit/>
          </a:bodyPr>
          <a:lstStyle/>
          <a:p>
            <a:r>
              <a:rPr lang="en-US" sz="1800" dirty="0"/>
              <a:t>https://</a:t>
            </a:r>
            <a:r>
              <a:rPr lang="en-US" sz="1800" dirty="0" err="1"/>
              <a:t>www.battleforthenet.com</a:t>
            </a:r>
            <a:r>
              <a:rPr lang="en-US" sz="1800" dirty="0"/>
              <a:t>/</a:t>
            </a:r>
          </a:p>
        </p:txBody>
      </p:sp>
    </p:spTree>
    <p:extLst>
      <p:ext uri="{BB962C8B-B14F-4D97-AF65-F5344CB8AC3E}">
        <p14:creationId xmlns:p14="http://schemas.microsoft.com/office/powerpoint/2010/main" val="415847633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626A-AB17-1B49-892D-FFE7EEE1C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6017D-AD67-BE4E-BCB2-3FA879F058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66539-292C-D946-9E03-6C59E6AA58BA}"/>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5" name="Footer Placeholder 4">
            <a:extLst>
              <a:ext uri="{FF2B5EF4-FFF2-40B4-BE49-F238E27FC236}">
                <a16:creationId xmlns:a16="http://schemas.microsoft.com/office/drawing/2014/main" id="{AD0CDC90-8540-2240-ABF5-37CECAA0B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F1909-A55D-E74F-A612-E3A0A5A4ACEB}"/>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100904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6026" y="430318"/>
            <a:ext cx="8360303" cy="1143000"/>
          </a:xfrm>
          <a:prstGeom prst="rect">
            <a:avLst/>
          </a:prstGeom>
        </p:spPr>
        <p:txBody>
          <a:bodyPr lIns="0" rIns="0"/>
          <a:lstStyle/>
          <a:p>
            <a:r>
              <a:rPr lang="de-DE"/>
              <a:t>Titelmasterformat durch Klicken bearbeiten</a:t>
            </a:r>
            <a:endParaRPr lang="de-AT" dirty="0"/>
          </a:p>
        </p:txBody>
      </p:sp>
      <p:sp>
        <p:nvSpPr>
          <p:cNvPr id="3" name="Inhaltsplatzhalter 2"/>
          <p:cNvSpPr>
            <a:spLocks noGrp="1"/>
          </p:cNvSpPr>
          <p:nvPr>
            <p:ph idx="1"/>
          </p:nvPr>
        </p:nvSpPr>
        <p:spPr>
          <a:xfrm>
            <a:off x="616025" y="1839258"/>
            <a:ext cx="10320792"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oliennummernplatzhalter 5"/>
          <p:cNvSpPr>
            <a:spLocks noGrp="1"/>
          </p:cNvSpPr>
          <p:nvPr>
            <p:ph type="sldNum" sz="quarter" idx="12"/>
          </p:nvPr>
        </p:nvSpPr>
        <p:spPr/>
        <p:txBody>
          <a:bodyPr/>
          <a:lstStyle/>
          <a:p>
            <a:r>
              <a:rPr lang="de-AT" dirty="0"/>
              <a:t>Seite </a:t>
            </a:r>
            <a:fld id="{680737D9-CC42-4855-ABAC-B759A1A9D624}" type="slidenum">
              <a:rPr lang="de-AT" smtClean="0"/>
              <a:pPr/>
              <a:t>‹#›</a:t>
            </a:fld>
            <a:endParaRPr lang="de-AT" dirty="0"/>
          </a:p>
        </p:txBody>
      </p:sp>
      <p:sp>
        <p:nvSpPr>
          <p:cNvPr id="7" name="Datumsplatzhalter 6"/>
          <p:cNvSpPr>
            <a:spLocks noGrp="1"/>
          </p:cNvSpPr>
          <p:nvPr>
            <p:ph type="dt" sz="half" idx="2"/>
          </p:nvPr>
        </p:nvSpPr>
        <p:spPr>
          <a:xfrm>
            <a:off x="9620274" y="6348414"/>
            <a:ext cx="1316543"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
        <p:nvSpPr>
          <p:cNvPr id="10" name="Rectangle 9">
            <a:extLst>
              <a:ext uri="{FF2B5EF4-FFF2-40B4-BE49-F238E27FC236}">
                <a16:creationId xmlns:a16="http://schemas.microsoft.com/office/drawing/2014/main" id="{35A84CDC-14D0-164F-94F6-DDA75EC37460}"/>
              </a:ext>
            </a:extLst>
          </p:cNvPr>
          <p:cNvSpPr/>
          <p:nvPr userDrawn="1"/>
        </p:nvSpPr>
        <p:spPr>
          <a:xfrm>
            <a:off x="11018477" y="6093296"/>
            <a:ext cx="1126195" cy="773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6514971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7" y="258763"/>
            <a:ext cx="8187267" cy="809626"/>
          </a:xfrm>
        </p:spPr>
        <p:txBody>
          <a:bodyPr/>
          <a:lstStyle/>
          <a:p>
            <a:r>
              <a:rPr lang="en-US"/>
              <a:t>Click to edit Master title style</a:t>
            </a:r>
          </a:p>
        </p:txBody>
      </p:sp>
      <p:sp>
        <p:nvSpPr>
          <p:cNvPr id="3" name="Text Placeholder 2"/>
          <p:cNvSpPr>
            <a:spLocks noGrp="1"/>
          </p:cNvSpPr>
          <p:nvPr>
            <p:ph type="body" sz="half" idx="1"/>
          </p:nvPr>
        </p:nvSpPr>
        <p:spPr>
          <a:xfrm>
            <a:off x="719667" y="1590675"/>
            <a:ext cx="5369984"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4" y="1590675"/>
            <a:ext cx="5372100"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280142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A8D2-DCBB-C744-B8C2-CD112511A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A8B67-6D93-2B48-8536-20EDB23FEF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9C2C16-B75D-8746-8CE2-D5EC24933177}"/>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5" name="Footer Placeholder 4">
            <a:extLst>
              <a:ext uri="{FF2B5EF4-FFF2-40B4-BE49-F238E27FC236}">
                <a16:creationId xmlns:a16="http://schemas.microsoft.com/office/drawing/2014/main" id="{CA15EB42-C153-DB49-B1AE-29C326590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EBB09-9A13-7D4B-B88D-D543E777A97A}"/>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281048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C629-F9D7-D340-8C2D-9A2F5263D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89B14F-1CA5-954C-9B7F-1253E4F6B7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AFB81A-DF9F-8844-9B2F-454D3A1342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420C6F-6487-DB4D-8AF9-3B48D8D3D326}"/>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6" name="Footer Placeholder 5">
            <a:extLst>
              <a:ext uri="{FF2B5EF4-FFF2-40B4-BE49-F238E27FC236}">
                <a16:creationId xmlns:a16="http://schemas.microsoft.com/office/drawing/2014/main" id="{5D4452F1-5867-9F42-8CBD-B297C19DD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18725-6B57-9348-84E2-5366B10424B8}"/>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1687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17FB-5C77-994C-AF21-9EB6DC2A37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7BB982-6EE1-F945-A4C0-F3FF34874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81ACA6-A5BF-5B43-B3FB-03D0668043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AFE735-6019-9947-9C7C-69A4C2F369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0CA1F7-45EC-554F-8B30-443B59AB3F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6128A2-86F0-D543-91B4-10E89A70CA3B}"/>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8" name="Footer Placeholder 7">
            <a:extLst>
              <a:ext uri="{FF2B5EF4-FFF2-40B4-BE49-F238E27FC236}">
                <a16:creationId xmlns:a16="http://schemas.microsoft.com/office/drawing/2014/main" id="{86CA2DE5-696F-524E-88AA-ACE2A65362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EC14D9-2284-BC4C-800B-FC127ABA84C3}"/>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399962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A393-C05B-BD45-B535-27038D2CC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25EB9F-C4B1-E346-A794-1748B40C3282}"/>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4" name="Footer Placeholder 3">
            <a:extLst>
              <a:ext uri="{FF2B5EF4-FFF2-40B4-BE49-F238E27FC236}">
                <a16:creationId xmlns:a16="http://schemas.microsoft.com/office/drawing/2014/main" id="{135B61BB-797F-4B43-8771-B07FD998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14E87B-268B-D246-89A8-F6BA5377D51A}"/>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76865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26549-277B-EC46-B1A2-7256D24B173C}"/>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3" name="Footer Placeholder 2">
            <a:extLst>
              <a:ext uri="{FF2B5EF4-FFF2-40B4-BE49-F238E27FC236}">
                <a16:creationId xmlns:a16="http://schemas.microsoft.com/office/drawing/2014/main" id="{16785ED5-A9A7-1E4F-A740-C05C31D93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571E37-EACD-C84A-8E98-0ABBACAF4890}"/>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264508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2555-1C98-5847-8912-71009D0DE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670D69-77F3-FC4B-86A4-BF54EE66E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77A7A-E4AB-3A4B-9C04-29D8E547A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96FAE5-6C22-A94A-8810-E81A2D960A76}"/>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6" name="Footer Placeholder 5">
            <a:extLst>
              <a:ext uri="{FF2B5EF4-FFF2-40B4-BE49-F238E27FC236}">
                <a16:creationId xmlns:a16="http://schemas.microsoft.com/office/drawing/2014/main" id="{A1ABCA75-FA31-3648-9D01-FA7530D13C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BBF70-E874-824F-94F9-37EFDCD5BCCF}"/>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40264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9AE6-D465-3B4E-BD71-D5140592A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79AD63-655E-FF48-BD1A-A7B06D926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F733CB-A449-DD40-94C7-7539A5DE5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FECF34-EC5A-4C43-B61D-60BC30214D2F}"/>
              </a:ext>
            </a:extLst>
          </p:cNvPr>
          <p:cNvSpPr>
            <a:spLocks noGrp="1"/>
          </p:cNvSpPr>
          <p:nvPr>
            <p:ph type="dt" sz="half" idx="10"/>
          </p:nvPr>
        </p:nvSpPr>
        <p:spPr/>
        <p:txBody>
          <a:bodyPr/>
          <a:lstStyle/>
          <a:p>
            <a:fld id="{9C0128EA-AD20-0B4F-850C-74CDF8DDF8CD}" type="datetimeFigureOut">
              <a:rPr lang="en-US" smtClean="0"/>
              <a:t>10/8/18</a:t>
            </a:fld>
            <a:endParaRPr lang="en-US"/>
          </a:p>
        </p:txBody>
      </p:sp>
      <p:sp>
        <p:nvSpPr>
          <p:cNvPr id="6" name="Footer Placeholder 5">
            <a:extLst>
              <a:ext uri="{FF2B5EF4-FFF2-40B4-BE49-F238E27FC236}">
                <a16:creationId xmlns:a16="http://schemas.microsoft.com/office/drawing/2014/main" id="{DD4F099E-A64A-204E-A303-411EED7E5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7E62A-8B97-9649-AB6A-A3C7DCAC882B}"/>
              </a:ext>
            </a:extLst>
          </p:cNvPr>
          <p:cNvSpPr>
            <a:spLocks noGrp="1"/>
          </p:cNvSpPr>
          <p:nvPr>
            <p:ph type="sldNum" sz="quarter" idx="12"/>
          </p:nvPr>
        </p:nvSpPr>
        <p:spPr/>
        <p:txBody>
          <a:bodyPr/>
          <a:lstStyle/>
          <a:p>
            <a:fld id="{99BF7C85-909F-2F45-82C5-2E3473BC44A1}" type="slidenum">
              <a:rPr lang="en-US" smtClean="0"/>
              <a:t>‹#›</a:t>
            </a:fld>
            <a:endParaRPr lang="en-US"/>
          </a:p>
        </p:txBody>
      </p:sp>
    </p:spTree>
    <p:extLst>
      <p:ext uri="{BB962C8B-B14F-4D97-AF65-F5344CB8AC3E}">
        <p14:creationId xmlns:p14="http://schemas.microsoft.com/office/powerpoint/2010/main" val="132259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3.png"/><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5D999-1E96-5341-BF5C-EEDF2F7B4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39662-8121-8C4C-B7A0-AC6B455FE1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F236A-AB36-594D-AD51-EFC7BB31C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128EA-AD20-0B4F-850C-74CDF8DDF8CD}" type="datetimeFigureOut">
              <a:rPr lang="en-US" smtClean="0"/>
              <a:t>10/8/18</a:t>
            </a:fld>
            <a:endParaRPr lang="en-US"/>
          </a:p>
        </p:txBody>
      </p:sp>
      <p:sp>
        <p:nvSpPr>
          <p:cNvPr id="5" name="Footer Placeholder 4">
            <a:extLst>
              <a:ext uri="{FF2B5EF4-FFF2-40B4-BE49-F238E27FC236}">
                <a16:creationId xmlns:a16="http://schemas.microsoft.com/office/drawing/2014/main" id="{2BF7FFD5-143D-F54E-9178-85D8CD8767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D79A3B-E294-A743-8378-0320EFAE0D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F7C85-909F-2F45-82C5-2E3473BC44A1}" type="slidenum">
              <a:rPr lang="en-US" smtClean="0"/>
              <a:t>‹#›</a:t>
            </a:fld>
            <a:endParaRPr lang="en-US"/>
          </a:p>
        </p:txBody>
      </p:sp>
    </p:spTree>
    <p:extLst>
      <p:ext uri="{BB962C8B-B14F-4D97-AF65-F5344CB8AC3E}">
        <p14:creationId xmlns:p14="http://schemas.microsoft.com/office/powerpoint/2010/main" val="76317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9" r:id="rId13"/>
    <p:sldLayoutId id="214748367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613833" y="454026"/>
            <a:ext cx="10972800" cy="676275"/>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Click to edit Master title style</a:t>
            </a:r>
          </a:p>
        </p:txBody>
      </p:sp>
      <p:sp>
        <p:nvSpPr>
          <p:cNvPr id="4" name="Text Placeholder 3"/>
          <p:cNvSpPr>
            <a:spLocks noGrp="1"/>
          </p:cNvSpPr>
          <p:nvPr>
            <p:ph type="body" idx="1"/>
          </p:nvPr>
        </p:nvSpPr>
        <p:spPr>
          <a:xfrm>
            <a:off x="613833" y="1204914"/>
            <a:ext cx="10972800" cy="5018087"/>
          </a:xfrm>
          <a:prstGeom prst="rect">
            <a:avLst/>
          </a:prstGeom>
        </p:spPr>
        <p:txBody>
          <a:bodyPr vert="horz" lIns="0" tIns="45720" rIns="0" bIns="45720" rtlCol="0">
            <a:normAutofit/>
          </a:bodyPr>
          <a:lstStyle/>
          <a:p>
            <a:pPr lvl="0"/>
            <a:r>
              <a:rPr lang="en-US" dirty="0"/>
              <a:t>Click to edit Master title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6409944"/>
            <a:ext cx="12204192" cy="4572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p:pic>
        <p:nvPicPr>
          <p:cNvPr id="6" name="Picture 5" descr="FSI_Logo_alone_horizontal_White.eps"/>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682143" y="6473953"/>
            <a:ext cx="1904491" cy="292883"/>
          </a:xfrm>
          <a:prstGeom prst="rect">
            <a:avLst/>
          </a:prstGeom>
        </p:spPr>
      </p:pic>
      <p:pic>
        <p:nvPicPr>
          <p:cNvPr id="9" name="Picture 8" descr="TEC_Logo_horizontal_White.eps"/>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13833" y="6475020"/>
            <a:ext cx="3352800" cy="292395"/>
          </a:xfrm>
          <a:prstGeom prst="rect">
            <a:avLst/>
          </a:prstGeom>
        </p:spPr>
      </p:pic>
      <p:pic>
        <p:nvPicPr>
          <p:cNvPr id="8" name="Picture 2" descr="Bildergebnis für WU wien logo">
            <a:extLst>
              <a:ext uri="{FF2B5EF4-FFF2-40B4-BE49-F238E27FC236}">
                <a16:creationId xmlns:a16="http://schemas.microsoft.com/office/drawing/2014/main" id="{0B15BB7B-8C72-6E4C-8AA5-A2172746237F}"/>
              </a:ext>
            </a:extLst>
          </p:cNvPr>
          <p:cNvPicPr>
            <a:picLocks noChangeAspect="1" noChangeArrowheads="1"/>
          </p:cNvPicPr>
          <p:nvPr userDrawn="1"/>
        </p:nvPicPr>
        <p:blipFill>
          <a:blip r:embed="rId11" cstate="screen">
            <a:alphaModFix amt="25000"/>
            <a:extLst>
              <a:ext uri="{28A0092B-C50C-407E-A947-70E740481C1C}">
                <a14:useLocalDpi xmlns:a14="http://schemas.microsoft.com/office/drawing/2010/main"/>
              </a:ext>
            </a:extLst>
          </a:blip>
          <a:srcRect/>
          <a:stretch>
            <a:fillRect/>
          </a:stretch>
        </p:blipFill>
        <p:spPr bwMode="auto">
          <a:xfrm>
            <a:off x="9378622" y="191920"/>
            <a:ext cx="2674041" cy="100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004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spd="slow">
    <p:fade/>
  </p:transition>
  <p:hf hdr="0" ftr="0" dt="0"/>
  <p:txStyles>
    <p:titleStyle>
      <a:lvl1pPr algn="l" defTabSz="457200" rtl="0" eaLnBrk="0" fontAlgn="base" hangingPunct="0">
        <a:lnSpc>
          <a:spcPct val="85000"/>
        </a:lnSpc>
        <a:spcBef>
          <a:spcPct val="0"/>
        </a:spcBef>
        <a:spcAft>
          <a:spcPct val="0"/>
        </a:spcAft>
        <a:defRPr sz="2400" b="1" kern="1200">
          <a:solidFill>
            <a:schemeClr val="bg2"/>
          </a:solidFill>
          <a:latin typeface="+mj-lt"/>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1" charset="0"/>
        <a:defRPr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dumps.wikimedia.org/wikidatawiki/entities/latest-all.ttl.gz"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hyperlink" Target="http://pubchem.bio2rdf.org/sparql" TargetMode="External"/><Relationship Id="rId7"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parqles.ai.wu.ac.at/" TargetMode="External"/><Relationship Id="rId5" Type="http://schemas.openxmlformats.org/officeDocument/2006/relationships/hyperlink" Target="http://download.bio2rdf.org/#/current/pubmed/" TargetMode="External"/><Relationship Id="rId4" Type="http://schemas.openxmlformats.org/officeDocument/2006/relationships/hyperlink" Target="http://pubmed.bio2rdf.org/sparq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download.bio2rdf.org/#/current/pubmed/" TargetMode="External"/><Relationship Id="rId7" Type="http://schemas.openxmlformats.org/officeDocument/2006/relationships/image" Target="../media/image17.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ebi.ac.uk/rdf/services/describe?uri=ftp://ftp.ebi.ac.uk/pub/databases/RDF/biomodels/r31/biomodels-rdf.tar.bz2" TargetMode="External"/><Relationship Id="rId5" Type="http://schemas.openxmlformats.org/officeDocument/2006/relationships/hyperlink" Target="https://www.ebi.ac.uk/rdf/services/sparql?query=SELECT%20?ftplink%20from%20%3chttp://rdf.ebi.ac.uk/dataset/biomodels_void.ttl%3e%20WHERE%7b%20?a%20%3chttp://rdfs.org/ns/void#dataDump> ?ftplink} #noLog" TargetMode="External"/><Relationship Id="rId4" Type="http://schemas.openxmlformats.org/officeDocument/2006/relationships/hyperlink" Target="https://www.ebi.ac.uk/rdf/datasets/#BulkDownload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od-cloud.net/"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groups/TheSemanticWeb/permalink/10157192372101729/"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yummydata.org/endpoints"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3.tif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4.tiff"/><Relationship Id="rId4" Type="http://schemas.openxmlformats.org/officeDocument/2006/relationships/image" Target="../media/image23.jpeg"/><Relationship Id="rId9" Type="http://schemas.openxmlformats.org/officeDocument/2006/relationships/image" Target="../media/image33.tiff"/></Relationships>
</file>

<file path=ppt/slides/_rels/slide29.xml.rels><?xml version="1.0" encoding="UTF-8" standalone="yes"?>
<Relationships xmlns="http://schemas.openxmlformats.org/package/2006/relationships"><Relationship Id="rId3" Type="http://schemas.openxmlformats.org/officeDocument/2006/relationships/hyperlink" Target="https://openreview.net/forum?id=H1lS_g81g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png"/><Relationship Id="rId7" Type="http://schemas.openxmlformats.org/officeDocument/2006/relationships/hyperlink" Target="http://lod-cloud.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lod-cloud.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89468B-54B3-CA4F-B017-586C07CBB234}"/>
              </a:ext>
            </a:extLst>
          </p:cNvPr>
          <p:cNvSpPr/>
          <p:nvPr/>
        </p:nvSpPr>
        <p:spPr>
          <a:xfrm>
            <a:off x="6787708" y="71510"/>
            <a:ext cx="5404292" cy="2735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C226E1E-2C1B-D147-B5F9-73A5C7CBA67D}"/>
              </a:ext>
            </a:extLst>
          </p:cNvPr>
          <p:cNvSpPr>
            <a:spLocks noGrp="1"/>
          </p:cNvSpPr>
          <p:nvPr>
            <p:ph type="ctrTitle" hasCustomPrompt="1"/>
          </p:nvPr>
        </p:nvSpPr>
        <p:spPr>
          <a:xfrm>
            <a:off x="885308" y="2528638"/>
            <a:ext cx="8229600" cy="459648"/>
          </a:xfrm>
          <a:prstGeom prst="rect">
            <a:avLst/>
          </a:prstGeom>
        </p:spPr>
        <p:txBody>
          <a:bodyPr>
            <a:noAutofit/>
          </a:bodyPr>
          <a:lstStyle>
            <a:lvl1pPr marL="0" marR="0" indent="0" algn="l" defTabSz="457200" rtl="0" eaLnBrk="0" fontAlgn="base" latinLnBrk="0" hangingPunct="0">
              <a:lnSpc>
                <a:spcPct val="85000"/>
              </a:lnSpc>
              <a:spcBef>
                <a:spcPct val="0"/>
              </a:spcBef>
              <a:spcAft>
                <a:spcPct val="0"/>
              </a:spcAft>
              <a:buClrTx/>
              <a:buSzTx/>
              <a:buFontTx/>
              <a:buNone/>
              <a:tabLst/>
              <a:defRPr lang="en-US" b="1" i="0" u="none" strike="noStrike" smtClean="0">
                <a:effectLst/>
              </a:defRPr>
            </a:lvl1pPr>
          </a:lstStyle>
          <a:p>
            <a:r>
              <a:rPr lang="en-US" dirty="0"/>
              <a:t>THE NON-EXISTING LOD CLOUD</a:t>
            </a:r>
          </a:p>
        </p:txBody>
      </p:sp>
      <p:sp>
        <p:nvSpPr>
          <p:cNvPr id="13" name="Text Placeholder 33">
            <a:extLst>
              <a:ext uri="{FF2B5EF4-FFF2-40B4-BE49-F238E27FC236}">
                <a16:creationId xmlns:a16="http://schemas.microsoft.com/office/drawing/2014/main" id="{6B370EC0-88A5-CA48-9E2B-3C6C09765A51}"/>
              </a:ext>
            </a:extLst>
          </p:cNvPr>
          <p:cNvSpPr>
            <a:spLocks noGrp="1"/>
          </p:cNvSpPr>
          <p:nvPr>
            <p:ph type="body" sz="quarter" idx="18" hasCustomPrompt="1"/>
          </p:nvPr>
        </p:nvSpPr>
        <p:spPr>
          <a:xfrm>
            <a:off x="836059" y="4926287"/>
            <a:ext cx="8226425" cy="1221104"/>
          </a:xfrm>
          <a:prstGeom prst="rect">
            <a:avLst/>
          </a:prstGeom>
        </p:spPr>
        <p:txBody>
          <a:bodyPr wrap="none" anchor="t" anchorCtr="0">
            <a:noAutofit/>
          </a:bodyPr>
          <a:lstStyle>
            <a:lvl1pPr marL="0" algn="l">
              <a:spcBef>
                <a:spcPts val="0"/>
              </a:spcBef>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b="1" dirty="0"/>
              <a:t>Axel Polleres</a:t>
            </a:r>
            <a:r>
              <a:rPr lang="en-US" dirty="0"/>
              <a:t>, </a:t>
            </a:r>
            <a:r>
              <a:rPr lang="en-US" dirty="0" err="1"/>
              <a:t>Maulik</a:t>
            </a:r>
            <a:r>
              <a:rPr lang="en-US" dirty="0"/>
              <a:t> </a:t>
            </a:r>
            <a:r>
              <a:rPr lang="en-US" dirty="0" err="1"/>
              <a:t>Kamdar</a:t>
            </a:r>
            <a:r>
              <a:rPr lang="en-US" dirty="0"/>
              <a:t>, </a:t>
            </a:r>
            <a:r>
              <a:rPr lang="en-US" dirty="0" err="1"/>
              <a:t>Maulik</a:t>
            </a:r>
            <a:r>
              <a:rPr lang="en-US" dirty="0"/>
              <a:t> R. </a:t>
            </a:r>
            <a:r>
              <a:rPr lang="en-US" dirty="0" err="1"/>
              <a:t>Kamdar</a:t>
            </a:r>
            <a:r>
              <a:rPr lang="en-US" dirty="0"/>
              <a:t>, Javier D. Fernández, Tania </a:t>
            </a:r>
            <a:r>
              <a:rPr lang="en-US" dirty="0" err="1"/>
              <a:t>Tudorache</a:t>
            </a:r>
            <a:r>
              <a:rPr lang="en-US" dirty="0"/>
              <a:t>, and Mark A. </a:t>
            </a:r>
            <a:r>
              <a:rPr lang="en-US" dirty="0" err="1"/>
              <a:t>Musen</a:t>
            </a:r>
            <a:endParaRPr lang="en-US" dirty="0"/>
          </a:p>
          <a:p>
            <a:pPr lvl="0"/>
            <a:endParaRPr lang="en-US" dirty="0"/>
          </a:p>
          <a:p>
            <a:pPr lvl="0"/>
            <a:endParaRPr lang="en-US" dirty="0"/>
          </a:p>
          <a:p>
            <a:pPr lvl="0"/>
            <a:r>
              <a:rPr lang="en-US" dirty="0"/>
              <a:t>Website: http://</a:t>
            </a:r>
            <a:r>
              <a:rPr lang="en-US" dirty="0" err="1"/>
              <a:t>polleres.net</a:t>
            </a:r>
            <a:r>
              <a:rPr lang="en-US" dirty="0"/>
              <a:t>							   Twitter: @</a:t>
            </a:r>
            <a:r>
              <a:rPr lang="en-US" dirty="0" err="1"/>
              <a:t>AxelPolleres</a:t>
            </a:r>
            <a:endParaRPr lang="en-US" dirty="0"/>
          </a:p>
        </p:txBody>
      </p:sp>
      <p:sp>
        <p:nvSpPr>
          <p:cNvPr id="14" name="Subtitle 2">
            <a:extLst>
              <a:ext uri="{FF2B5EF4-FFF2-40B4-BE49-F238E27FC236}">
                <a16:creationId xmlns:a16="http://schemas.microsoft.com/office/drawing/2014/main" id="{FA0A392A-C71B-964D-BB99-89E0CDE2CDBB}"/>
              </a:ext>
            </a:extLst>
          </p:cNvPr>
          <p:cNvSpPr>
            <a:spLocks noGrp="1"/>
          </p:cNvSpPr>
          <p:nvPr>
            <p:ph type="subTitle" idx="1" hasCustomPrompt="1"/>
          </p:nvPr>
        </p:nvSpPr>
        <p:spPr>
          <a:xfrm>
            <a:off x="885308" y="2988286"/>
            <a:ext cx="8229600" cy="847115"/>
          </a:xfrm>
          <a:prstGeom prst="rect">
            <a:avLst/>
          </a:prstGeom>
        </p:spPr>
        <p:txBody>
          <a:bodyPr>
            <a:noAutofit/>
          </a:bodyPr>
          <a:lstStyle>
            <a:lvl1pPr marL="0" indent="0" algn="l">
              <a:buNone/>
              <a:defRPr sz="2000" cap="all" spc="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how it could finally be (re-)created</a:t>
            </a:r>
          </a:p>
        </p:txBody>
      </p:sp>
      <p:pic>
        <p:nvPicPr>
          <p:cNvPr id="5" name="Picture 2" descr="http://csh.ac.at/assets/images/csh_logo.png">
            <a:extLst>
              <a:ext uri="{FF2B5EF4-FFF2-40B4-BE49-F238E27FC236}">
                <a16:creationId xmlns:a16="http://schemas.microsoft.com/office/drawing/2014/main" id="{8A16263A-E34F-D541-BE14-8CD28A2D84F3}"/>
              </a:ext>
            </a:extLst>
          </p:cNvPr>
          <p:cNvPicPr>
            <a:picLocks noChangeAspect="1" noChangeArrowheads="1"/>
          </p:cNvPicPr>
          <p:nvPr/>
        </p:nvPicPr>
        <p:blipFill>
          <a:blip r:embed="rId2">
            <a:grayscl/>
            <a:alphaModFix amt="98000"/>
            <a:extLst>
              <a:ext uri="{BEBA8EAE-BF5A-486C-A8C5-ECC9F3942E4B}">
                <a14:imgProps xmlns:a14="http://schemas.microsoft.com/office/drawing/2010/main">
                  <a14:imgLayer>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10574" y="666227"/>
            <a:ext cx="2009301" cy="930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1D1170-A96A-7346-9B74-6B442237A0A0}"/>
              </a:ext>
            </a:extLst>
          </p:cNvPr>
          <p:cNvPicPr>
            <a:picLocks noChangeAspect="1"/>
          </p:cNvPicPr>
          <p:nvPr/>
        </p:nvPicPr>
        <p:blipFill>
          <a:blip r:embed="rId3">
            <a:alphaModFix amt="59000"/>
            <a:extLst>
              <a:ext uri="{BEBA8EAE-BF5A-486C-A8C5-ECC9F3942E4B}">
                <a14:imgProps xmlns:a14="http://schemas.microsoft.com/office/drawing/2010/main">
                  <a14:imgLayer>
                    <a14:imgEffect>
                      <a14:saturation sat="0"/>
                    </a14:imgEffect>
                  </a14:imgLayer>
                </a14:imgProps>
              </a:ext>
            </a:extLst>
          </a:blip>
          <a:stretch>
            <a:fillRect/>
          </a:stretch>
        </p:blipFill>
        <p:spPr>
          <a:xfrm>
            <a:off x="6787707" y="688404"/>
            <a:ext cx="5404293" cy="762337"/>
          </a:xfrm>
          <a:prstGeom prst="rect">
            <a:avLst/>
          </a:prstGeom>
        </p:spPr>
      </p:pic>
    </p:spTree>
    <p:extLst>
      <p:ext uri="{BB962C8B-B14F-4D97-AF65-F5344CB8AC3E}">
        <p14:creationId xmlns:p14="http://schemas.microsoft.com/office/powerpoint/2010/main" val="233954662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753533" y="253384"/>
            <a:ext cx="5618871" cy="1998247"/>
          </a:xfrm>
          <a:solidFill>
            <a:schemeClr val="bg1"/>
          </a:solidFill>
        </p:spPr>
        <p:txBody>
          <a:bodyPr/>
          <a:lstStyle/>
          <a:p>
            <a:r>
              <a:rPr lang="en-US" dirty="0"/>
              <a:t>Current LOD Cloud:</a:t>
            </a:r>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345701" y="1830201"/>
            <a:ext cx="49276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Challenge 1: Size</a:t>
            </a:r>
          </a:p>
          <a:p>
            <a:pPr marL="742950" lvl="1" indent="-285750">
              <a:buFont typeface="Arial" panose="020B0604020202020204" pitchFamily="34" charset="0"/>
              <a:buChar char="•"/>
            </a:pPr>
            <a:r>
              <a:rPr lang="en-US" dirty="0"/>
              <a:t>single datasets (e.g. </a:t>
            </a:r>
            <a:r>
              <a:rPr lang="en-US" dirty="0" err="1"/>
              <a:t>Pubmed</a:t>
            </a:r>
            <a:r>
              <a:rPr lang="en-US" dirty="0"/>
              <a:t> dump has 7b triples, </a:t>
            </a:r>
            <a:r>
              <a:rPr lang="en-US" dirty="0" err="1"/>
              <a:t>Wikidata</a:t>
            </a:r>
            <a:r>
              <a:rPr lang="en-US" dirty="0"/>
              <a:t> </a:t>
            </a:r>
            <a:r>
              <a:rPr lang="en-US" dirty="0">
                <a:hlinkClick r:id="rId3"/>
              </a:rPr>
              <a:t>ttl.gz dump </a:t>
            </a:r>
            <a:r>
              <a:rPr lang="en-US" dirty="0"/>
              <a:t>+30GB, 5.7b triples)</a:t>
            </a:r>
          </a:p>
          <a:p>
            <a:pPr lvl="1"/>
            <a:r>
              <a:rPr lang="en-US" dirty="0">
                <a:sym typeface="Wingdings" pitchFamily="2" charset="2"/>
              </a:rPr>
              <a:t></a:t>
            </a:r>
            <a:r>
              <a:rPr lang="en-US" dirty="0"/>
              <a:t> bigger than a significant rest of the LOD cloud (whole LOD-a-lot experiment 28b triples)</a:t>
            </a:r>
          </a:p>
          <a:p>
            <a:pPr marL="742950" lvl="1" indent="-285750">
              <a:buFont typeface="Arial" panose="020B0604020202020204" pitchFamily="34" charset="0"/>
              <a:buChar char="•"/>
            </a:pPr>
            <a:r>
              <a:rPr lang="en-US" dirty="0"/>
              <a:t>Current Triple stores scale probably up to ~20-30b?</a:t>
            </a:r>
          </a:p>
          <a:p>
            <a:pPr marL="1200150" lvl="2" indent="-285750">
              <a:buFont typeface="Arial" panose="020B0604020202020204" pitchFamily="34" charset="0"/>
              <a:buChar char="•"/>
            </a:pPr>
            <a:r>
              <a:rPr lang="en-US" dirty="0"/>
              <a:t>But:</a:t>
            </a:r>
          </a:p>
          <a:p>
            <a:pPr marL="1657350" lvl="3" indent="-285750">
              <a:buFont typeface="Arial" panose="020B0604020202020204" pitchFamily="34" charset="0"/>
              <a:buChar char="•"/>
            </a:pPr>
            <a:r>
              <a:rPr lang="en-US" dirty="0"/>
              <a:t>Provide significant bottlenecks in access (e.g. limits for timeouts in </a:t>
            </a:r>
            <a:r>
              <a:rPr lang="en-US" dirty="0" err="1"/>
              <a:t>wikidata</a:t>
            </a:r>
            <a:r>
              <a:rPr lang="en-US" dirty="0"/>
              <a:t> query-services)</a:t>
            </a:r>
          </a:p>
          <a:p>
            <a:pPr marL="1657350" lvl="3" indent="-285750">
              <a:buFont typeface="Arial" panose="020B0604020202020204" pitchFamily="34" charset="0"/>
              <a:buChar char="•"/>
            </a:pPr>
            <a:r>
              <a:rPr lang="en-US" dirty="0"/>
              <a:t>Bio2RDF endpoint has only ~1b triples</a:t>
            </a:r>
          </a:p>
          <a:p>
            <a:pPr marL="1657350" lvl="3" indent="-285750">
              <a:buFont typeface="Arial" panose="020B0604020202020204" pitchFamily="34" charset="0"/>
              <a:buChar char="•"/>
            </a:pPr>
            <a:r>
              <a:rPr lang="en-US" dirty="0"/>
              <a:t>Where’s the rest??</a:t>
            </a:r>
          </a:p>
          <a:p>
            <a:pPr marL="1200150" lvl="2"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7BEA39FB-72CC-0E48-8639-0F928A978A41}"/>
              </a:ext>
            </a:extLst>
          </p:cNvPr>
          <p:cNvSpPr txBox="1"/>
          <p:nvPr/>
        </p:nvSpPr>
        <p:spPr>
          <a:xfrm>
            <a:off x="6784619" y="2939181"/>
            <a:ext cx="4273061" cy="1754326"/>
          </a:xfrm>
          <a:prstGeom prst="rect">
            <a:avLst/>
          </a:prstGeom>
          <a:solidFill>
            <a:schemeClr val="bg1"/>
          </a:solidFill>
        </p:spPr>
        <p:txBody>
          <a:bodyPr wrap="square" rtlCol="0">
            <a:spAutoFit/>
          </a:bodyPr>
          <a:lstStyle/>
          <a:p>
            <a:r>
              <a:rPr lang="en-US" sz="3600" b="1" i="1" dirty="0"/>
              <a:t>Current SPARQL endpoints are at their limits</a:t>
            </a:r>
          </a:p>
        </p:txBody>
      </p:sp>
    </p:spTree>
    <p:extLst>
      <p:ext uri="{BB962C8B-B14F-4D97-AF65-F5344CB8AC3E}">
        <p14:creationId xmlns:p14="http://schemas.microsoft.com/office/powerpoint/2010/main" val="2984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838200" y="365125"/>
            <a:ext cx="5618871" cy="1998247"/>
          </a:xfrm>
          <a:solidFill>
            <a:schemeClr val="bg1"/>
          </a:solidFill>
        </p:spPr>
        <p:txBody>
          <a:bodyPr/>
          <a:lstStyle/>
          <a:p>
            <a:r>
              <a:rPr lang="en-US" dirty="0"/>
              <a:t>Current LOD Cloud:</a:t>
            </a:r>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155991" y="1853364"/>
            <a:ext cx="49276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Challenge 2: SPARQL endpoints availability , findability and limits:</a:t>
            </a:r>
          </a:p>
          <a:p>
            <a:pPr marL="742950" lvl="1" indent="-285750">
              <a:buFont typeface="Arial" panose="020B0604020202020204" pitchFamily="34" charset="0"/>
              <a:buChar char="•"/>
            </a:pPr>
            <a:r>
              <a:rPr lang="en-US" dirty="0">
                <a:hlinkClick r:id="rId3"/>
              </a:rPr>
              <a:t>http://pubchem.bio2rdf.org/sparql</a:t>
            </a:r>
            <a:r>
              <a:rPr lang="en-US" dirty="0"/>
              <a:t> is down</a:t>
            </a:r>
          </a:p>
          <a:p>
            <a:pPr marL="742950" lvl="1" indent="-285750">
              <a:buFont typeface="Arial" panose="020B0604020202020204" pitchFamily="34" charset="0"/>
              <a:buChar char="•"/>
            </a:pPr>
            <a:r>
              <a:rPr lang="en-US" dirty="0">
                <a:hlinkClick r:id="rId4" tooltip="http://pubmed.bio2rdf.org/sparql"/>
              </a:rPr>
              <a:t>http://pubmed.bio2rdf.org/sparql</a:t>
            </a:r>
            <a:r>
              <a:rPr lang="en-US" dirty="0"/>
              <a:t> redirects to</a:t>
            </a:r>
          </a:p>
          <a:p>
            <a:pPr marL="1200150" lvl="2" indent="-285750">
              <a:buFont typeface="Arial" panose="020B0604020202020204" pitchFamily="34" charset="0"/>
              <a:buChar char="•"/>
            </a:pPr>
            <a:r>
              <a:rPr lang="en-US" dirty="0">
                <a:hlinkClick r:id="rId5"/>
              </a:rPr>
              <a:t>http://download.bio2rdf.org/#/current/pubmed/</a:t>
            </a:r>
            <a:r>
              <a:rPr lang="en-US" dirty="0"/>
              <a:t> </a:t>
            </a:r>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cf. also: </a:t>
            </a:r>
            <a:r>
              <a:rPr lang="en-US" dirty="0">
                <a:hlinkClick r:id="rId6"/>
              </a:rPr>
              <a:t>http://sparqles.ai.wu.ac.at/</a:t>
            </a:r>
            <a:endParaRPr lang="en-US" dirty="0"/>
          </a:p>
          <a:p>
            <a:pPr lvl="1"/>
            <a:endParaRPr lang="en-US" dirty="0"/>
          </a:p>
          <a:p>
            <a:pPr lvl="1"/>
            <a:r>
              <a:rPr lang="en-US" dirty="0">
                <a:sym typeface="Wingdings" pitchFamily="2" charset="2"/>
              </a:rPr>
              <a:t> </a:t>
            </a:r>
            <a:r>
              <a:rPr lang="en-US" b="1" dirty="0">
                <a:sym typeface="Wingdings" pitchFamily="2" charset="2"/>
              </a:rPr>
              <a:t>Better try dumps?</a:t>
            </a:r>
            <a:endParaRPr lang="en-US" b="1" dirty="0"/>
          </a:p>
        </p:txBody>
      </p:sp>
      <p:sp>
        <p:nvSpPr>
          <p:cNvPr id="6" name="TextBox 5">
            <a:extLst>
              <a:ext uri="{FF2B5EF4-FFF2-40B4-BE49-F238E27FC236}">
                <a16:creationId xmlns:a16="http://schemas.microsoft.com/office/drawing/2014/main" id="{B5205407-0FFC-8F40-AB68-0F067EFEA08F}"/>
              </a:ext>
            </a:extLst>
          </p:cNvPr>
          <p:cNvSpPr txBox="1"/>
          <p:nvPr/>
        </p:nvSpPr>
        <p:spPr>
          <a:xfrm>
            <a:off x="6784619" y="976201"/>
            <a:ext cx="4273061" cy="1754326"/>
          </a:xfrm>
          <a:prstGeom prst="rect">
            <a:avLst/>
          </a:prstGeom>
          <a:solidFill>
            <a:schemeClr val="bg1"/>
          </a:solidFill>
        </p:spPr>
        <p:txBody>
          <a:bodyPr wrap="square" rtlCol="0">
            <a:spAutoFit/>
          </a:bodyPr>
          <a:lstStyle/>
          <a:p>
            <a:r>
              <a:rPr lang="en-US" sz="3600" b="1" i="1" dirty="0"/>
              <a:t>Current SPARQL endpoints are non-available</a:t>
            </a:r>
          </a:p>
        </p:txBody>
      </p:sp>
      <p:grpSp>
        <p:nvGrpSpPr>
          <p:cNvPr id="22" name="Group 21">
            <a:extLst>
              <a:ext uri="{FF2B5EF4-FFF2-40B4-BE49-F238E27FC236}">
                <a16:creationId xmlns:a16="http://schemas.microsoft.com/office/drawing/2014/main" id="{4273B6A2-8F77-F24A-B839-031F43217F18}"/>
              </a:ext>
            </a:extLst>
          </p:cNvPr>
          <p:cNvGrpSpPr/>
          <p:nvPr/>
        </p:nvGrpSpPr>
        <p:grpSpPr>
          <a:xfrm>
            <a:off x="4764911" y="3315439"/>
            <a:ext cx="7880101" cy="3542561"/>
            <a:chOff x="4764911" y="3315439"/>
            <a:chExt cx="7880101" cy="3542561"/>
          </a:xfrm>
        </p:grpSpPr>
        <p:sp>
          <p:nvSpPr>
            <p:cNvPr id="21" name="Rectangle 20">
              <a:extLst>
                <a:ext uri="{FF2B5EF4-FFF2-40B4-BE49-F238E27FC236}">
                  <a16:creationId xmlns:a16="http://schemas.microsoft.com/office/drawing/2014/main" id="{FA07F88D-B748-904A-9B42-C4D7F76D7412}"/>
                </a:ext>
              </a:extLst>
            </p:cNvPr>
            <p:cNvSpPr/>
            <p:nvPr/>
          </p:nvSpPr>
          <p:spPr>
            <a:xfrm>
              <a:off x="5083591" y="3315439"/>
              <a:ext cx="7108409" cy="3542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31C0BBA-B75D-3642-91C1-C6995A8DE829}"/>
                </a:ext>
              </a:extLst>
            </p:cNvPr>
            <p:cNvGrpSpPr/>
            <p:nvPr/>
          </p:nvGrpSpPr>
          <p:grpSpPr>
            <a:xfrm>
              <a:off x="4764911" y="3740888"/>
              <a:ext cx="7880101" cy="2990503"/>
              <a:chOff x="4764911" y="3740888"/>
              <a:chExt cx="7880101" cy="2990503"/>
            </a:xfrm>
          </p:grpSpPr>
          <p:graphicFrame>
            <p:nvGraphicFramePr>
              <p:cNvPr id="17" name="Chart 16">
                <a:extLst>
                  <a:ext uri="{FF2B5EF4-FFF2-40B4-BE49-F238E27FC236}">
                    <a16:creationId xmlns:a16="http://schemas.microsoft.com/office/drawing/2014/main" id="{6FD38342-5D63-B343-8F33-3F8078551F4D}"/>
                  </a:ext>
                </a:extLst>
              </p:cNvPr>
              <p:cNvGraphicFramePr>
                <a:graphicFrameLocks/>
              </p:cNvGraphicFramePr>
              <p:nvPr>
                <p:extLst>
                  <p:ext uri="{D42A27DB-BD31-4B8C-83A1-F6EECF244321}">
                    <p14:modId xmlns:p14="http://schemas.microsoft.com/office/powerpoint/2010/main" val="2122708704"/>
                  </p:ext>
                </p:extLst>
              </p:nvPr>
            </p:nvGraphicFramePr>
            <p:xfrm>
              <a:off x="4764911" y="3740888"/>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8" name="Freeform 17">
                <a:extLst>
                  <a:ext uri="{FF2B5EF4-FFF2-40B4-BE49-F238E27FC236}">
                    <a16:creationId xmlns:a16="http://schemas.microsoft.com/office/drawing/2014/main" id="{713EB347-0F61-994D-8D56-D129DCC95910}"/>
                  </a:ext>
                </a:extLst>
              </p:cNvPr>
              <p:cNvSpPr/>
              <p:nvPr/>
            </p:nvSpPr>
            <p:spPr>
              <a:xfrm>
                <a:off x="7876833" y="4799830"/>
                <a:ext cx="1687484" cy="447211"/>
              </a:xfrm>
              <a:custGeom>
                <a:avLst/>
                <a:gdLst>
                  <a:gd name="connsiteX0" fmla="*/ 0 w 1687484"/>
                  <a:gd name="connsiteY0" fmla="*/ 255483 h 447211"/>
                  <a:gd name="connsiteX1" fmla="*/ 640080 w 1687484"/>
                  <a:gd name="connsiteY1" fmla="*/ 438363 h 447211"/>
                  <a:gd name="connsiteX2" fmla="*/ 847898 w 1687484"/>
                  <a:gd name="connsiteY2" fmla="*/ 6102 h 447211"/>
                  <a:gd name="connsiteX3" fmla="*/ 556953 w 1687484"/>
                  <a:gd name="connsiteY3" fmla="*/ 188982 h 447211"/>
                  <a:gd name="connsiteX4" fmla="*/ 1687484 w 1687484"/>
                  <a:gd name="connsiteY4" fmla="*/ 255483 h 447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484" h="447211">
                    <a:moveTo>
                      <a:pt x="0" y="255483"/>
                    </a:moveTo>
                    <a:cubicBezTo>
                      <a:pt x="249382" y="367704"/>
                      <a:pt x="498764" y="479926"/>
                      <a:pt x="640080" y="438363"/>
                    </a:cubicBezTo>
                    <a:cubicBezTo>
                      <a:pt x="781396" y="396800"/>
                      <a:pt x="861753" y="47665"/>
                      <a:pt x="847898" y="6102"/>
                    </a:cubicBezTo>
                    <a:cubicBezTo>
                      <a:pt x="834044" y="-35462"/>
                      <a:pt x="417022" y="147418"/>
                      <a:pt x="556953" y="188982"/>
                    </a:cubicBezTo>
                    <a:cubicBezTo>
                      <a:pt x="696884" y="230546"/>
                      <a:pt x="1192184" y="243014"/>
                      <a:pt x="1687484" y="255483"/>
                    </a:cubicBezTo>
                  </a:path>
                </a:pathLst>
              </a:custGeom>
              <a:solidFill>
                <a:schemeClr val="bg1"/>
              </a:solid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hart 18">
                <a:extLst>
                  <a:ext uri="{FF2B5EF4-FFF2-40B4-BE49-F238E27FC236}">
                    <a16:creationId xmlns:a16="http://schemas.microsoft.com/office/drawing/2014/main" id="{2FE564AC-8E71-2848-BC69-19A44307980A}"/>
                  </a:ext>
                </a:extLst>
              </p:cNvPr>
              <p:cNvGraphicFramePr>
                <a:graphicFrameLocks/>
              </p:cNvGraphicFramePr>
              <p:nvPr>
                <p:extLst>
                  <p:ext uri="{D42A27DB-BD31-4B8C-83A1-F6EECF244321}">
                    <p14:modId xmlns:p14="http://schemas.microsoft.com/office/powerpoint/2010/main" val="2126343737"/>
                  </p:ext>
                </p:extLst>
              </p:nvPr>
            </p:nvGraphicFramePr>
            <p:xfrm>
              <a:off x="8073012" y="4041979"/>
              <a:ext cx="4572000" cy="2689412"/>
            </p:xfrm>
            <a:graphic>
              <a:graphicData uri="http://schemas.openxmlformats.org/drawingml/2006/chart">
                <c:chart xmlns:c="http://schemas.openxmlformats.org/drawingml/2006/chart" xmlns:r="http://schemas.openxmlformats.org/officeDocument/2006/relationships" r:id="rId8"/>
              </a:graphicData>
            </a:graphic>
          </p:graphicFrame>
        </p:grpSp>
      </p:grpSp>
    </p:spTree>
    <p:extLst>
      <p:ext uri="{BB962C8B-B14F-4D97-AF65-F5344CB8AC3E}">
        <p14:creationId xmlns:p14="http://schemas.microsoft.com/office/powerpoint/2010/main" val="40612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345831" y="141226"/>
            <a:ext cx="6139375" cy="2137739"/>
          </a:xfrm>
          <a:solidFill>
            <a:schemeClr val="bg1"/>
          </a:solidFill>
        </p:spPr>
        <p:txBody>
          <a:bodyPr/>
          <a:lstStyle/>
          <a:p>
            <a:r>
              <a:rPr lang="en-US" dirty="0"/>
              <a:t>Current LOD Cloud:</a:t>
            </a:r>
            <a:br>
              <a:rPr lang="en-US" dirty="0"/>
            </a:br>
            <a:br>
              <a:rPr lang="en-US" dirty="0"/>
            </a:br>
            <a:endParaRPr lang="en-US" dirty="0"/>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152791" y="948690"/>
            <a:ext cx="4927600" cy="5355312"/>
          </a:xfrm>
          <a:prstGeom prst="rect">
            <a:avLst/>
          </a:prstGeom>
          <a:noFill/>
        </p:spPr>
        <p:txBody>
          <a:bodyPr wrap="square" rtlCol="0">
            <a:spAutoFit/>
          </a:bodyPr>
          <a:lstStyle/>
          <a:p>
            <a:pPr marL="285750" indent="-285750">
              <a:buFont typeface="Arial" panose="020B0604020202020204" pitchFamily="34" charset="0"/>
              <a:buChar char="•"/>
            </a:pPr>
            <a:r>
              <a:rPr lang="en-US" dirty="0"/>
              <a:t>Challenge 3: APIs not uniformly findable</a:t>
            </a:r>
          </a:p>
          <a:p>
            <a:pPr marL="742950" lvl="1" indent="-285750">
              <a:buFont typeface="Arial" panose="020B0604020202020204" pitchFamily="34" charset="0"/>
              <a:buChar char="•"/>
            </a:pPr>
            <a:r>
              <a:rPr lang="en-US" dirty="0"/>
              <a:t>Dumps not easily </a:t>
            </a:r>
            <a:r>
              <a:rPr lang="en-US" dirty="0" err="1"/>
              <a:t>accessabiliy</a:t>
            </a:r>
            <a:endParaRPr lang="en-US" dirty="0"/>
          </a:p>
          <a:p>
            <a:pPr marL="742950" lvl="1" indent="-285750">
              <a:buFont typeface="Arial" panose="020B0604020202020204" pitchFamily="34" charset="0"/>
              <a:buChar char="•"/>
            </a:pPr>
            <a:r>
              <a:rPr lang="en-US" dirty="0">
                <a:hlinkClick r:id="rId3"/>
              </a:rPr>
              <a:t>http://download.bio2rdf.org/#/current/pubmed/</a:t>
            </a:r>
            <a:endParaRPr lang="en-US" dirty="0"/>
          </a:p>
          <a:p>
            <a:pPr marL="1200150" lvl="2" indent="-285750">
              <a:buFont typeface="Arial" panose="020B0604020202020204" pitchFamily="34" charset="0"/>
              <a:buChar char="•"/>
            </a:pPr>
            <a:r>
              <a:rPr lang="en-US" dirty="0" err="1"/>
              <a:t>Javascript</a:t>
            </a:r>
            <a:r>
              <a:rPr lang="en-US" dirty="0"/>
              <a:t> page which can only be crawled with a headless browser</a:t>
            </a:r>
          </a:p>
          <a:p>
            <a:pPr marL="742950" lvl="1" indent="-285750">
              <a:buFont typeface="Arial" panose="020B0604020202020204" pitchFamily="34" charset="0"/>
              <a:buChar char="•"/>
            </a:pPr>
            <a:r>
              <a:rPr lang="en-US" dirty="0">
                <a:hlinkClick r:id="rId4"/>
              </a:rPr>
              <a:t>https://www.ebi.ac.uk/rdf/datasets/#BulkDownloads</a:t>
            </a:r>
            <a:r>
              <a:rPr lang="en-US" dirty="0"/>
              <a:t> </a:t>
            </a:r>
            <a:r>
              <a:rPr lang="en-US" dirty="0">
                <a:sym typeface="Wingdings" pitchFamily="2" charset="2"/>
              </a:rPr>
              <a:t></a:t>
            </a:r>
          </a:p>
          <a:p>
            <a:pPr marL="1200150" lvl="2" indent="-285750">
              <a:buFont typeface="Arial" panose="020B0604020202020204" pitchFamily="34" charset="0"/>
              <a:buChar char="•"/>
            </a:pPr>
            <a:r>
              <a:rPr lang="en-US" dirty="0">
                <a:sym typeface="Wingdings" pitchFamily="2" charset="2"/>
              </a:rPr>
              <a:t>Bulk download links as result of </a:t>
            </a:r>
            <a:r>
              <a:rPr lang="en-US" dirty="0">
                <a:sym typeface="Wingdings" pitchFamily="2" charset="2"/>
                <a:hlinkClick r:id="rId5"/>
              </a:rPr>
              <a:t>SPARQL queries </a:t>
            </a:r>
            <a:r>
              <a:rPr lang="en-US" dirty="0">
                <a:sym typeface="Wingdings" pitchFamily="2" charset="2"/>
              </a:rPr>
              <a:t>against </a:t>
            </a:r>
            <a:r>
              <a:rPr lang="en-US" dirty="0" err="1">
                <a:sym typeface="Wingdings" pitchFamily="2" charset="2"/>
              </a:rPr>
              <a:t>VoID</a:t>
            </a:r>
            <a:r>
              <a:rPr lang="en-US" dirty="0">
                <a:sym typeface="Wingdings" pitchFamily="2" charset="2"/>
              </a:rPr>
              <a:t> descriptions, e.g.</a:t>
            </a:r>
          </a:p>
          <a:p>
            <a:pPr marL="1657350" lvl="3" indent="-285750">
              <a:buFont typeface="Arial" panose="020B0604020202020204" pitchFamily="34" charset="0"/>
              <a:buChar char="•"/>
            </a:pPr>
            <a:r>
              <a:rPr lang="en-US" dirty="0">
                <a:hlinkClick r:id="rId6"/>
              </a:rPr>
              <a:t>&lt;ftp://ftp.ebi.ac.uk/pub/databases/RDF/biomodels/r31/biomodels-rdf.tar.bz2&gt;</a:t>
            </a:r>
            <a:endParaRPr lang="en-US" dirty="0"/>
          </a:p>
          <a:p>
            <a:pPr marL="1657350" lvl="3" indent="-285750">
              <a:buFont typeface="Arial" panose="020B0604020202020204" pitchFamily="34" charset="0"/>
              <a:buChar char="•"/>
            </a:pPr>
            <a:r>
              <a:rPr lang="en-US" dirty="0">
                <a:sym typeface="Wingdings" pitchFamily="2" charset="2"/>
              </a:rPr>
              <a:t>Various compressions used, etc.</a:t>
            </a:r>
          </a:p>
          <a:p>
            <a:pPr marL="742950" lvl="1" indent="-285750">
              <a:buFont typeface="Arial" panose="020B0604020202020204" pitchFamily="34" charset="0"/>
              <a:buChar char="•"/>
            </a:pPr>
            <a:r>
              <a:rPr lang="en-US" dirty="0"/>
              <a:t>SPARQL service description vocabulary does NOT have an attribute for pointing to alternative dumps or proper description of limitations imposed</a:t>
            </a:r>
          </a:p>
        </p:txBody>
      </p:sp>
      <p:sp>
        <p:nvSpPr>
          <p:cNvPr id="6" name="TextBox 5">
            <a:extLst>
              <a:ext uri="{FF2B5EF4-FFF2-40B4-BE49-F238E27FC236}">
                <a16:creationId xmlns:a16="http://schemas.microsoft.com/office/drawing/2014/main" id="{4271D1E8-8B2F-8548-B59A-EA3E12D5E2A6}"/>
              </a:ext>
            </a:extLst>
          </p:cNvPr>
          <p:cNvSpPr txBox="1"/>
          <p:nvPr/>
        </p:nvSpPr>
        <p:spPr>
          <a:xfrm>
            <a:off x="6528581" y="449555"/>
            <a:ext cx="4821227" cy="3416320"/>
          </a:xfrm>
          <a:prstGeom prst="rect">
            <a:avLst/>
          </a:prstGeom>
          <a:solidFill>
            <a:schemeClr val="bg1"/>
          </a:solidFill>
        </p:spPr>
        <p:txBody>
          <a:bodyPr wrap="square" rtlCol="0">
            <a:spAutoFit/>
          </a:bodyPr>
          <a:lstStyle/>
          <a:p>
            <a:r>
              <a:rPr lang="en-US" sz="3600" i="1" dirty="0"/>
              <a:t>Current SPARQL endpoints don’t provide metadata nor point to accessible dumps and </a:t>
            </a:r>
            <a:r>
              <a:rPr lang="en-US" sz="3600" b="1" i="1" dirty="0"/>
              <a:t>… too many formats:</a:t>
            </a:r>
          </a:p>
          <a:p>
            <a:endParaRPr lang="en-US" sz="3600" b="1" i="1" dirty="0"/>
          </a:p>
        </p:txBody>
      </p:sp>
      <p:pic>
        <p:nvPicPr>
          <p:cNvPr id="7" name="Content Placeholder 4">
            <a:extLst>
              <a:ext uri="{FF2B5EF4-FFF2-40B4-BE49-F238E27FC236}">
                <a16:creationId xmlns:a16="http://schemas.microsoft.com/office/drawing/2014/main" id="{B6867EC2-C913-EC44-ACF3-AF91803E869B}"/>
              </a:ext>
            </a:extLst>
          </p:cNvPr>
          <p:cNvPicPr>
            <a:picLocks noChangeAspect="1"/>
          </p:cNvPicPr>
          <p:nvPr/>
        </p:nvPicPr>
        <p:blipFill>
          <a:blip r:embed="rId7"/>
          <a:stretch>
            <a:fillRect/>
          </a:stretch>
        </p:blipFill>
        <p:spPr>
          <a:xfrm>
            <a:off x="6699738" y="3360154"/>
            <a:ext cx="5531194" cy="3497845"/>
          </a:xfrm>
          <a:prstGeom prst="rect">
            <a:avLst/>
          </a:prstGeom>
        </p:spPr>
      </p:pic>
    </p:spTree>
    <p:extLst>
      <p:ext uri="{BB962C8B-B14F-4D97-AF65-F5344CB8AC3E}">
        <p14:creationId xmlns:p14="http://schemas.microsoft.com/office/powerpoint/2010/main" val="24390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838200" y="365125"/>
            <a:ext cx="5618871" cy="1998247"/>
          </a:xfrm>
          <a:solidFill>
            <a:schemeClr val="bg1"/>
          </a:solidFill>
        </p:spPr>
        <p:txBody>
          <a:bodyPr/>
          <a:lstStyle/>
          <a:p>
            <a:r>
              <a:rPr lang="en-US" dirty="0"/>
              <a:t>Current LOD Cloud:</a:t>
            </a:r>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155991" y="1877946"/>
            <a:ext cx="49276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Challenge 4: </a:t>
            </a:r>
            <a:r>
              <a:rPr lang="en-US" b="1" dirty="0"/>
              <a:t>What do Links in LOD cloud actually mean?</a:t>
            </a:r>
          </a:p>
          <a:p>
            <a:pPr marL="742950" lvl="1" indent="-285750">
              <a:buFont typeface="Arial" panose="020B0604020202020204" pitchFamily="34" charset="0"/>
              <a:buChar char="•"/>
            </a:pPr>
            <a:r>
              <a:rPr lang="en-US" dirty="0"/>
              <a:t>What are in-links/out-links?</a:t>
            </a:r>
          </a:p>
          <a:p>
            <a:pPr marL="1200150" lvl="2" indent="-285750">
              <a:buFont typeface="Arial" panose="020B0604020202020204" pitchFamily="34" charset="0"/>
              <a:buChar char="•"/>
            </a:pPr>
            <a:r>
              <a:rPr lang="en-US" dirty="0"/>
              <a:t>Computed from meta-data on </a:t>
            </a:r>
            <a:r>
              <a:rPr lang="en-US" dirty="0" err="1"/>
              <a:t>datahub.io</a:t>
            </a:r>
            <a:endParaRPr lang="en-US" dirty="0"/>
          </a:p>
          <a:p>
            <a:pPr marL="1200150" lvl="2" indent="-285750">
              <a:buFont typeface="Arial" panose="020B0604020202020204" pitchFamily="34" charset="0"/>
              <a:buChar char="•"/>
            </a:pPr>
            <a:r>
              <a:rPr lang="en-US" dirty="0"/>
              <a:t>But description is ambiguous:</a:t>
            </a:r>
          </a:p>
          <a:p>
            <a:pPr marL="1657350" lvl="3" indent="-285750">
              <a:buFont typeface="Arial" panose="020B0604020202020204" pitchFamily="34" charset="0"/>
              <a:buChar char="•"/>
            </a:pPr>
            <a:r>
              <a:rPr lang="en-US" dirty="0">
                <a:hlinkClick r:id="rId3"/>
              </a:rPr>
              <a:t>Definition</a:t>
            </a:r>
            <a:r>
              <a:rPr lang="en-US" dirty="0"/>
              <a:t>: “</a:t>
            </a:r>
            <a:r>
              <a:rPr lang="en-US" b="1" dirty="0"/>
              <a:t>either your dataset must use URIs from the other dataset, or vice </a:t>
            </a:r>
            <a:r>
              <a:rPr lang="en-US" b="1" dirty="0" err="1"/>
              <a:t>versam</a:t>
            </a:r>
            <a:r>
              <a:rPr lang="en-US" dirty="0"/>
              <a:t>”</a:t>
            </a:r>
          </a:p>
          <a:p>
            <a:pPr marL="285750" indent="-285750">
              <a:buFont typeface="Arial" panose="020B0604020202020204" pitchFamily="34" charset="0"/>
              <a:buChar char="•"/>
            </a:pPr>
            <a:r>
              <a:rPr lang="en-US" dirty="0"/>
              <a:t>What does it actually mean?</a:t>
            </a:r>
          </a:p>
          <a:p>
            <a:pPr marL="742950" lvl="1" indent="-285750">
              <a:buFont typeface="Arial" panose="020B0604020202020204" pitchFamily="34" charset="0"/>
              <a:buChar char="•"/>
            </a:pPr>
            <a:r>
              <a:rPr lang="en-US" dirty="0"/>
              <a:t>Ontology reuse?</a:t>
            </a:r>
          </a:p>
          <a:p>
            <a:pPr marL="742950" lvl="1" indent="-285750">
              <a:buFont typeface="Arial" panose="020B0604020202020204" pitchFamily="34" charset="0"/>
              <a:buChar char="•"/>
            </a:pPr>
            <a:r>
              <a:rPr lang="en-US" dirty="0"/>
              <a:t>Instance Links?</a:t>
            </a:r>
          </a:p>
          <a:p>
            <a:pPr marL="742950" lvl="1" indent="-285750">
              <a:buFont typeface="Arial" panose="020B0604020202020204" pitchFamily="34" charset="0"/>
              <a:buChar char="•"/>
            </a:pPr>
            <a:r>
              <a:rPr lang="en-US" dirty="0"/>
              <a:t>Joint reuse of entities from 3</a:t>
            </a:r>
            <a:r>
              <a:rPr lang="en-US" baseline="30000" dirty="0"/>
              <a:t>rd</a:t>
            </a:r>
            <a:r>
              <a:rPr lang="en-US" dirty="0"/>
              <a:t> dataset?</a:t>
            </a:r>
          </a:p>
          <a:p>
            <a:pPr marL="742950" lvl="1" indent="-285750">
              <a:buFont typeface="Arial" panose="020B0604020202020204" pitchFamily="34" charset="0"/>
              <a:buChar char="•"/>
            </a:pPr>
            <a:r>
              <a:rPr lang="en-US" dirty="0"/>
              <a:t>Who does a namespace belong to?</a:t>
            </a:r>
          </a:p>
        </p:txBody>
      </p:sp>
      <p:pic>
        <p:nvPicPr>
          <p:cNvPr id="4" name="Picture 3">
            <a:extLst>
              <a:ext uri="{FF2B5EF4-FFF2-40B4-BE49-F238E27FC236}">
                <a16:creationId xmlns:a16="http://schemas.microsoft.com/office/drawing/2014/main" id="{8A215221-56C3-A540-A861-F074AC93BCD2}"/>
              </a:ext>
            </a:extLst>
          </p:cNvPr>
          <p:cNvPicPr>
            <a:picLocks noChangeAspect="1"/>
          </p:cNvPicPr>
          <p:nvPr/>
        </p:nvPicPr>
        <p:blipFill>
          <a:blip r:embed="rId4"/>
          <a:stretch>
            <a:fillRect/>
          </a:stretch>
        </p:blipFill>
        <p:spPr>
          <a:xfrm>
            <a:off x="5674735" y="3341561"/>
            <a:ext cx="6400800" cy="3060700"/>
          </a:xfrm>
          <a:prstGeom prst="rect">
            <a:avLst/>
          </a:prstGeom>
        </p:spPr>
      </p:pic>
      <p:pic>
        <p:nvPicPr>
          <p:cNvPr id="8" name="Picture 7">
            <a:extLst>
              <a:ext uri="{FF2B5EF4-FFF2-40B4-BE49-F238E27FC236}">
                <a16:creationId xmlns:a16="http://schemas.microsoft.com/office/drawing/2014/main" id="{EF656827-BD1C-3142-AABC-E1169D4F6DDE}"/>
              </a:ext>
            </a:extLst>
          </p:cNvPr>
          <p:cNvPicPr>
            <a:picLocks noChangeAspect="1"/>
          </p:cNvPicPr>
          <p:nvPr/>
        </p:nvPicPr>
        <p:blipFill>
          <a:blip r:embed="rId5"/>
          <a:stretch>
            <a:fillRect/>
          </a:stretch>
        </p:blipFill>
        <p:spPr>
          <a:xfrm>
            <a:off x="6011789" y="633689"/>
            <a:ext cx="2311400" cy="2171700"/>
          </a:xfrm>
          <a:prstGeom prst="rect">
            <a:avLst/>
          </a:prstGeom>
        </p:spPr>
      </p:pic>
      <p:sp>
        <p:nvSpPr>
          <p:cNvPr id="12" name="TextBox 11">
            <a:extLst>
              <a:ext uri="{FF2B5EF4-FFF2-40B4-BE49-F238E27FC236}">
                <a16:creationId xmlns:a16="http://schemas.microsoft.com/office/drawing/2014/main" id="{4A8F385C-D59B-664F-A1EC-45D22DFBCB81}"/>
              </a:ext>
            </a:extLst>
          </p:cNvPr>
          <p:cNvSpPr txBox="1"/>
          <p:nvPr/>
        </p:nvSpPr>
        <p:spPr>
          <a:xfrm>
            <a:off x="8629188" y="1798264"/>
            <a:ext cx="3148978" cy="646331"/>
          </a:xfrm>
          <a:prstGeom prst="rect">
            <a:avLst/>
          </a:prstGeom>
          <a:solidFill>
            <a:schemeClr val="bg1"/>
          </a:solidFill>
        </p:spPr>
        <p:txBody>
          <a:bodyPr wrap="square" rtlCol="0">
            <a:spAutoFit/>
          </a:bodyPr>
          <a:lstStyle/>
          <a:p>
            <a:r>
              <a:rPr lang="en-US" sz="3600" b="1" i="1" dirty="0"/>
              <a:t>What are links?</a:t>
            </a:r>
          </a:p>
        </p:txBody>
      </p:sp>
    </p:spTree>
    <p:extLst>
      <p:ext uri="{BB962C8B-B14F-4D97-AF65-F5344CB8AC3E}">
        <p14:creationId xmlns:p14="http://schemas.microsoft.com/office/powerpoint/2010/main" val="1311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CE7CDAB-2B46-3E41-B83A-84254216CC28}"/>
              </a:ext>
            </a:extLst>
          </p:cNvPr>
          <p:cNvPicPr>
            <a:picLocks noGrp="1" noChangeAspect="1"/>
          </p:cNvPicPr>
          <p:nvPr>
            <p:ph idx="1"/>
          </p:nvPr>
        </p:nvPicPr>
        <p:blipFill>
          <a:blip r:embed="rId2"/>
          <a:stretch>
            <a:fillRect/>
          </a:stretch>
        </p:blipFill>
        <p:spPr>
          <a:xfrm>
            <a:off x="4401382" y="901297"/>
            <a:ext cx="7734349" cy="5830094"/>
          </a:xfrm>
        </p:spPr>
      </p:pic>
      <p:sp>
        <p:nvSpPr>
          <p:cNvPr id="2" name="Title 1">
            <a:extLst>
              <a:ext uri="{FF2B5EF4-FFF2-40B4-BE49-F238E27FC236}">
                <a16:creationId xmlns:a16="http://schemas.microsoft.com/office/drawing/2014/main" id="{5F44BF7F-22AA-C64B-AD6D-4FB61EF13858}"/>
              </a:ext>
            </a:extLst>
          </p:cNvPr>
          <p:cNvSpPr>
            <a:spLocks noGrp="1"/>
          </p:cNvSpPr>
          <p:nvPr>
            <p:ph type="title"/>
          </p:nvPr>
        </p:nvSpPr>
        <p:spPr>
          <a:xfrm>
            <a:off x="155991" y="83264"/>
            <a:ext cx="6444567" cy="1998247"/>
          </a:xfrm>
          <a:solidFill>
            <a:schemeClr val="bg1"/>
          </a:solidFill>
        </p:spPr>
        <p:txBody>
          <a:bodyPr/>
          <a:lstStyle/>
          <a:p>
            <a:r>
              <a:rPr lang="en-US" dirty="0"/>
              <a:t>Current LOD Cloud:</a:t>
            </a:r>
            <a:br>
              <a:rPr lang="en-US" dirty="0"/>
            </a:br>
            <a:br>
              <a:rPr lang="en-US" dirty="0"/>
            </a:br>
            <a:endParaRPr lang="en-US" dirty="0"/>
          </a:p>
        </p:txBody>
      </p:sp>
      <p:sp>
        <p:nvSpPr>
          <p:cNvPr id="10" name="Oval 9">
            <a:extLst>
              <a:ext uri="{FF2B5EF4-FFF2-40B4-BE49-F238E27FC236}">
                <a16:creationId xmlns:a16="http://schemas.microsoft.com/office/drawing/2014/main" id="{CC326D49-8C90-2F43-93F5-AC87525CE289}"/>
              </a:ext>
            </a:extLst>
          </p:cNvPr>
          <p:cNvSpPr/>
          <p:nvPr/>
        </p:nvSpPr>
        <p:spPr>
          <a:xfrm>
            <a:off x="5233182" y="1603717"/>
            <a:ext cx="3868615" cy="5254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8DBCE1-2E76-CD4F-93E8-20F93B8CC2DA}"/>
              </a:ext>
            </a:extLst>
          </p:cNvPr>
          <p:cNvSpPr txBox="1"/>
          <p:nvPr/>
        </p:nvSpPr>
        <p:spPr>
          <a:xfrm>
            <a:off x="155991" y="816237"/>
            <a:ext cx="4397721" cy="4801314"/>
          </a:xfrm>
          <a:prstGeom prst="rect">
            <a:avLst/>
          </a:prstGeom>
          <a:noFill/>
        </p:spPr>
        <p:txBody>
          <a:bodyPr wrap="square" rtlCol="0">
            <a:spAutoFit/>
          </a:bodyPr>
          <a:lstStyle/>
          <a:p>
            <a:pPr marL="285750" indent="-285750">
              <a:buFont typeface="Arial" panose="020B0604020202020204" pitchFamily="34" charset="0"/>
              <a:buChar char="•"/>
            </a:pPr>
            <a:r>
              <a:rPr lang="en-US" dirty="0"/>
              <a:t>Challenge 5: Completeness/consistency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Well known RDF datasets missing</a:t>
            </a:r>
          </a:p>
          <a:p>
            <a:pPr marL="742950" lvl="1" indent="-285750">
              <a:buFont typeface="Arial" panose="020B0604020202020204" pitchFamily="34" charset="0"/>
              <a:buChar char="•"/>
            </a:pPr>
            <a:r>
              <a:rPr lang="en-US" dirty="0"/>
              <a:t>E.g. EBI RDF not there (plus around 10 other well known Bio data bases), or even </a:t>
            </a:r>
            <a:r>
              <a:rPr lang="en-US" dirty="0">
                <a:hlinkClick r:id="rId3"/>
              </a:rPr>
              <a:t>wikidata not there</a:t>
            </a:r>
            <a:r>
              <a:rPr lang="en-US" dirty="0"/>
              <a:t> (sic!)</a:t>
            </a:r>
          </a:p>
          <a:p>
            <a:pPr marL="285750" indent="-285750">
              <a:buFont typeface="Arial" panose="020B0604020202020204" pitchFamily="34" charset="0"/>
              <a:buChar char="•"/>
            </a:pPr>
            <a:r>
              <a:rPr lang="en-US" dirty="0"/>
              <a:t>Datasets no longer available or moved elsewhere… how do I find them?</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How does the party Linking to a dataset get notified that the dataset has been updated?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r>
              <a:rPr lang="en-US" dirty="0">
                <a:sym typeface="Wingdings" pitchFamily="2" charset="2"/>
              </a:rPr>
              <a:t> </a:t>
            </a:r>
            <a:r>
              <a:rPr lang="en-US" b="1" i="1" dirty="0"/>
              <a:t>Needs monitoring &amp; ability to link to versions!</a:t>
            </a:r>
          </a:p>
          <a:p>
            <a:pPr marL="742950" lvl="1"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F07B3DE5-649F-7A40-A014-FCF1E8F42EFE}"/>
              </a:ext>
            </a:extLst>
          </p:cNvPr>
          <p:cNvSpPr txBox="1"/>
          <p:nvPr/>
        </p:nvSpPr>
        <p:spPr>
          <a:xfrm>
            <a:off x="6790621" y="2251631"/>
            <a:ext cx="4821227" cy="1754326"/>
          </a:xfrm>
          <a:prstGeom prst="rect">
            <a:avLst/>
          </a:prstGeom>
          <a:solidFill>
            <a:schemeClr val="bg1"/>
          </a:solidFill>
        </p:spPr>
        <p:txBody>
          <a:bodyPr wrap="square" rtlCol="0">
            <a:spAutoFit/>
          </a:bodyPr>
          <a:lstStyle/>
          <a:p>
            <a:r>
              <a:rPr lang="en-US" sz="3600" b="1" i="1" dirty="0"/>
              <a:t>How to deal with updates? New versions of datasets? Archives?</a:t>
            </a:r>
          </a:p>
        </p:txBody>
      </p:sp>
    </p:spTree>
    <p:extLst>
      <p:ext uri="{BB962C8B-B14F-4D97-AF65-F5344CB8AC3E}">
        <p14:creationId xmlns:p14="http://schemas.microsoft.com/office/powerpoint/2010/main" val="42114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0"/>
            <a:ext cx="10972800" cy="6858000"/>
          </a:xfrm>
          <a:prstGeom prst="rect">
            <a:avLst/>
          </a:prstGeom>
          <a:solidFill>
            <a:srgbClr val="C3C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5122" name="Picture 2" descr="https://roadmunk.com/blog/wp-content/uploads/2016/03/technical-pm-hero-1.png"/>
          <p:cNvPicPr>
            <a:picLocks noChangeAspect="1" noChangeArrowheads="1"/>
          </p:cNvPicPr>
          <p:nvPr/>
        </p:nvPicPr>
        <p:blipFill rotWithShape="1">
          <a:blip r:embed="rId2">
            <a:extLst>
              <a:ext uri="{28A0092B-C50C-407E-A947-70E740481C1C}">
                <a14:useLocalDpi xmlns:a14="http://schemas.microsoft.com/office/drawing/2010/main" val="0"/>
              </a:ext>
            </a:extLst>
          </a:blip>
          <a:srcRect l="933" r="933"/>
          <a:stretch/>
        </p:blipFill>
        <p:spPr bwMode="auto">
          <a:xfrm>
            <a:off x="1889760" y="1467202"/>
            <a:ext cx="841248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3752" y="45274"/>
            <a:ext cx="6015365" cy="1421928"/>
          </a:xfrm>
          <a:prstGeom prst="rect">
            <a:avLst/>
          </a:prstGeom>
          <a:noFill/>
        </p:spPr>
        <p:txBody>
          <a:bodyPr wrap="none" rtlCol="0">
            <a:spAutoFit/>
          </a:bodyPr>
          <a:lstStyle/>
          <a:p>
            <a:r>
              <a:rPr lang="en-US" sz="4320" b="1" dirty="0"/>
              <a:t>Last, but not least:</a:t>
            </a:r>
          </a:p>
          <a:p>
            <a:r>
              <a:rPr lang="en-US" sz="4320" b="1" dirty="0"/>
              <a:t>Non-Technical Challenges</a:t>
            </a:r>
          </a:p>
        </p:txBody>
      </p:sp>
      <p:sp>
        <p:nvSpPr>
          <p:cNvPr id="3" name="TextBox 2"/>
          <p:cNvSpPr txBox="1"/>
          <p:nvPr/>
        </p:nvSpPr>
        <p:spPr>
          <a:xfrm>
            <a:off x="3845282" y="6499455"/>
            <a:ext cx="6192401" cy="286232"/>
          </a:xfrm>
          <a:prstGeom prst="rect">
            <a:avLst/>
          </a:prstGeom>
          <a:noFill/>
        </p:spPr>
        <p:txBody>
          <a:bodyPr wrap="none" rtlCol="0">
            <a:spAutoFit/>
          </a:bodyPr>
          <a:lstStyle/>
          <a:p>
            <a:r>
              <a:rPr lang="en-US" sz="1260" dirty="0"/>
              <a:t>Image: roadmunk.com/blog/how-non-technical-product-managers-can-jump-the-skills-gap/</a:t>
            </a:r>
          </a:p>
        </p:txBody>
      </p:sp>
    </p:spTree>
    <p:extLst>
      <p:ext uri="{BB962C8B-B14F-4D97-AF65-F5344CB8AC3E}">
        <p14:creationId xmlns:p14="http://schemas.microsoft.com/office/powerpoint/2010/main" val="287595502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4024" y="1404858"/>
            <a:ext cx="10418377" cy="5244464"/>
          </a:xfrm>
        </p:spPr>
        <p:txBody>
          <a:bodyPr>
            <a:normAutofit/>
          </a:bodyPr>
          <a:lstStyle/>
          <a:p>
            <a:r>
              <a:rPr lang="en-US" sz="2800" dirty="0"/>
              <a:t>The </a:t>
            </a:r>
            <a:r>
              <a:rPr lang="en-GB" sz="2800" b="1" dirty="0"/>
              <a:t>steep learning curve</a:t>
            </a:r>
          </a:p>
          <a:p>
            <a:pPr lvl="1"/>
            <a:r>
              <a:rPr lang="en-GB" dirty="0"/>
              <a:t>Often frustrating experiences with using LD</a:t>
            </a:r>
          </a:p>
          <a:p>
            <a:pPr lvl="1"/>
            <a:r>
              <a:rPr lang="en-GB" dirty="0"/>
              <a:t>Data publishers lack tools and guidelines to help them discover and reuse existing content</a:t>
            </a:r>
          </a:p>
          <a:p>
            <a:pPr lvl="1"/>
            <a:r>
              <a:rPr lang="en-GB" dirty="0"/>
              <a:t>How to perform sophisticated (federated) SPARQL queries, without minimal automated support?</a:t>
            </a:r>
          </a:p>
          <a:p>
            <a:r>
              <a:rPr lang="en-GB" sz="2800" b="1" dirty="0"/>
              <a:t>Trust &amp; Sustainability</a:t>
            </a:r>
          </a:p>
          <a:p>
            <a:pPr lvl="1"/>
            <a:r>
              <a:rPr lang="en-GB" dirty="0"/>
              <a:t>Outdated, once-off RDF exports</a:t>
            </a:r>
          </a:p>
          <a:p>
            <a:pPr lvl="1"/>
            <a:r>
              <a:rPr lang="en-GB" dirty="0"/>
              <a:t>Doubts of the maintenance: will dataset X be kept up to date?</a:t>
            </a:r>
          </a:p>
          <a:p>
            <a:r>
              <a:rPr lang="en-GB" sz="2800" b="1" dirty="0"/>
              <a:t>Documentation</a:t>
            </a:r>
            <a:r>
              <a:rPr lang="en-GB" sz="2800" dirty="0"/>
              <a:t> and </a:t>
            </a:r>
            <a:r>
              <a:rPr lang="en-GB" sz="2800" b="1" dirty="0"/>
              <a:t>Usability</a:t>
            </a:r>
          </a:p>
          <a:p>
            <a:pPr lvl="1"/>
            <a:r>
              <a:rPr lang="en-GB" dirty="0"/>
              <a:t>Often inexistent or poor documentation, support or maintenance</a:t>
            </a:r>
          </a:p>
          <a:p>
            <a:r>
              <a:rPr lang="en-GB" sz="2800" b="1" dirty="0"/>
              <a:t>Funding</a:t>
            </a:r>
            <a:r>
              <a:rPr lang="en-GB" dirty="0"/>
              <a:t> </a:t>
            </a:r>
          </a:p>
          <a:p>
            <a:pPr lvl="1"/>
            <a:r>
              <a:rPr lang="en-GB" dirty="0"/>
              <a:t>No cross-continental projects, no overlapping topics (rather complementary)</a:t>
            </a:r>
          </a:p>
          <a:p>
            <a:pPr lvl="1"/>
            <a:r>
              <a:rPr lang="en-GB" dirty="0"/>
              <a:t>Duplicated services among communities, e.g. SPARQLES and </a:t>
            </a:r>
            <a:r>
              <a:rPr lang="en-GB" dirty="0">
                <a:hlinkClick r:id="rId3"/>
              </a:rPr>
              <a:t>http://yummydata.org/endpoints</a:t>
            </a:r>
            <a:r>
              <a:rPr lang="en-GB" dirty="0"/>
              <a:t> (life sciences)</a:t>
            </a:r>
            <a:endParaRPr lang="en-US" dirty="0"/>
          </a:p>
        </p:txBody>
      </p:sp>
      <p:sp>
        <p:nvSpPr>
          <p:cNvPr id="3" name="Slide Number Placeholder 2"/>
          <p:cNvSpPr>
            <a:spLocks noGrp="1"/>
          </p:cNvSpPr>
          <p:nvPr>
            <p:ph type="sldNum" sz="quarter" idx="12"/>
          </p:nvPr>
        </p:nvSpPr>
        <p:spPr/>
        <p:txBody>
          <a:bodyPr/>
          <a:lstStyle/>
          <a:p>
            <a:fld id="{BE3DC40E-DBBE-4E2D-9EEC-FBF0DA0E9179}" type="slidenum">
              <a:rPr lang="en-GB" smtClean="0"/>
              <a:pPr/>
              <a:t>16</a:t>
            </a:fld>
            <a:endParaRPr lang="en-GB" dirty="0"/>
          </a:p>
        </p:txBody>
      </p:sp>
      <p:sp>
        <p:nvSpPr>
          <p:cNvPr id="4" name="Title 3"/>
          <p:cNvSpPr>
            <a:spLocks noGrp="1"/>
          </p:cNvSpPr>
          <p:nvPr>
            <p:ph type="title"/>
          </p:nvPr>
        </p:nvSpPr>
        <p:spPr/>
        <p:txBody>
          <a:bodyPr/>
          <a:lstStyle/>
          <a:p>
            <a:r>
              <a:rPr lang="en-US" dirty="0"/>
              <a:t>Other non-technical challenges</a:t>
            </a:r>
          </a:p>
        </p:txBody>
      </p:sp>
    </p:spTree>
    <p:extLst>
      <p:ext uri="{BB962C8B-B14F-4D97-AF65-F5344CB8AC3E}">
        <p14:creationId xmlns:p14="http://schemas.microsoft.com/office/powerpoint/2010/main" val="77328416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3image1832288">
            <a:extLst>
              <a:ext uri="{FF2B5EF4-FFF2-40B4-BE49-F238E27FC236}">
                <a16:creationId xmlns:a16="http://schemas.microsoft.com/office/drawing/2014/main" id="{E39C281B-B903-9B48-A8E7-033D6B146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2" y="2030046"/>
            <a:ext cx="4363103" cy="45445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267B43-5959-5B4D-8FDC-A94C198344C7}"/>
              </a:ext>
            </a:extLst>
          </p:cNvPr>
          <p:cNvSpPr>
            <a:spLocks noGrp="1"/>
          </p:cNvSpPr>
          <p:nvPr>
            <p:ph type="title"/>
          </p:nvPr>
        </p:nvSpPr>
        <p:spPr/>
        <p:txBody>
          <a:bodyPr/>
          <a:lstStyle/>
          <a:p>
            <a:r>
              <a:rPr lang="en-US" dirty="0"/>
              <a:t>Still there is hope! Brave PhD candidates defend and “stitch” the Web of Data!</a:t>
            </a:r>
          </a:p>
        </p:txBody>
      </p:sp>
      <p:pic>
        <p:nvPicPr>
          <p:cNvPr id="11" name="Picture 10">
            <a:extLst>
              <a:ext uri="{FF2B5EF4-FFF2-40B4-BE49-F238E27FC236}">
                <a16:creationId xmlns:a16="http://schemas.microsoft.com/office/drawing/2014/main" id="{7F0E1DE9-5A28-6E41-A2E1-08BE191BC824}"/>
              </a:ext>
            </a:extLst>
          </p:cNvPr>
          <p:cNvPicPr>
            <a:picLocks noChangeAspect="1"/>
          </p:cNvPicPr>
          <p:nvPr/>
        </p:nvPicPr>
        <p:blipFill>
          <a:blip r:embed="rId4"/>
          <a:stretch>
            <a:fillRect/>
          </a:stretch>
        </p:blipFill>
        <p:spPr>
          <a:xfrm>
            <a:off x="5074789" y="2030046"/>
            <a:ext cx="6437272" cy="4827954"/>
          </a:xfrm>
          <a:prstGeom prst="rect">
            <a:avLst/>
          </a:prstGeom>
        </p:spPr>
      </p:pic>
      <p:grpSp>
        <p:nvGrpSpPr>
          <p:cNvPr id="12" name="Group 11">
            <a:extLst>
              <a:ext uri="{FF2B5EF4-FFF2-40B4-BE49-F238E27FC236}">
                <a16:creationId xmlns:a16="http://schemas.microsoft.com/office/drawing/2014/main" id="{66D6B6E2-C0B5-FA47-98AD-F51F5D88DD0F}"/>
              </a:ext>
            </a:extLst>
          </p:cNvPr>
          <p:cNvGrpSpPr/>
          <p:nvPr/>
        </p:nvGrpSpPr>
        <p:grpSpPr>
          <a:xfrm>
            <a:off x="0" y="2030046"/>
            <a:ext cx="4546600" cy="4546600"/>
            <a:chOff x="1180123" y="1485106"/>
            <a:chExt cx="4546600" cy="4546600"/>
          </a:xfrm>
        </p:grpSpPr>
        <p:pic>
          <p:nvPicPr>
            <p:cNvPr id="13" name="Picture 12" descr="Bildergebnis für spiderman">
              <a:extLst>
                <a:ext uri="{FF2B5EF4-FFF2-40B4-BE49-F238E27FC236}">
                  <a16:creationId xmlns:a16="http://schemas.microsoft.com/office/drawing/2014/main" id="{B4D28750-E4F1-1D49-883F-22A7D3AEB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123" y="1485106"/>
              <a:ext cx="4546600" cy="4546600"/>
            </a:xfrm>
            <a:prstGeom prst="rect">
              <a:avLst/>
            </a:prstGeom>
            <a:solidFill>
              <a:srgbClr val="FFFFFF"/>
            </a:solidFill>
            <a:ln>
              <a:noFill/>
            </a:ln>
            <a:extLst/>
          </p:spPr>
        </p:pic>
        <p:sp>
          <p:nvSpPr>
            <p:cNvPr id="14" name="Oval 13">
              <a:extLst>
                <a:ext uri="{FF2B5EF4-FFF2-40B4-BE49-F238E27FC236}">
                  <a16:creationId xmlns:a16="http://schemas.microsoft.com/office/drawing/2014/main" id="{2BF78FCE-91A7-5D48-958F-B7288AF49153}"/>
                </a:ext>
              </a:extLst>
            </p:cNvPr>
            <p:cNvSpPr/>
            <p:nvPr/>
          </p:nvSpPr>
          <p:spPr>
            <a:xfrm>
              <a:off x="3046126" y="1872599"/>
              <a:ext cx="1075522" cy="1248937"/>
            </a:xfrm>
            <a:prstGeom prst="ellipse">
              <a:avLst/>
            </a:prstGeom>
            <a:blipFill dpi="0" rotWithShape="1">
              <a:blip r:embed="rId6"/>
              <a:srcRect/>
              <a:tile tx="-546100" ty="-222250" sx="92000" sy="8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822943D-58BF-5B44-9299-18967CBFDADC}"/>
                </a:ext>
              </a:extLst>
            </p:cNvPr>
            <p:cNvSpPr txBox="1"/>
            <p:nvPr/>
          </p:nvSpPr>
          <p:spPr>
            <a:xfrm>
              <a:off x="2492779" y="5383321"/>
              <a:ext cx="1218603" cy="646331"/>
            </a:xfrm>
            <a:prstGeom prst="rect">
              <a:avLst/>
            </a:prstGeom>
            <a:noFill/>
          </p:spPr>
          <p:txBody>
            <a:bodyPr wrap="none" rtlCol="0">
              <a:spAutoFit/>
            </a:bodyPr>
            <a:lstStyle/>
            <a:p>
              <a:r>
                <a:rPr lang="en-US" i="1" dirty="0" err="1">
                  <a:solidFill>
                    <a:srgbClr val="23387C"/>
                  </a:solidFill>
                  <a:latin typeface="Impact" panose="020B0806030902050204" pitchFamily="34" charset="0"/>
                </a:rPr>
                <a:t>Phlegra</a:t>
              </a:r>
              <a:endParaRPr lang="en-US" i="1" dirty="0">
                <a:solidFill>
                  <a:srgbClr val="23387C"/>
                </a:solidFill>
                <a:latin typeface="Impact" panose="020B0806030902050204" pitchFamily="34" charset="0"/>
              </a:endParaRPr>
            </a:p>
            <a:p>
              <a:r>
                <a:rPr lang="en-US" i="1" dirty="0">
                  <a:solidFill>
                    <a:srgbClr val="23387C"/>
                  </a:solidFill>
                  <a:latin typeface="Impact" panose="020B0806030902050204" pitchFamily="34" charset="0"/>
                </a:rPr>
                <a:t>Spiderman</a:t>
              </a:r>
            </a:p>
          </p:txBody>
        </p:sp>
      </p:grpSp>
      <p:cxnSp>
        <p:nvCxnSpPr>
          <p:cNvPr id="17" name="Straight Connector 16">
            <a:extLst>
              <a:ext uri="{FF2B5EF4-FFF2-40B4-BE49-F238E27FC236}">
                <a16:creationId xmlns:a16="http://schemas.microsoft.com/office/drawing/2014/main" id="{E50C96F5-1196-C845-849B-097760C76CA3}"/>
              </a:ext>
            </a:extLst>
          </p:cNvPr>
          <p:cNvCxnSpPr>
            <a:cxnSpLocks/>
          </p:cNvCxnSpPr>
          <p:nvPr/>
        </p:nvCxnSpPr>
        <p:spPr>
          <a:xfrm>
            <a:off x="3675185" y="2131646"/>
            <a:ext cx="5855677" cy="1789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43135F-09E7-5945-9A5C-65ABDDE7D840}"/>
              </a:ext>
            </a:extLst>
          </p:cNvPr>
          <p:cNvCxnSpPr>
            <a:cxnSpLocks/>
          </p:cNvCxnSpPr>
          <p:nvPr/>
        </p:nvCxnSpPr>
        <p:spPr>
          <a:xfrm flipV="1">
            <a:off x="3469714" y="4260727"/>
            <a:ext cx="6061148" cy="16675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0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6748-1F3E-104F-8EAC-8ADC1EB020D3}"/>
              </a:ext>
            </a:extLst>
          </p:cNvPr>
          <p:cNvSpPr>
            <a:spLocks noGrp="1"/>
          </p:cNvSpPr>
          <p:nvPr>
            <p:ph type="title"/>
          </p:nvPr>
        </p:nvSpPr>
        <p:spPr/>
        <p:txBody>
          <a:bodyPr/>
          <a:lstStyle/>
          <a:p>
            <a:r>
              <a:rPr lang="en-US" dirty="0"/>
              <a:t>What did </a:t>
            </a:r>
            <a:r>
              <a:rPr lang="en-US" dirty="0" err="1"/>
              <a:t>Maulik</a:t>
            </a:r>
            <a:r>
              <a:rPr lang="en-US" dirty="0"/>
              <a:t> solve in his PhD?</a:t>
            </a:r>
          </a:p>
        </p:txBody>
      </p:sp>
      <p:sp>
        <p:nvSpPr>
          <p:cNvPr id="3" name="Content Placeholder 2">
            <a:extLst>
              <a:ext uri="{FF2B5EF4-FFF2-40B4-BE49-F238E27FC236}">
                <a16:creationId xmlns:a16="http://schemas.microsoft.com/office/drawing/2014/main" id="{7A4F10DF-BCE6-A547-BBE2-A602119B059F}"/>
              </a:ext>
            </a:extLst>
          </p:cNvPr>
          <p:cNvSpPr>
            <a:spLocks noGrp="1"/>
          </p:cNvSpPr>
          <p:nvPr>
            <p:ph idx="1"/>
          </p:nvPr>
        </p:nvSpPr>
        <p:spPr>
          <a:xfrm>
            <a:off x="838199" y="5257799"/>
            <a:ext cx="10766947" cy="919163"/>
          </a:xfrm>
        </p:spPr>
        <p:txBody>
          <a:bodyPr>
            <a:normAutofit fontScale="85000" lnSpcReduction="10000"/>
          </a:bodyPr>
          <a:lstStyle/>
          <a:p>
            <a:r>
              <a:rPr lang="en-US" b="1" i="1" dirty="0"/>
              <a:t>Good news: </a:t>
            </a:r>
            <a:r>
              <a:rPr lang="en-US" i="1" dirty="0"/>
              <a:t>Great use cases out there for Linked Data applications!</a:t>
            </a:r>
          </a:p>
          <a:p>
            <a:r>
              <a:rPr lang="en-US" b="1" i="1" dirty="0"/>
              <a:t>Bad news: </a:t>
            </a:r>
            <a:r>
              <a:rPr lang="en-US" i="1" dirty="0"/>
              <a:t>needs a superhero with a PHD to “stitch” &amp; integrate the Web of data</a:t>
            </a:r>
          </a:p>
        </p:txBody>
      </p:sp>
      <p:pic>
        <p:nvPicPr>
          <p:cNvPr id="4" name="Picture 2" descr="http://onto-apps.stanford.edu/static/img/phlegra_archi.png">
            <a:extLst>
              <a:ext uri="{FF2B5EF4-FFF2-40B4-BE49-F238E27FC236}">
                <a16:creationId xmlns:a16="http://schemas.microsoft.com/office/drawing/2014/main" id="{D839A3E8-6FC9-B14C-895F-D1BCFB8C96C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85349" y="1283675"/>
            <a:ext cx="4451724" cy="3843215"/>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2 5">
            <a:extLst>
              <a:ext uri="{FF2B5EF4-FFF2-40B4-BE49-F238E27FC236}">
                <a16:creationId xmlns:a16="http://schemas.microsoft.com/office/drawing/2014/main" id="{209A18AF-48D3-E541-AFF4-3D41AE351533}"/>
              </a:ext>
            </a:extLst>
          </p:cNvPr>
          <p:cNvSpPr/>
          <p:nvPr/>
        </p:nvSpPr>
        <p:spPr>
          <a:xfrm rot="20340076">
            <a:off x="267942" y="1873638"/>
            <a:ext cx="5908431" cy="266329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Advances in Drug Repurposing through the integration of different LOD sources!</a:t>
            </a:r>
          </a:p>
        </p:txBody>
      </p:sp>
      <p:pic>
        <p:nvPicPr>
          <p:cNvPr id="6146" name="Picture 2" descr="page113image3894272">
            <a:extLst>
              <a:ext uri="{FF2B5EF4-FFF2-40B4-BE49-F238E27FC236}">
                <a16:creationId xmlns:a16="http://schemas.microsoft.com/office/drawing/2014/main" id="{D21CB229-1A72-DF4C-8EE7-D35522F2C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597" y="1283675"/>
            <a:ext cx="4349550" cy="159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89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602DA40-9FF4-314D-99A2-FB1306528E67}"/>
              </a:ext>
            </a:extLst>
          </p:cNvPr>
          <p:cNvGrpSpPr/>
          <p:nvPr/>
        </p:nvGrpSpPr>
        <p:grpSpPr>
          <a:xfrm>
            <a:off x="251844" y="2160460"/>
            <a:ext cx="3974362" cy="3893191"/>
            <a:chOff x="4526133" y="1886542"/>
            <a:chExt cx="3974362" cy="3893191"/>
          </a:xfrm>
        </p:grpSpPr>
        <p:grpSp>
          <p:nvGrpSpPr>
            <p:cNvPr id="7" name="Group 6">
              <a:extLst>
                <a:ext uri="{FF2B5EF4-FFF2-40B4-BE49-F238E27FC236}">
                  <a16:creationId xmlns:a16="http://schemas.microsoft.com/office/drawing/2014/main" id="{6C5F98B3-311A-984D-89EE-427D9EF6F901}"/>
                </a:ext>
              </a:extLst>
            </p:cNvPr>
            <p:cNvGrpSpPr/>
            <p:nvPr/>
          </p:nvGrpSpPr>
          <p:grpSpPr>
            <a:xfrm>
              <a:off x="5034348" y="3565319"/>
              <a:ext cx="3232799" cy="2214414"/>
              <a:chOff x="5215316" y="4317105"/>
              <a:chExt cx="3232799" cy="2214414"/>
            </a:xfrm>
          </p:grpSpPr>
          <p:pic>
            <p:nvPicPr>
              <p:cNvPr id="11" name="Picture 10" descr="Bildergebnis für MR Proper">
                <a:extLst>
                  <a:ext uri="{FF2B5EF4-FFF2-40B4-BE49-F238E27FC236}">
                    <a16:creationId xmlns:a16="http://schemas.microsoft.com/office/drawing/2014/main" id="{FA1DC5CD-80F2-A24A-B0D1-1B327ABB54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8" b="43123"/>
              <a:stretch/>
            </p:blipFill>
            <p:spPr bwMode="auto">
              <a:xfrm>
                <a:off x="5215316" y="4317105"/>
                <a:ext cx="3036586" cy="1459228"/>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995B66CD-8E55-E447-9AAA-53AF549E8BE3}"/>
                  </a:ext>
                </a:extLst>
              </p:cNvPr>
              <p:cNvSpPr/>
              <p:nvPr/>
            </p:nvSpPr>
            <p:spPr>
              <a:xfrm rot="20965332">
                <a:off x="5224752" y="5746165"/>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CF51C95-D6EC-BA45-9D9C-D8C18E7C2927}"/>
                  </a:ext>
                </a:extLst>
              </p:cNvPr>
              <p:cNvSpPr/>
              <p:nvPr/>
            </p:nvSpPr>
            <p:spPr>
              <a:xfrm rot="20965332">
                <a:off x="6222268" y="559240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D03459E-89D0-6947-96EA-BC1C5B7F05E6}"/>
                  </a:ext>
                </a:extLst>
              </p:cNvPr>
              <p:cNvSpPr/>
              <p:nvPr/>
            </p:nvSpPr>
            <p:spPr>
              <a:xfrm rot="20965332">
                <a:off x="7339153" y="566498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F6D97BC0-A40B-E744-A014-59A7CCD96B1A}"/>
                  </a:ext>
                </a:extLst>
              </p:cNvPr>
              <p:cNvSpPr/>
              <p:nvPr/>
            </p:nvSpPr>
            <p:spPr>
              <a:xfrm rot="20965332">
                <a:off x="6374668" y="5655601"/>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FC231DBC-48AF-974B-B944-EFE273673555}"/>
                </a:ext>
              </a:extLst>
            </p:cNvPr>
            <p:cNvSpPr/>
            <p:nvPr/>
          </p:nvSpPr>
          <p:spPr>
            <a:xfrm rot="20861542">
              <a:off x="4526133" y="4749326"/>
              <a:ext cx="3974362" cy="584775"/>
            </a:xfrm>
            <a:prstGeom prst="rect">
              <a:avLst/>
            </a:prstGeom>
            <a:noFill/>
          </p:spPr>
          <p:txBody>
            <a:bodyPr wrap="square" lIns="91440" tIns="45720" rIns="91440" bIns="45720">
              <a:spAutoFit/>
            </a:bodyPr>
            <a:lstStyle/>
            <a:p>
              <a:pPr algn="ctr"/>
              <a:r>
                <a:rPr lang="en-US" sz="3200" cap="none" spc="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Mr. LOD</a:t>
              </a:r>
            </a:p>
          </p:txBody>
        </p:sp>
        <p:sp>
          <p:nvSpPr>
            <p:cNvPr id="9" name="Rectangle 8">
              <a:extLst>
                <a:ext uri="{FF2B5EF4-FFF2-40B4-BE49-F238E27FC236}">
                  <a16:creationId xmlns:a16="http://schemas.microsoft.com/office/drawing/2014/main" id="{203D4223-9F63-E24D-A6D4-B29F0BE48E71}"/>
                </a:ext>
              </a:extLst>
            </p:cNvPr>
            <p:cNvSpPr/>
            <p:nvPr/>
          </p:nvSpPr>
          <p:spPr>
            <a:xfrm rot="20834323">
              <a:off x="5615291" y="5112261"/>
              <a:ext cx="2194832" cy="584775"/>
            </a:xfrm>
            <a:prstGeom prst="rect">
              <a:avLst/>
            </a:prstGeom>
          </p:spPr>
          <p:txBody>
            <a:bodyPr wrap="none">
              <a:spAutoFit/>
            </a:bodyPr>
            <a:lstStyle/>
            <a:p>
              <a:r>
                <a:rPr lang="en-US" sz="320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Laundromat</a:t>
              </a:r>
              <a:endParaRPr lang="en-US" sz="1050" dirty="0">
                <a:latin typeface="Impact" panose="020B0806030902050204" pitchFamily="34" charset="0"/>
              </a:endParaRPr>
            </a:p>
          </p:txBody>
        </p:sp>
        <p:sp>
          <p:nvSpPr>
            <p:cNvPr id="10" name="Oval 9">
              <a:extLst>
                <a:ext uri="{FF2B5EF4-FFF2-40B4-BE49-F238E27FC236}">
                  <a16:creationId xmlns:a16="http://schemas.microsoft.com/office/drawing/2014/main" id="{61340789-D7D0-0842-921B-A998F2E4AFE2}"/>
                </a:ext>
              </a:extLst>
            </p:cNvPr>
            <p:cNvSpPr/>
            <p:nvPr/>
          </p:nvSpPr>
          <p:spPr>
            <a:xfrm>
              <a:off x="5771328" y="1886542"/>
              <a:ext cx="1356462" cy="1843355"/>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a:extLst>
              <a:ext uri="{FF2B5EF4-FFF2-40B4-BE49-F238E27FC236}">
                <a16:creationId xmlns:a16="http://schemas.microsoft.com/office/drawing/2014/main" id="{5525B557-3C87-B94B-8464-E435DB9A3C3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Still there is hope! Brave PhD candidates defend and “stitch” the Web of Data!</a:t>
            </a:r>
          </a:p>
        </p:txBody>
      </p:sp>
      <p:sp>
        <p:nvSpPr>
          <p:cNvPr id="17" name="Título 2">
            <a:extLst>
              <a:ext uri="{FF2B5EF4-FFF2-40B4-BE49-F238E27FC236}">
                <a16:creationId xmlns:a16="http://schemas.microsoft.com/office/drawing/2014/main" id="{4BA7A4F3-413F-C84F-8E28-1213343E4644}"/>
              </a:ext>
            </a:extLst>
          </p:cNvPr>
          <p:cNvSpPr>
            <a:spLocks noGrp="1"/>
          </p:cNvSpPr>
          <p:nvPr>
            <p:ph type="title"/>
          </p:nvPr>
        </p:nvSpPr>
        <p:spPr>
          <a:xfrm>
            <a:off x="4823411" y="2473007"/>
            <a:ext cx="6840000" cy="903822"/>
          </a:xfrm>
        </p:spPr>
        <p:txBody>
          <a:bodyPr>
            <a:normAutofit/>
          </a:bodyPr>
          <a:lstStyle/>
          <a:p>
            <a:r>
              <a:rPr lang="en-US" sz="2400" b="1" dirty="0">
                <a:latin typeface="Arial" panose="020B0604020202020204" pitchFamily="34" charset="0"/>
                <a:cs typeface="Arial" panose="020B0604020202020204" pitchFamily="34" charset="0"/>
              </a:rPr>
              <a:t>Get more than 650K HDT datasets from LOD Laundromat…</a:t>
            </a:r>
          </a:p>
        </p:txBody>
      </p:sp>
      <p:pic>
        <p:nvPicPr>
          <p:cNvPr id="18" name="Picture 17">
            <a:extLst>
              <a:ext uri="{FF2B5EF4-FFF2-40B4-BE49-F238E27FC236}">
                <a16:creationId xmlns:a16="http://schemas.microsoft.com/office/drawing/2014/main" id="{E454C516-C95E-6E41-947D-B0F8615E91AD}"/>
              </a:ext>
            </a:extLst>
          </p:cNvPr>
          <p:cNvPicPr>
            <a:picLocks noChangeAspect="1"/>
          </p:cNvPicPr>
          <p:nvPr/>
        </p:nvPicPr>
        <p:blipFill rotWithShape="1">
          <a:blip r:embed="rId4" cstate="print"/>
          <a:srcRect l="28571" t="10247" r="42857" b="33457"/>
          <a:stretch/>
        </p:blipFill>
        <p:spPr>
          <a:xfrm>
            <a:off x="4826068" y="3367992"/>
            <a:ext cx="7347385" cy="3490008"/>
          </a:xfrm>
          <a:prstGeom prst="rect">
            <a:avLst/>
          </a:prstGeom>
        </p:spPr>
      </p:pic>
      <p:sp>
        <p:nvSpPr>
          <p:cNvPr id="19" name="Oval 18">
            <a:extLst>
              <a:ext uri="{FF2B5EF4-FFF2-40B4-BE49-F238E27FC236}">
                <a16:creationId xmlns:a16="http://schemas.microsoft.com/office/drawing/2014/main" id="{54F923EB-F187-6A49-85DB-46EA88094727}"/>
              </a:ext>
            </a:extLst>
          </p:cNvPr>
          <p:cNvSpPr/>
          <p:nvPr/>
        </p:nvSpPr>
        <p:spPr>
          <a:xfrm>
            <a:off x="6932428" y="2360428"/>
            <a:ext cx="2977116" cy="744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ular Callout 19">
            <a:extLst>
              <a:ext uri="{FF2B5EF4-FFF2-40B4-BE49-F238E27FC236}">
                <a16:creationId xmlns:a16="http://schemas.microsoft.com/office/drawing/2014/main" id="{8ADA221D-C968-6941-AC14-24FD655CDF2F}"/>
              </a:ext>
            </a:extLst>
          </p:cNvPr>
          <p:cNvSpPr/>
          <p:nvPr/>
        </p:nvSpPr>
        <p:spPr>
          <a:xfrm>
            <a:off x="8059479" y="1679944"/>
            <a:ext cx="3870251" cy="680484"/>
          </a:xfrm>
          <a:prstGeom prst="wedgeRoundRectCallout">
            <a:avLst>
              <a:gd name="adj1" fmla="val -63522"/>
              <a:gd name="adj2" fmla="val 779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Wait a second? 650K? Wasn’t it 1200?</a:t>
            </a:r>
          </a:p>
        </p:txBody>
      </p:sp>
    </p:spTree>
    <p:extLst>
      <p:ext uri="{BB962C8B-B14F-4D97-AF65-F5344CB8AC3E}">
        <p14:creationId xmlns:p14="http://schemas.microsoft.com/office/powerpoint/2010/main" val="411394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0127E8-9141-8F46-A0CA-49176631AB80}"/>
              </a:ext>
            </a:extLst>
          </p:cNvPr>
          <p:cNvPicPr>
            <a:picLocks noGrp="1" noChangeAspect="1"/>
          </p:cNvPicPr>
          <p:nvPr>
            <p:ph idx="1"/>
          </p:nvPr>
        </p:nvPicPr>
        <p:blipFill>
          <a:blip r:embed="rId3"/>
          <a:stretch>
            <a:fillRect/>
          </a:stretch>
        </p:blipFill>
        <p:spPr>
          <a:xfrm>
            <a:off x="479295" y="1706677"/>
            <a:ext cx="5051743" cy="4738727"/>
          </a:xfrm>
        </p:spPr>
      </p:pic>
      <p:sp>
        <p:nvSpPr>
          <p:cNvPr id="2" name="TextBox 1">
            <a:extLst>
              <a:ext uri="{FF2B5EF4-FFF2-40B4-BE49-F238E27FC236}">
                <a16:creationId xmlns:a16="http://schemas.microsoft.com/office/drawing/2014/main" id="{669A43EC-11EE-2249-BFE9-AB8BA8AA8994}"/>
              </a:ext>
            </a:extLst>
          </p:cNvPr>
          <p:cNvSpPr txBox="1"/>
          <p:nvPr/>
        </p:nvSpPr>
        <p:spPr>
          <a:xfrm>
            <a:off x="479295" y="289932"/>
            <a:ext cx="11340998" cy="830997"/>
          </a:xfrm>
          <a:prstGeom prst="rect">
            <a:avLst/>
          </a:prstGeom>
          <a:noFill/>
        </p:spPr>
        <p:txBody>
          <a:bodyPr wrap="square" rtlCol="0">
            <a:spAutoFit/>
          </a:bodyPr>
          <a:lstStyle/>
          <a:p>
            <a:r>
              <a:rPr lang="en-US" sz="2400" b="1" i="1" dirty="0"/>
              <a:t>About myself: proud member of the Pedantic Web  group </a:t>
            </a:r>
          </a:p>
          <a:p>
            <a:r>
              <a:rPr lang="en-US" sz="2400" b="1" i="1" dirty="0"/>
              <a:t>(ranting unsuccessfully about Linked Data Quality) since 2009 …</a:t>
            </a:r>
          </a:p>
        </p:txBody>
      </p:sp>
      <p:pic>
        <p:nvPicPr>
          <p:cNvPr id="4" name="Picture 3">
            <a:extLst>
              <a:ext uri="{FF2B5EF4-FFF2-40B4-BE49-F238E27FC236}">
                <a16:creationId xmlns:a16="http://schemas.microsoft.com/office/drawing/2014/main" id="{F704DBCC-DBE0-194D-96DD-9DE76CA31628}"/>
              </a:ext>
            </a:extLst>
          </p:cNvPr>
          <p:cNvPicPr>
            <a:picLocks noChangeAspect="1"/>
          </p:cNvPicPr>
          <p:nvPr/>
        </p:nvPicPr>
        <p:blipFill>
          <a:blip r:embed="rId4"/>
          <a:stretch>
            <a:fillRect/>
          </a:stretch>
        </p:blipFill>
        <p:spPr>
          <a:xfrm>
            <a:off x="6833616" y="1962613"/>
            <a:ext cx="5150538" cy="3858321"/>
          </a:xfrm>
          <a:prstGeom prst="rect">
            <a:avLst/>
          </a:prstGeom>
        </p:spPr>
      </p:pic>
    </p:spTree>
    <p:extLst>
      <p:ext uri="{BB962C8B-B14F-4D97-AF65-F5344CB8AC3E}">
        <p14:creationId xmlns:p14="http://schemas.microsoft.com/office/powerpoint/2010/main" val="2354849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E0E2-DD73-9C43-8DAD-1F948E685C2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0E4472A-B9FF-E44B-BBBF-96FBEB6A77B2}"/>
              </a:ext>
            </a:extLst>
          </p:cNvPr>
          <p:cNvSpPr>
            <a:spLocks noGrp="1"/>
          </p:cNvSpPr>
          <p:nvPr>
            <p:ph idx="1"/>
          </p:nvPr>
        </p:nvSpPr>
        <p:spPr/>
        <p:txBody>
          <a:bodyPr/>
          <a:lstStyle/>
          <a:p>
            <a:pPr marL="0" indent="0">
              <a:buNone/>
            </a:pPr>
            <a:r>
              <a:rPr lang="en-US" dirty="0"/>
              <a:t>The LOD cloud is as messy as my slides </a:t>
            </a:r>
            <a:r>
              <a:rPr lang="en-US" dirty="0">
                <a:sym typeface="Wingdings" pitchFamily="2" charset="2"/>
              </a:rPr>
              <a:t></a:t>
            </a:r>
          </a:p>
          <a:p>
            <a:pPr marL="0" indent="0">
              <a:buNone/>
            </a:pPr>
            <a:endParaRPr lang="en-US" dirty="0">
              <a:sym typeface="Wingdings" pitchFamily="2" charset="2"/>
            </a:endParaRPr>
          </a:p>
          <a:p>
            <a:pPr marL="0" indent="0">
              <a:buNone/>
            </a:pPr>
            <a:r>
              <a:rPr lang="en-US" dirty="0">
                <a:sym typeface="Wingdings" pitchFamily="2" charset="2"/>
              </a:rPr>
              <a:t>…</a:t>
            </a:r>
          </a:p>
          <a:p>
            <a:pPr marL="0" indent="0">
              <a:buNone/>
            </a:pPr>
            <a:endParaRPr lang="en-US" dirty="0">
              <a:sym typeface="Wingdings" pitchFamily="2" charset="2"/>
            </a:endParaRPr>
          </a:p>
          <a:p>
            <a:pPr marL="0" indent="0">
              <a:buNone/>
            </a:pPr>
            <a:r>
              <a:rPr lang="en-US" dirty="0">
                <a:sym typeface="Wingdings" pitchFamily="2" charset="2"/>
              </a:rPr>
              <a:t>It is </a:t>
            </a:r>
            <a:r>
              <a:rPr lang="en-US" b="1" dirty="0">
                <a:sym typeface="Wingdings" pitchFamily="2" charset="2"/>
              </a:rPr>
              <a:t>NOT</a:t>
            </a:r>
            <a:r>
              <a:rPr lang="en-US" dirty="0">
                <a:sym typeface="Wingdings" pitchFamily="2" charset="2"/>
              </a:rPr>
              <a:t> a machine-readable entry-point to the Web of Linked Data</a:t>
            </a:r>
          </a:p>
          <a:p>
            <a:pPr marL="0" indent="0">
              <a:buNone/>
            </a:pPr>
            <a:endParaRPr lang="en-US" dirty="0"/>
          </a:p>
        </p:txBody>
      </p:sp>
    </p:spTree>
    <p:extLst>
      <p:ext uri="{BB962C8B-B14F-4D97-AF65-F5344CB8AC3E}">
        <p14:creationId xmlns:p14="http://schemas.microsoft.com/office/powerpoint/2010/main" val="259117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6A5EBC0-8866-704E-A9DB-AB817A2B90DC}"/>
              </a:ext>
            </a:extLst>
          </p:cNvPr>
          <p:cNvGrpSpPr/>
          <p:nvPr/>
        </p:nvGrpSpPr>
        <p:grpSpPr>
          <a:xfrm>
            <a:off x="7036143" y="3861196"/>
            <a:ext cx="3050186" cy="2895110"/>
            <a:chOff x="4526133" y="1886542"/>
            <a:chExt cx="3974362" cy="3893191"/>
          </a:xfrm>
        </p:grpSpPr>
        <p:grpSp>
          <p:nvGrpSpPr>
            <p:cNvPr id="13" name="Group 12">
              <a:extLst>
                <a:ext uri="{FF2B5EF4-FFF2-40B4-BE49-F238E27FC236}">
                  <a16:creationId xmlns:a16="http://schemas.microsoft.com/office/drawing/2014/main" id="{51E722DF-1000-6B4E-8813-8B0CD62185C5}"/>
                </a:ext>
              </a:extLst>
            </p:cNvPr>
            <p:cNvGrpSpPr/>
            <p:nvPr/>
          </p:nvGrpSpPr>
          <p:grpSpPr>
            <a:xfrm>
              <a:off x="5034348" y="3565319"/>
              <a:ext cx="3232799" cy="2214414"/>
              <a:chOff x="5215316" y="4317105"/>
              <a:chExt cx="3232799" cy="2214414"/>
            </a:xfrm>
          </p:grpSpPr>
          <p:pic>
            <p:nvPicPr>
              <p:cNvPr id="17" name="Picture 16" descr="Bildergebnis für MR Proper">
                <a:extLst>
                  <a:ext uri="{FF2B5EF4-FFF2-40B4-BE49-F238E27FC236}">
                    <a16:creationId xmlns:a16="http://schemas.microsoft.com/office/drawing/2014/main" id="{9DBDB9AD-4A90-4E44-9EBD-756188289D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8" b="43123"/>
              <a:stretch/>
            </p:blipFill>
            <p:spPr bwMode="auto">
              <a:xfrm>
                <a:off x="5215316" y="4317105"/>
                <a:ext cx="3036586" cy="145922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A841C236-0943-4C46-85AD-A92269A13DF2}"/>
                  </a:ext>
                </a:extLst>
              </p:cNvPr>
              <p:cNvSpPr/>
              <p:nvPr/>
            </p:nvSpPr>
            <p:spPr>
              <a:xfrm rot="20965332">
                <a:off x="5224752" y="5746165"/>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ounded Rectangle 18">
                <a:extLst>
                  <a:ext uri="{FF2B5EF4-FFF2-40B4-BE49-F238E27FC236}">
                    <a16:creationId xmlns:a16="http://schemas.microsoft.com/office/drawing/2014/main" id="{75168A65-9A2C-0D4E-859F-7ABBA2463F05}"/>
                  </a:ext>
                </a:extLst>
              </p:cNvPr>
              <p:cNvSpPr/>
              <p:nvPr/>
            </p:nvSpPr>
            <p:spPr>
              <a:xfrm rot="20965332">
                <a:off x="6222268" y="559240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Rounded Rectangle 19">
                <a:extLst>
                  <a:ext uri="{FF2B5EF4-FFF2-40B4-BE49-F238E27FC236}">
                    <a16:creationId xmlns:a16="http://schemas.microsoft.com/office/drawing/2014/main" id="{F1AED0A2-DA01-5545-8CCC-D9A220753A77}"/>
                  </a:ext>
                </a:extLst>
              </p:cNvPr>
              <p:cNvSpPr/>
              <p:nvPr/>
            </p:nvSpPr>
            <p:spPr>
              <a:xfrm rot="20965332">
                <a:off x="7339153" y="566498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ounded Rectangle 20">
                <a:extLst>
                  <a:ext uri="{FF2B5EF4-FFF2-40B4-BE49-F238E27FC236}">
                    <a16:creationId xmlns:a16="http://schemas.microsoft.com/office/drawing/2014/main" id="{B4DB274B-A238-104F-90DB-7CAE277AE6A1}"/>
                  </a:ext>
                </a:extLst>
              </p:cNvPr>
              <p:cNvSpPr/>
              <p:nvPr/>
            </p:nvSpPr>
            <p:spPr>
              <a:xfrm rot="20965332">
                <a:off x="6374668" y="5655601"/>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4" name="Rectangle 13">
              <a:extLst>
                <a:ext uri="{FF2B5EF4-FFF2-40B4-BE49-F238E27FC236}">
                  <a16:creationId xmlns:a16="http://schemas.microsoft.com/office/drawing/2014/main" id="{2E0C3CB2-6624-7240-813C-54B7D2F79B78}"/>
                </a:ext>
              </a:extLst>
            </p:cNvPr>
            <p:cNvSpPr/>
            <p:nvPr/>
          </p:nvSpPr>
          <p:spPr>
            <a:xfrm rot="20861542">
              <a:off x="4526133" y="4780103"/>
              <a:ext cx="3974362" cy="523220"/>
            </a:xfrm>
            <a:prstGeom prst="rect">
              <a:avLst/>
            </a:prstGeom>
            <a:noFill/>
          </p:spPr>
          <p:txBody>
            <a:bodyPr wrap="square" lIns="91440" tIns="45720" rIns="91440" bIns="45720">
              <a:spAutoFit/>
            </a:bodyPr>
            <a:lstStyle/>
            <a:p>
              <a:pPr algn="ctr"/>
              <a:r>
                <a:rPr lang="en-US" sz="2800" cap="none" spc="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Mr. LOD</a:t>
              </a:r>
            </a:p>
          </p:txBody>
        </p:sp>
        <p:sp>
          <p:nvSpPr>
            <p:cNvPr id="15" name="Rectangle 14">
              <a:extLst>
                <a:ext uri="{FF2B5EF4-FFF2-40B4-BE49-F238E27FC236}">
                  <a16:creationId xmlns:a16="http://schemas.microsoft.com/office/drawing/2014/main" id="{53D73809-47BF-F940-850E-094B502E23B1}"/>
                </a:ext>
              </a:extLst>
            </p:cNvPr>
            <p:cNvSpPr/>
            <p:nvPr/>
          </p:nvSpPr>
          <p:spPr>
            <a:xfrm rot="20834323">
              <a:off x="5741126" y="5143038"/>
              <a:ext cx="1943161" cy="523220"/>
            </a:xfrm>
            <a:prstGeom prst="rect">
              <a:avLst/>
            </a:prstGeom>
          </p:spPr>
          <p:txBody>
            <a:bodyPr wrap="none">
              <a:spAutoFit/>
            </a:bodyPr>
            <a:lstStyle/>
            <a:p>
              <a:r>
                <a:rPr lang="en-US" sz="280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Laundromat</a:t>
              </a:r>
              <a:endParaRPr lang="en-US" sz="1000" dirty="0">
                <a:latin typeface="Impact" panose="020B0806030902050204" pitchFamily="34" charset="0"/>
              </a:endParaRPr>
            </a:p>
          </p:txBody>
        </p:sp>
        <p:sp>
          <p:nvSpPr>
            <p:cNvPr id="16" name="Oval 15">
              <a:extLst>
                <a:ext uri="{FF2B5EF4-FFF2-40B4-BE49-F238E27FC236}">
                  <a16:creationId xmlns:a16="http://schemas.microsoft.com/office/drawing/2014/main" id="{49A532A0-94C9-FA42-81B9-5208E20E205A}"/>
                </a:ext>
              </a:extLst>
            </p:cNvPr>
            <p:cNvSpPr/>
            <p:nvPr/>
          </p:nvSpPr>
          <p:spPr>
            <a:xfrm>
              <a:off x="5771328" y="1886542"/>
              <a:ext cx="1356462" cy="1843355"/>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 name="Title 1">
            <a:extLst>
              <a:ext uri="{FF2B5EF4-FFF2-40B4-BE49-F238E27FC236}">
                <a16:creationId xmlns:a16="http://schemas.microsoft.com/office/drawing/2014/main" id="{A144711E-E5A5-A149-9714-001F82178342}"/>
              </a:ext>
            </a:extLst>
          </p:cNvPr>
          <p:cNvSpPr>
            <a:spLocks noGrp="1"/>
          </p:cNvSpPr>
          <p:nvPr>
            <p:ph type="title"/>
          </p:nvPr>
        </p:nvSpPr>
        <p:spPr>
          <a:xfrm>
            <a:off x="382773" y="365125"/>
            <a:ext cx="11457574" cy="1325563"/>
          </a:xfrm>
        </p:spPr>
        <p:txBody>
          <a:bodyPr/>
          <a:lstStyle/>
          <a:p>
            <a:r>
              <a:rPr lang="en-US" dirty="0"/>
              <a:t>Some good starting point (but not yet a solution)</a:t>
            </a:r>
          </a:p>
        </p:txBody>
      </p:sp>
      <p:sp>
        <p:nvSpPr>
          <p:cNvPr id="12" name="Content Placeholder 11">
            <a:extLst>
              <a:ext uri="{FF2B5EF4-FFF2-40B4-BE49-F238E27FC236}">
                <a16:creationId xmlns:a16="http://schemas.microsoft.com/office/drawing/2014/main" id="{4F05D4FC-CDE1-C34A-9680-8126D7BA51CE}"/>
              </a:ext>
            </a:extLst>
          </p:cNvPr>
          <p:cNvSpPr>
            <a:spLocks noGrp="1"/>
          </p:cNvSpPr>
          <p:nvPr>
            <p:ph idx="1"/>
          </p:nvPr>
        </p:nvSpPr>
        <p:spPr>
          <a:xfrm>
            <a:off x="-94425" y="1697670"/>
            <a:ext cx="11195538" cy="4351338"/>
          </a:xfrm>
        </p:spPr>
        <p:txBody>
          <a:bodyPr>
            <a:normAutofit fontScale="92500" lnSpcReduction="10000"/>
          </a:bodyPr>
          <a:lstStyle/>
          <a:p>
            <a:r>
              <a:rPr lang="en-US" dirty="0"/>
              <a:t>LDF+HDT: “a swiss-army-knife for large RDF datasets”</a:t>
            </a:r>
          </a:p>
          <a:p>
            <a:pPr lvl="1"/>
            <a:r>
              <a:rPr lang="en-US" dirty="0"/>
              <a:t>Emerged from the PhD thesis of another Linked Data superhero</a:t>
            </a:r>
          </a:p>
          <a:p>
            <a:pPr lvl="1"/>
            <a:endParaRPr lang="en-US" dirty="0"/>
          </a:p>
          <a:p>
            <a:pPr lvl="1"/>
            <a:endParaRPr lang="en-US" dirty="0"/>
          </a:p>
          <a:p>
            <a:pPr lvl="1"/>
            <a:r>
              <a:rPr lang="en-US" dirty="0"/>
              <a:t>Provides a </a:t>
            </a:r>
            <a:r>
              <a:rPr lang="en-US" b="1" dirty="0"/>
              <a:t>uniform compressed exchange format for dumps</a:t>
            </a:r>
          </a:p>
          <a:p>
            <a:pPr lvl="1"/>
            <a:r>
              <a:rPr lang="en-US" dirty="0"/>
              <a:t>Enables </a:t>
            </a:r>
            <a:r>
              <a:rPr lang="en-US" b="1" dirty="0"/>
              <a:t>Linked Data fragments endpoints</a:t>
            </a:r>
          </a:p>
          <a:p>
            <a:pPr marL="457200" lvl="1" indent="0">
              <a:buNone/>
            </a:pPr>
            <a:r>
              <a:rPr lang="en-US" dirty="0"/>
              <a:t>	(= of-the-box lightweight (“SPARQL light”) endpoints)</a:t>
            </a:r>
          </a:p>
          <a:p>
            <a:pPr lvl="1"/>
            <a:r>
              <a:rPr lang="en-US" dirty="0"/>
              <a:t>Keeps </a:t>
            </a:r>
            <a:r>
              <a:rPr lang="en-US" b="1" dirty="0"/>
              <a:t>data and metadata together </a:t>
            </a:r>
            <a:r>
              <a:rPr lang="en-US" dirty="0"/>
              <a:t>and in sync</a:t>
            </a:r>
            <a:r>
              <a:rPr lang="en-US" b="1" dirty="0"/>
              <a:t> </a:t>
            </a:r>
            <a:r>
              <a:rPr lang="en-US" dirty="0"/>
              <a:t>(in header)</a:t>
            </a:r>
          </a:p>
          <a:p>
            <a:pPr lvl="2"/>
            <a:r>
              <a:rPr lang="en-US" dirty="0" err="1"/>
              <a:t>MetaData</a:t>
            </a:r>
            <a:r>
              <a:rPr lang="en-US" dirty="0"/>
              <a:t> such as dataset size, number of links could be </a:t>
            </a:r>
          </a:p>
          <a:p>
            <a:pPr marL="914400" lvl="2" indent="0">
              <a:buNone/>
            </a:pPr>
            <a:r>
              <a:rPr lang="en-US" dirty="0"/>
              <a:t>    computed at publishing time.</a:t>
            </a:r>
          </a:p>
          <a:p>
            <a:pPr lvl="2"/>
            <a:r>
              <a:rPr lang="en-US" dirty="0"/>
              <a:t>Implicit notion of “dataset”: 1 dataset = 1 HDT file</a:t>
            </a:r>
          </a:p>
          <a:p>
            <a:pPr lvl="1"/>
            <a:endParaRPr lang="en-US" dirty="0"/>
          </a:p>
          <a:p>
            <a:pPr lvl="1"/>
            <a:r>
              <a:rPr lang="en-US" dirty="0"/>
              <a:t>Active developer &amp; user community (some are in the room!)</a:t>
            </a:r>
          </a:p>
          <a:p>
            <a:pPr marL="457200" lvl="1" indent="0">
              <a:buNone/>
            </a:pPr>
            <a:endParaRPr lang="en-US" dirty="0"/>
          </a:p>
        </p:txBody>
      </p:sp>
      <p:grpSp>
        <p:nvGrpSpPr>
          <p:cNvPr id="27" name="Group 26">
            <a:extLst>
              <a:ext uri="{FF2B5EF4-FFF2-40B4-BE49-F238E27FC236}">
                <a16:creationId xmlns:a16="http://schemas.microsoft.com/office/drawing/2014/main" id="{03A34D46-1112-0B4C-AEA2-99588ABD8817}"/>
              </a:ext>
            </a:extLst>
          </p:cNvPr>
          <p:cNvGrpSpPr/>
          <p:nvPr/>
        </p:nvGrpSpPr>
        <p:grpSpPr>
          <a:xfrm>
            <a:off x="9832588" y="1291426"/>
            <a:ext cx="2355431" cy="5502779"/>
            <a:chOff x="8480618" y="1345680"/>
            <a:chExt cx="2355431" cy="5502779"/>
          </a:xfrm>
        </p:grpSpPr>
        <p:pic>
          <p:nvPicPr>
            <p:cNvPr id="28" name="Picture 2" descr="https://images-na.ssl-images-amazon.com/images/I/71BDjMoIXYL._SL1500_.jpg">
              <a:extLst>
                <a:ext uri="{FF2B5EF4-FFF2-40B4-BE49-F238E27FC236}">
                  <a16:creationId xmlns:a16="http://schemas.microsoft.com/office/drawing/2014/main" id="{E5A1A423-0368-954D-ABA5-6E2E34DDD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618" y="1485106"/>
              <a:ext cx="2355431" cy="5032375"/>
            </a:xfrm>
            <a:prstGeom prst="rect">
              <a:avLst/>
            </a:prstGeom>
            <a:noFill/>
            <a:extLst>
              <a:ext uri="{909E8E84-426E-40DD-AFC4-6F175D3DCCD1}">
                <a14:hiddenFill xmlns:a14="http://schemas.microsoft.com/office/drawing/2010/main">
                  <a:solidFill>
                    <a:srgbClr val="FFFFFF"/>
                  </a:solidFill>
                </a14:hiddenFill>
              </a:ext>
            </a:extLst>
          </p:spPr>
        </p:pic>
        <p:sp>
          <p:nvSpPr>
            <p:cNvPr id="29" name="Triangle 28">
              <a:extLst>
                <a:ext uri="{FF2B5EF4-FFF2-40B4-BE49-F238E27FC236}">
                  <a16:creationId xmlns:a16="http://schemas.microsoft.com/office/drawing/2014/main" id="{F094C0D8-1721-654F-95E5-8ADA69DB079C}"/>
                </a:ext>
              </a:extLst>
            </p:cNvPr>
            <p:cNvSpPr/>
            <p:nvPr/>
          </p:nvSpPr>
          <p:spPr>
            <a:xfrm rot="10800000">
              <a:off x="9414933" y="2738966"/>
              <a:ext cx="584200" cy="200818"/>
            </a:xfrm>
            <a:prstGeom prst="triangle">
              <a:avLst>
                <a:gd name="adj" fmla="val 4925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DA9DF31C-28BA-5E49-87B3-0D7BB08DE316}"/>
                </a:ext>
              </a:extLst>
            </p:cNvPr>
            <p:cNvSpPr/>
            <p:nvPr/>
          </p:nvSpPr>
          <p:spPr>
            <a:xfrm>
              <a:off x="9427632" y="2688165"/>
              <a:ext cx="554567" cy="63499"/>
            </a:xfrm>
            <a:prstGeom prst="trapezoid">
              <a:avLst>
                <a:gd name="adj" fmla="val 7443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Box 30">
              <a:extLst>
                <a:ext uri="{FF2B5EF4-FFF2-40B4-BE49-F238E27FC236}">
                  <a16:creationId xmlns:a16="http://schemas.microsoft.com/office/drawing/2014/main" id="{042C6147-7260-8D4E-93BD-9E1536912C7F}"/>
                </a:ext>
              </a:extLst>
            </p:cNvPr>
            <p:cNvSpPr txBox="1"/>
            <p:nvPr/>
          </p:nvSpPr>
          <p:spPr>
            <a:xfrm>
              <a:off x="9441809" y="2604028"/>
              <a:ext cx="656166" cy="307777"/>
            </a:xfrm>
            <a:prstGeom prst="rect">
              <a:avLst/>
            </a:prstGeom>
            <a:noFill/>
          </p:spPr>
          <p:txBody>
            <a:bodyPr wrap="square" rtlCol="0">
              <a:spAutoFit/>
            </a:bodyPr>
            <a:lstStyle/>
            <a:p>
              <a:r>
                <a:rPr lang="en-US" sz="1400" dirty="0">
                  <a:solidFill>
                    <a:srgbClr val="FF0000"/>
                  </a:solidFill>
                  <a:latin typeface="Bauhaus 93" pitchFamily="82" charset="77"/>
                </a:rPr>
                <a:t>HDT</a:t>
              </a:r>
            </a:p>
          </p:txBody>
        </p:sp>
        <p:sp>
          <p:nvSpPr>
            <p:cNvPr id="32" name="TextBox 31">
              <a:extLst>
                <a:ext uri="{FF2B5EF4-FFF2-40B4-BE49-F238E27FC236}">
                  <a16:creationId xmlns:a16="http://schemas.microsoft.com/office/drawing/2014/main" id="{5927A06B-9E92-A14A-89AE-AE93C9DACF14}"/>
                </a:ext>
              </a:extLst>
            </p:cNvPr>
            <p:cNvSpPr txBox="1"/>
            <p:nvPr/>
          </p:nvSpPr>
          <p:spPr>
            <a:xfrm>
              <a:off x="8603553" y="6325239"/>
              <a:ext cx="2076209" cy="523220"/>
            </a:xfrm>
            <a:prstGeom prst="rect">
              <a:avLst/>
            </a:prstGeom>
            <a:noFill/>
          </p:spPr>
          <p:txBody>
            <a:bodyPr wrap="none" rtlCol="0">
              <a:spAutoFit/>
            </a:bodyPr>
            <a:lstStyle/>
            <a:p>
              <a:r>
                <a:rPr lang="en-US" sz="2800" i="1" dirty="0" err="1">
                  <a:solidFill>
                    <a:srgbClr val="FFFF00"/>
                  </a:solidFill>
                  <a:effectLst>
                    <a:glow rad="381000">
                      <a:srgbClr val="FF0000">
                        <a:alpha val="83000"/>
                      </a:srgbClr>
                    </a:glow>
                  </a:effectLst>
                  <a:latin typeface="Impact" panose="020B0806030902050204" pitchFamily="34" charset="0"/>
                </a:rPr>
                <a:t>Captian</a:t>
              </a:r>
              <a:r>
                <a:rPr lang="en-US" sz="2800" i="1" dirty="0">
                  <a:solidFill>
                    <a:srgbClr val="FFFF00"/>
                  </a:solidFill>
                  <a:effectLst>
                    <a:glow rad="381000">
                      <a:srgbClr val="FF0000">
                        <a:alpha val="83000"/>
                      </a:srgbClr>
                    </a:glow>
                  </a:effectLst>
                  <a:latin typeface="Impact" panose="020B0806030902050204" pitchFamily="34" charset="0"/>
                </a:rPr>
                <a:t>   HDT</a:t>
              </a:r>
            </a:p>
          </p:txBody>
        </p:sp>
        <p:sp>
          <p:nvSpPr>
            <p:cNvPr id="33" name="Oval 32">
              <a:extLst>
                <a:ext uri="{FF2B5EF4-FFF2-40B4-BE49-F238E27FC236}">
                  <a16:creationId xmlns:a16="http://schemas.microsoft.com/office/drawing/2014/main" id="{74092040-440A-B14D-AEF1-9CE8A237F79C}"/>
                </a:ext>
              </a:extLst>
            </p:cNvPr>
            <p:cNvSpPr/>
            <p:nvPr/>
          </p:nvSpPr>
          <p:spPr>
            <a:xfrm>
              <a:off x="9238946" y="1345680"/>
              <a:ext cx="931937" cy="1232948"/>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F08DD1D8-EE4D-A24D-A381-6796A26E0ECA}"/>
              </a:ext>
            </a:extLst>
          </p:cNvPr>
          <p:cNvGrpSpPr/>
          <p:nvPr/>
        </p:nvGrpSpPr>
        <p:grpSpPr>
          <a:xfrm>
            <a:off x="7695541" y="1047327"/>
            <a:ext cx="2081700" cy="2933509"/>
            <a:chOff x="7695541" y="1047327"/>
            <a:chExt cx="2081700" cy="2933509"/>
          </a:xfrm>
        </p:grpSpPr>
        <p:pic>
          <p:nvPicPr>
            <p:cNvPr id="1026" name="Picture 2" descr="Bildergebnis für ironman">
              <a:extLst>
                <a:ext uri="{FF2B5EF4-FFF2-40B4-BE49-F238E27FC236}">
                  <a16:creationId xmlns:a16="http://schemas.microsoft.com/office/drawing/2014/main" id="{906BF515-871C-AE45-894B-0B6B2E13A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5541" y="1299019"/>
              <a:ext cx="2081700" cy="24994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510453-0B78-D94F-859B-8622C991EE0F}"/>
                </a:ext>
              </a:extLst>
            </p:cNvPr>
            <p:cNvPicPr>
              <a:picLocks noChangeAspect="1"/>
            </p:cNvPicPr>
            <p:nvPr/>
          </p:nvPicPr>
          <p:blipFill>
            <a:blip r:embed="rId7"/>
            <a:stretch>
              <a:fillRect/>
            </a:stretch>
          </p:blipFill>
          <p:spPr>
            <a:xfrm>
              <a:off x="8269571" y="1047327"/>
              <a:ext cx="594964" cy="935829"/>
            </a:xfrm>
            <a:prstGeom prst="rect">
              <a:avLst/>
            </a:prstGeom>
          </p:spPr>
        </p:pic>
        <p:sp>
          <p:nvSpPr>
            <p:cNvPr id="4" name="TextBox 3">
              <a:extLst>
                <a:ext uri="{FF2B5EF4-FFF2-40B4-BE49-F238E27FC236}">
                  <a16:creationId xmlns:a16="http://schemas.microsoft.com/office/drawing/2014/main" id="{6E579A88-8231-2A4A-9BA6-16DF47FB8DDB}"/>
                </a:ext>
              </a:extLst>
            </p:cNvPr>
            <p:cNvSpPr txBox="1"/>
            <p:nvPr/>
          </p:nvSpPr>
          <p:spPr>
            <a:xfrm>
              <a:off x="7971435" y="3519171"/>
              <a:ext cx="1358064" cy="461665"/>
            </a:xfrm>
            <a:prstGeom prst="rect">
              <a:avLst/>
            </a:prstGeom>
            <a:noFill/>
          </p:spPr>
          <p:txBody>
            <a:bodyPr wrap="none" rtlCol="0">
              <a:spAutoFit/>
            </a:bodyPr>
            <a:lstStyle/>
            <a:p>
              <a:r>
                <a:rPr lang="en-US" sz="2400" dirty="0">
                  <a:solidFill>
                    <a:srgbClr val="C00000"/>
                  </a:solidFill>
                </a:rPr>
                <a:t>#</a:t>
              </a:r>
              <a:r>
                <a:rPr lang="en-US" sz="2400" b="1" dirty="0" err="1"/>
                <a:t>LDF</a:t>
              </a:r>
              <a:r>
                <a:rPr lang="en-US" sz="2400" dirty="0" err="1"/>
                <a:t>man</a:t>
              </a:r>
              <a:endParaRPr lang="en-US" sz="2400" dirty="0"/>
            </a:p>
          </p:txBody>
        </p:sp>
      </p:grpSp>
    </p:spTree>
    <p:extLst>
      <p:ext uri="{BB962C8B-B14F-4D97-AF65-F5344CB8AC3E}">
        <p14:creationId xmlns:p14="http://schemas.microsoft.com/office/powerpoint/2010/main" val="33267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sp>
        <p:nvSpPr>
          <p:cNvPr id="3" name="Content Placeholder 2">
            <a:extLst>
              <a:ext uri="{FF2B5EF4-FFF2-40B4-BE49-F238E27FC236}">
                <a16:creationId xmlns:a16="http://schemas.microsoft.com/office/drawing/2014/main" id="{B537A5C6-3D26-074E-AC8C-D17FD409EF89}"/>
              </a:ext>
            </a:extLst>
          </p:cNvPr>
          <p:cNvSpPr>
            <a:spLocks noGrp="1"/>
          </p:cNvSpPr>
          <p:nvPr>
            <p:ph idx="1"/>
          </p:nvPr>
        </p:nvSpPr>
        <p:spPr>
          <a:xfrm>
            <a:off x="838200" y="1825625"/>
            <a:ext cx="10515600" cy="5173052"/>
          </a:xfrm>
        </p:spPr>
        <p:txBody>
          <a:bodyPr>
            <a:normAutofit/>
          </a:bodyPr>
          <a:lstStyle/>
          <a:p>
            <a:r>
              <a:rPr lang="en-US" dirty="0"/>
              <a:t>HDTQ: Enable quads &amp; and versioning:</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 allow to deal with versioned dataset dumps and integration of different datasets in one HDT.</a:t>
            </a:r>
          </a:p>
        </p:txBody>
      </p:sp>
      <p:pic>
        <p:nvPicPr>
          <p:cNvPr id="8" name="Picture 7">
            <a:extLst>
              <a:ext uri="{FF2B5EF4-FFF2-40B4-BE49-F238E27FC236}">
                <a16:creationId xmlns:a16="http://schemas.microsoft.com/office/drawing/2014/main" id="{9A263DAB-1FE2-894F-A5F7-023CDA9B18F6}"/>
              </a:ext>
            </a:extLst>
          </p:cNvPr>
          <p:cNvPicPr>
            <a:picLocks noChangeAspect="1"/>
          </p:cNvPicPr>
          <p:nvPr/>
        </p:nvPicPr>
        <p:blipFill>
          <a:blip r:embed="rId2"/>
          <a:stretch>
            <a:fillRect/>
          </a:stretch>
        </p:blipFill>
        <p:spPr>
          <a:xfrm rot="20434992">
            <a:off x="7212056" y="816218"/>
            <a:ext cx="4312643" cy="3404718"/>
          </a:xfrm>
          <a:prstGeom prst="rect">
            <a:avLst/>
          </a:prstGeom>
          <a:ln>
            <a:solidFill>
              <a:schemeClr val="accent3"/>
            </a:solidFill>
          </a:ln>
        </p:spPr>
      </p:pic>
      <p:sp>
        <p:nvSpPr>
          <p:cNvPr id="9" name="TextBox 8">
            <a:extLst>
              <a:ext uri="{FF2B5EF4-FFF2-40B4-BE49-F238E27FC236}">
                <a16:creationId xmlns:a16="http://schemas.microsoft.com/office/drawing/2014/main" id="{26137B0F-C195-1B44-A753-9C97D81FA8DD}"/>
              </a:ext>
            </a:extLst>
          </p:cNvPr>
          <p:cNvSpPr txBox="1"/>
          <p:nvPr/>
        </p:nvSpPr>
        <p:spPr>
          <a:xfrm rot="20463034">
            <a:off x="9267093" y="198522"/>
            <a:ext cx="1192955" cy="369332"/>
          </a:xfrm>
          <a:prstGeom prst="rect">
            <a:avLst/>
          </a:prstGeom>
          <a:noFill/>
        </p:spPr>
        <p:txBody>
          <a:bodyPr wrap="none" rtlCol="0">
            <a:spAutoFit/>
          </a:bodyPr>
          <a:lstStyle/>
          <a:p>
            <a:r>
              <a:rPr lang="en-US" dirty="0"/>
              <a:t>ESWC2018</a:t>
            </a:r>
          </a:p>
        </p:txBody>
      </p:sp>
      <p:pic>
        <p:nvPicPr>
          <p:cNvPr id="11" name="Picture 10">
            <a:extLst>
              <a:ext uri="{FF2B5EF4-FFF2-40B4-BE49-F238E27FC236}">
                <a16:creationId xmlns:a16="http://schemas.microsoft.com/office/drawing/2014/main" id="{A3680FCE-631D-7C4B-856E-C55325C4AC1B}"/>
              </a:ext>
            </a:extLst>
          </p:cNvPr>
          <p:cNvPicPr>
            <a:picLocks noChangeAspect="1"/>
          </p:cNvPicPr>
          <p:nvPr/>
        </p:nvPicPr>
        <p:blipFill>
          <a:blip r:embed="rId3"/>
          <a:stretch>
            <a:fillRect/>
          </a:stretch>
        </p:blipFill>
        <p:spPr>
          <a:xfrm>
            <a:off x="1712860" y="2437684"/>
            <a:ext cx="4863786" cy="2973782"/>
          </a:xfrm>
          <a:prstGeom prst="rect">
            <a:avLst/>
          </a:prstGeom>
          <a:ln>
            <a:solidFill>
              <a:schemeClr val="accent3"/>
            </a:solidFill>
          </a:ln>
        </p:spPr>
      </p:pic>
      <p:sp>
        <p:nvSpPr>
          <p:cNvPr id="12" name="TextBox 11">
            <a:extLst>
              <a:ext uri="{FF2B5EF4-FFF2-40B4-BE49-F238E27FC236}">
                <a16:creationId xmlns:a16="http://schemas.microsoft.com/office/drawing/2014/main" id="{F852EDD1-7146-304C-B367-108666B95F09}"/>
              </a:ext>
            </a:extLst>
          </p:cNvPr>
          <p:cNvSpPr txBox="1"/>
          <p:nvPr/>
        </p:nvSpPr>
        <p:spPr>
          <a:xfrm>
            <a:off x="4835766" y="2437684"/>
            <a:ext cx="1703095" cy="369332"/>
          </a:xfrm>
          <a:prstGeom prst="rect">
            <a:avLst/>
          </a:prstGeom>
          <a:solidFill>
            <a:schemeClr val="bg1"/>
          </a:solidFill>
        </p:spPr>
        <p:txBody>
          <a:bodyPr wrap="none" rtlCol="0">
            <a:spAutoFit/>
          </a:bodyPr>
          <a:lstStyle/>
          <a:p>
            <a:r>
              <a:rPr lang="en-US" dirty="0"/>
              <a:t>accepted at SWJ</a:t>
            </a:r>
          </a:p>
        </p:txBody>
      </p:sp>
    </p:spTree>
    <p:extLst>
      <p:ext uri="{BB962C8B-B14F-4D97-AF65-F5344CB8AC3E}">
        <p14:creationId xmlns:p14="http://schemas.microsoft.com/office/powerpoint/2010/main" val="5466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720AF-D82C-BF4C-9928-67724E8171B1}"/>
              </a:ext>
            </a:extLst>
          </p:cNvPr>
          <p:cNvPicPr>
            <a:picLocks noChangeAspect="1"/>
          </p:cNvPicPr>
          <p:nvPr/>
        </p:nvPicPr>
        <p:blipFill>
          <a:blip r:embed="rId2"/>
          <a:stretch>
            <a:fillRect/>
          </a:stretch>
        </p:blipFill>
        <p:spPr>
          <a:xfrm rot="20596051">
            <a:off x="4975141" y="1088299"/>
            <a:ext cx="5683339" cy="3028446"/>
          </a:xfrm>
          <a:prstGeom prst="rect">
            <a:avLst/>
          </a:prstGeom>
          <a:ln>
            <a:solidFill>
              <a:schemeClr val="accent3"/>
            </a:solidFill>
          </a:ln>
        </p:spPr>
      </p:pic>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sp>
        <p:nvSpPr>
          <p:cNvPr id="3" name="Content Placeholder 2">
            <a:extLst>
              <a:ext uri="{FF2B5EF4-FFF2-40B4-BE49-F238E27FC236}">
                <a16:creationId xmlns:a16="http://schemas.microsoft.com/office/drawing/2014/main" id="{B537A5C6-3D26-074E-AC8C-D17FD409EF89}"/>
              </a:ext>
            </a:extLst>
          </p:cNvPr>
          <p:cNvSpPr>
            <a:spLocks noGrp="1"/>
          </p:cNvSpPr>
          <p:nvPr>
            <p:ph idx="1"/>
          </p:nvPr>
        </p:nvSpPr>
        <p:spPr/>
        <p:txBody>
          <a:bodyPr/>
          <a:lstStyle/>
          <a:p>
            <a:r>
              <a:rPr lang="en-US" dirty="0"/>
              <a:t>k-shortest path queries:</a:t>
            </a:r>
          </a:p>
          <a:p>
            <a:endParaRPr lang="en-US" dirty="0"/>
          </a:p>
          <a:p>
            <a:endParaRPr lang="en-US" dirty="0"/>
          </a:p>
          <a:p>
            <a:endParaRPr lang="en-US" dirty="0"/>
          </a:p>
          <a:p>
            <a:endParaRPr lang="en-US" dirty="0"/>
          </a:p>
          <a:p>
            <a:endParaRPr lang="en-US" dirty="0"/>
          </a:p>
          <a:p>
            <a:pPr marL="0" indent="0">
              <a:buNone/>
            </a:pPr>
            <a:r>
              <a:rPr lang="en-US" dirty="0"/>
              <a:t>… could eventually enable use cases like this:</a:t>
            </a:r>
          </a:p>
        </p:txBody>
      </p:sp>
      <p:pic>
        <p:nvPicPr>
          <p:cNvPr id="4" name="Picture 2" descr="http://onto-apps.stanford.edu/static/img/phlegra_archi.png">
            <a:extLst>
              <a:ext uri="{FF2B5EF4-FFF2-40B4-BE49-F238E27FC236}">
                <a16:creationId xmlns:a16="http://schemas.microsoft.com/office/drawing/2014/main" id="{0AA1F12F-28BD-4B41-A955-78B68E37CBE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53991"/>
          <a:stretch/>
        </p:blipFill>
        <p:spPr bwMode="auto">
          <a:xfrm>
            <a:off x="7450016" y="4870759"/>
            <a:ext cx="4451724" cy="17682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BD72E7-ED16-5140-8637-6EF9F7538FBC}"/>
              </a:ext>
            </a:extLst>
          </p:cNvPr>
          <p:cNvSpPr txBox="1"/>
          <p:nvPr/>
        </p:nvSpPr>
        <p:spPr>
          <a:xfrm rot="20634534">
            <a:off x="8106507" y="276171"/>
            <a:ext cx="1797287" cy="369332"/>
          </a:xfrm>
          <a:prstGeom prst="rect">
            <a:avLst/>
          </a:prstGeom>
          <a:noFill/>
        </p:spPr>
        <p:txBody>
          <a:bodyPr wrap="none" rtlCol="0">
            <a:spAutoFit/>
          </a:bodyPr>
          <a:lstStyle/>
          <a:p>
            <a:r>
              <a:rPr lang="en-US" dirty="0" err="1"/>
              <a:t>SEMANTiCS</a:t>
            </a:r>
            <a:r>
              <a:rPr lang="en-US" dirty="0"/>
              <a:t> 2016</a:t>
            </a:r>
          </a:p>
        </p:txBody>
      </p:sp>
    </p:spTree>
    <p:extLst>
      <p:ext uri="{BB962C8B-B14F-4D97-AF65-F5344CB8AC3E}">
        <p14:creationId xmlns:p14="http://schemas.microsoft.com/office/powerpoint/2010/main" val="163770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pic>
        <p:nvPicPr>
          <p:cNvPr id="12" name="Picture 11">
            <a:extLst>
              <a:ext uri="{FF2B5EF4-FFF2-40B4-BE49-F238E27FC236}">
                <a16:creationId xmlns:a16="http://schemas.microsoft.com/office/drawing/2014/main" id="{8D3DF301-0F5D-EB43-BD10-8D5939E20433}"/>
              </a:ext>
            </a:extLst>
          </p:cNvPr>
          <p:cNvPicPr>
            <a:picLocks noChangeAspect="1"/>
          </p:cNvPicPr>
          <p:nvPr/>
        </p:nvPicPr>
        <p:blipFill>
          <a:blip r:embed="rId2"/>
          <a:stretch>
            <a:fillRect/>
          </a:stretch>
        </p:blipFill>
        <p:spPr>
          <a:xfrm>
            <a:off x="1607293" y="2476436"/>
            <a:ext cx="4529738" cy="3801272"/>
          </a:xfrm>
          <a:prstGeom prst="rect">
            <a:avLst/>
          </a:prstGeom>
        </p:spPr>
      </p:pic>
      <p:sp>
        <p:nvSpPr>
          <p:cNvPr id="13" name="TextBox 12">
            <a:extLst>
              <a:ext uri="{FF2B5EF4-FFF2-40B4-BE49-F238E27FC236}">
                <a16:creationId xmlns:a16="http://schemas.microsoft.com/office/drawing/2014/main" id="{C48897E9-08A8-7A40-8CAC-E594D63442DA}"/>
              </a:ext>
            </a:extLst>
          </p:cNvPr>
          <p:cNvSpPr txBox="1"/>
          <p:nvPr/>
        </p:nvSpPr>
        <p:spPr>
          <a:xfrm>
            <a:off x="7219418" y="2476436"/>
            <a:ext cx="340552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Completely auto-created from “</a:t>
            </a:r>
            <a:r>
              <a:rPr lang="en-US" dirty="0" err="1"/>
              <a:t>HDTized</a:t>
            </a:r>
            <a:r>
              <a:rPr lang="en-US" dirty="0"/>
              <a:t>” </a:t>
            </a:r>
            <a:r>
              <a:rPr lang="en-US" dirty="0" err="1"/>
              <a:t>Bioportal</a:t>
            </a:r>
            <a:r>
              <a:rPr lang="en-US" dirty="0"/>
              <a:t> and Bio2RDF</a:t>
            </a:r>
          </a:p>
          <a:p>
            <a:pPr marL="285750" indent="-285750">
              <a:buFont typeface="Arial" panose="020B0604020202020204" pitchFamily="34" charset="0"/>
              <a:buChar char="•"/>
            </a:pPr>
            <a:r>
              <a:rPr lang="en-US" dirty="0"/>
              <a:t>Idea:</a:t>
            </a:r>
          </a:p>
          <a:p>
            <a:pPr marL="742950" lvl="1" indent="-285750">
              <a:buFont typeface="Arial" panose="020B0604020202020204" pitchFamily="34" charset="0"/>
              <a:buChar char="•"/>
            </a:pPr>
            <a:r>
              <a:rPr lang="en-US" dirty="0"/>
              <a:t>Treat each dump-file as a dataset</a:t>
            </a:r>
          </a:p>
          <a:p>
            <a:pPr marL="742950" lvl="1" indent="-285750">
              <a:buFont typeface="Arial" panose="020B0604020202020204" pitchFamily="34" charset="0"/>
              <a:buChar char="•"/>
            </a:pPr>
            <a:r>
              <a:rPr lang="en-US" dirty="0" err="1"/>
              <a:t>Hueristically</a:t>
            </a:r>
            <a:r>
              <a:rPr lang="en-US" dirty="0"/>
              <a:t> assign namespace authority of to </a:t>
            </a:r>
            <a:r>
              <a:rPr lang="en-US" dirty="0" err="1"/>
              <a:t>datasests</a:t>
            </a:r>
            <a:r>
              <a:rPr lang="en-US" dirty="0"/>
              <a:t> heuristically</a:t>
            </a:r>
          </a:p>
          <a:p>
            <a:pPr marL="742950" lvl="1" indent="-285750">
              <a:buFont typeface="Arial" panose="020B0604020202020204" pitchFamily="34" charset="0"/>
              <a:buChar char="•"/>
            </a:pPr>
            <a:r>
              <a:rPr lang="en-US" dirty="0"/>
              <a:t>Compute links numbers based on dataset dictionaries using HDT</a:t>
            </a:r>
          </a:p>
        </p:txBody>
      </p:sp>
      <p:sp>
        <p:nvSpPr>
          <p:cNvPr id="9" name="Content Placeholder 2">
            <a:extLst>
              <a:ext uri="{FF2B5EF4-FFF2-40B4-BE49-F238E27FC236}">
                <a16:creationId xmlns:a16="http://schemas.microsoft.com/office/drawing/2014/main" id="{F18EC00B-AF5F-7E45-99F7-1F71B0F1418F}"/>
              </a:ext>
            </a:extLst>
          </p:cNvPr>
          <p:cNvSpPr>
            <a:spLocks noGrp="1"/>
          </p:cNvSpPr>
          <p:nvPr>
            <p:ph idx="1"/>
          </p:nvPr>
        </p:nvSpPr>
        <p:spPr>
          <a:xfrm>
            <a:off x="838200" y="1688124"/>
            <a:ext cx="10515600" cy="5169876"/>
          </a:xfrm>
        </p:spPr>
        <p:txBody>
          <a:bodyPr>
            <a:normAutofit lnSpcReduction="10000"/>
          </a:bodyPr>
          <a:lstStyle/>
          <a:p>
            <a:r>
              <a:rPr lang="en-US" dirty="0"/>
              <a:t>Work in progress: re-compute a LOD Cloud from a set of HDTs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the moment, uses heuristics to “guess” ownership of namespaces)</a:t>
            </a:r>
          </a:p>
        </p:txBody>
      </p:sp>
    </p:spTree>
    <p:extLst>
      <p:ext uri="{BB962C8B-B14F-4D97-AF65-F5344CB8AC3E}">
        <p14:creationId xmlns:p14="http://schemas.microsoft.com/office/powerpoint/2010/main" val="2153651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57E4-1E3B-064E-A4A4-3621488F5D8C}"/>
              </a:ext>
            </a:extLst>
          </p:cNvPr>
          <p:cNvSpPr>
            <a:spLocks noGrp="1"/>
          </p:cNvSpPr>
          <p:nvPr>
            <p:ph type="title"/>
          </p:nvPr>
        </p:nvSpPr>
        <p:spPr>
          <a:xfrm>
            <a:off x="838200" y="365126"/>
            <a:ext cx="4964723" cy="998476"/>
          </a:xfrm>
        </p:spPr>
        <p:txBody>
          <a:bodyPr>
            <a:normAutofit fontScale="90000"/>
          </a:bodyPr>
          <a:lstStyle/>
          <a:p>
            <a:r>
              <a:rPr lang="en-US" dirty="0"/>
              <a:t>Active Research and </a:t>
            </a:r>
            <a:br>
              <a:rPr lang="en-US" dirty="0"/>
            </a:br>
            <a:r>
              <a:rPr lang="en-US" dirty="0"/>
              <a:t>Development in HDT</a:t>
            </a:r>
          </a:p>
        </p:txBody>
      </p:sp>
      <p:sp>
        <p:nvSpPr>
          <p:cNvPr id="3" name="Content Placeholder 2">
            <a:extLst>
              <a:ext uri="{FF2B5EF4-FFF2-40B4-BE49-F238E27FC236}">
                <a16:creationId xmlns:a16="http://schemas.microsoft.com/office/drawing/2014/main" id="{B537A5C6-3D26-074E-AC8C-D17FD409EF89}"/>
              </a:ext>
            </a:extLst>
          </p:cNvPr>
          <p:cNvSpPr>
            <a:spLocks noGrp="1"/>
          </p:cNvSpPr>
          <p:nvPr>
            <p:ph idx="1"/>
          </p:nvPr>
        </p:nvSpPr>
        <p:spPr>
          <a:xfrm>
            <a:off x="838200" y="1688124"/>
            <a:ext cx="10515600" cy="5169876"/>
          </a:xfrm>
        </p:spPr>
        <p:txBody>
          <a:bodyPr>
            <a:normAutofit lnSpcReduction="10000"/>
          </a:bodyPr>
          <a:lstStyle/>
          <a:p>
            <a:r>
              <a:rPr lang="en-US" dirty="0"/>
              <a:t>Work in progress: re-compute a LOD Cloud from a set of HDTs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the moment, uses heuristics to “guess” ownership of namespaces)</a:t>
            </a:r>
          </a:p>
        </p:txBody>
      </p:sp>
      <p:pic>
        <p:nvPicPr>
          <p:cNvPr id="12" name="Picture 11">
            <a:extLst>
              <a:ext uri="{FF2B5EF4-FFF2-40B4-BE49-F238E27FC236}">
                <a16:creationId xmlns:a16="http://schemas.microsoft.com/office/drawing/2014/main" id="{8D3DF301-0F5D-EB43-BD10-8D5939E20433}"/>
              </a:ext>
            </a:extLst>
          </p:cNvPr>
          <p:cNvPicPr>
            <a:picLocks noChangeAspect="1"/>
          </p:cNvPicPr>
          <p:nvPr/>
        </p:nvPicPr>
        <p:blipFill>
          <a:blip r:embed="rId2"/>
          <a:stretch>
            <a:fillRect/>
          </a:stretch>
        </p:blipFill>
        <p:spPr>
          <a:xfrm>
            <a:off x="1607293" y="2476436"/>
            <a:ext cx="4529738" cy="3801272"/>
          </a:xfrm>
          <a:prstGeom prst="rect">
            <a:avLst/>
          </a:prstGeom>
        </p:spPr>
      </p:pic>
      <p:pic>
        <p:nvPicPr>
          <p:cNvPr id="10" name="Picture 9">
            <a:extLst>
              <a:ext uri="{FF2B5EF4-FFF2-40B4-BE49-F238E27FC236}">
                <a16:creationId xmlns:a16="http://schemas.microsoft.com/office/drawing/2014/main" id="{9A2AD362-3568-FC42-A45C-1C4FC7449BEE}"/>
              </a:ext>
            </a:extLst>
          </p:cNvPr>
          <p:cNvPicPr>
            <a:picLocks noChangeAspect="1"/>
          </p:cNvPicPr>
          <p:nvPr/>
        </p:nvPicPr>
        <p:blipFill>
          <a:blip r:embed="rId3">
            <a:alphaModFix amt="48000"/>
          </a:blip>
          <a:stretch>
            <a:fillRect/>
          </a:stretch>
        </p:blipFill>
        <p:spPr>
          <a:xfrm>
            <a:off x="1811216" y="2234159"/>
            <a:ext cx="3991708" cy="4043549"/>
          </a:xfrm>
          <a:prstGeom prst="rect">
            <a:avLst/>
          </a:prstGeom>
          <a:noFill/>
        </p:spPr>
      </p:pic>
      <p:sp>
        <p:nvSpPr>
          <p:cNvPr id="7" name="TextBox 6">
            <a:extLst>
              <a:ext uri="{FF2B5EF4-FFF2-40B4-BE49-F238E27FC236}">
                <a16:creationId xmlns:a16="http://schemas.microsoft.com/office/drawing/2014/main" id="{8D347648-2DB0-224A-8EF0-5069ED2F6EA4}"/>
              </a:ext>
            </a:extLst>
          </p:cNvPr>
          <p:cNvSpPr txBox="1"/>
          <p:nvPr/>
        </p:nvSpPr>
        <p:spPr>
          <a:xfrm>
            <a:off x="7219418" y="2476436"/>
            <a:ext cx="340552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Completely auto-created from “</a:t>
            </a:r>
            <a:r>
              <a:rPr lang="en-US" dirty="0" err="1"/>
              <a:t>HDTized</a:t>
            </a:r>
            <a:r>
              <a:rPr lang="en-US" dirty="0"/>
              <a:t>” </a:t>
            </a:r>
            <a:r>
              <a:rPr lang="en-US" dirty="0" err="1"/>
              <a:t>Bioportal</a:t>
            </a:r>
            <a:r>
              <a:rPr lang="en-US" dirty="0"/>
              <a:t> and Bio2RDF</a:t>
            </a:r>
          </a:p>
          <a:p>
            <a:pPr marL="285750" indent="-285750">
              <a:buFont typeface="Arial" panose="020B0604020202020204" pitchFamily="34" charset="0"/>
              <a:buChar char="•"/>
            </a:pPr>
            <a:r>
              <a:rPr lang="en-US" dirty="0"/>
              <a:t>Idea:</a:t>
            </a:r>
          </a:p>
          <a:p>
            <a:pPr marL="742950" lvl="1" indent="-285750">
              <a:buFont typeface="Arial" panose="020B0604020202020204" pitchFamily="34" charset="0"/>
              <a:buChar char="•"/>
            </a:pPr>
            <a:r>
              <a:rPr lang="en-US" dirty="0"/>
              <a:t>Treat each dump-file as a dataset</a:t>
            </a:r>
          </a:p>
          <a:p>
            <a:pPr marL="742950" lvl="1" indent="-285750">
              <a:buFont typeface="Arial" panose="020B0604020202020204" pitchFamily="34" charset="0"/>
              <a:buChar char="•"/>
            </a:pPr>
            <a:r>
              <a:rPr lang="en-US" dirty="0" err="1"/>
              <a:t>Hueristically</a:t>
            </a:r>
            <a:r>
              <a:rPr lang="en-US" dirty="0"/>
              <a:t> assign namespace authority of to </a:t>
            </a:r>
            <a:r>
              <a:rPr lang="en-US" dirty="0" err="1"/>
              <a:t>datasests</a:t>
            </a:r>
            <a:r>
              <a:rPr lang="en-US" dirty="0"/>
              <a:t> heuristically</a:t>
            </a:r>
          </a:p>
          <a:p>
            <a:pPr marL="742950" lvl="1" indent="-285750">
              <a:buFont typeface="Arial" panose="020B0604020202020204" pitchFamily="34" charset="0"/>
              <a:buChar char="•"/>
            </a:pPr>
            <a:r>
              <a:rPr lang="en-US" dirty="0"/>
              <a:t>Compute links numbers based on dataset dictionaries using HDT</a:t>
            </a:r>
          </a:p>
        </p:txBody>
      </p:sp>
    </p:spTree>
    <p:extLst>
      <p:ext uri="{BB962C8B-B14F-4D97-AF65-F5344CB8AC3E}">
        <p14:creationId xmlns:p14="http://schemas.microsoft.com/office/powerpoint/2010/main" val="1607443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33336-B80D-484C-A897-3FF551A67AD0}"/>
              </a:ext>
            </a:extLst>
          </p:cNvPr>
          <p:cNvSpPr>
            <a:spLocks noGrp="1"/>
          </p:cNvSpPr>
          <p:nvPr>
            <p:ph type="title"/>
          </p:nvPr>
        </p:nvSpPr>
        <p:spPr>
          <a:xfrm>
            <a:off x="656490" y="361273"/>
            <a:ext cx="10515600" cy="1325563"/>
          </a:xfrm>
        </p:spPr>
        <p:txBody>
          <a:bodyPr/>
          <a:lstStyle/>
          <a:p>
            <a:r>
              <a:rPr lang="en-US" dirty="0"/>
              <a:t>The 5th element </a:t>
            </a:r>
            <a:br>
              <a:rPr lang="en-US" dirty="0"/>
            </a:br>
            <a:r>
              <a:rPr lang="en-US" dirty="0"/>
              <a:t>and two routes ahead:</a:t>
            </a:r>
          </a:p>
        </p:txBody>
      </p:sp>
      <p:sp>
        <p:nvSpPr>
          <p:cNvPr id="5" name="Vertical Scroll 4">
            <a:extLst>
              <a:ext uri="{FF2B5EF4-FFF2-40B4-BE49-F238E27FC236}">
                <a16:creationId xmlns:a16="http://schemas.microsoft.com/office/drawing/2014/main" id="{5BBF9D25-ADB2-4B44-B33F-3273EB0143D8}"/>
              </a:ext>
            </a:extLst>
          </p:cNvPr>
          <p:cNvSpPr/>
          <p:nvPr/>
        </p:nvSpPr>
        <p:spPr>
          <a:xfrm rot="10800000">
            <a:off x="357554" y="3552092"/>
            <a:ext cx="11834446" cy="3153179"/>
          </a:xfrm>
          <a:prstGeom prst="verticalScroll">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EADE301-F358-3042-9C9B-D1C9689E92F5}"/>
              </a:ext>
            </a:extLst>
          </p:cNvPr>
          <p:cNvSpPr>
            <a:spLocks noGrp="1"/>
          </p:cNvSpPr>
          <p:nvPr>
            <p:ph idx="1"/>
          </p:nvPr>
        </p:nvSpPr>
        <p:spPr>
          <a:xfrm>
            <a:off x="1702777" y="3871181"/>
            <a:ext cx="9144000" cy="2834090"/>
          </a:xfrm>
        </p:spPr>
        <p:txBody>
          <a:bodyPr>
            <a:normAutofit/>
          </a:bodyPr>
          <a:lstStyle/>
          <a:p>
            <a:r>
              <a:rPr lang="en-US" sz="2400" b="1" dirty="0"/>
              <a:t>LDP5:  </a:t>
            </a:r>
            <a:r>
              <a:rPr lang="en-US" dirty="0"/>
              <a:t>Publish your dataset as an </a:t>
            </a:r>
            <a:r>
              <a:rPr lang="en-US" b="1" dirty="0"/>
              <a:t>HDT dump</a:t>
            </a:r>
            <a:r>
              <a:rPr lang="en-US" dirty="0"/>
              <a:t>, including </a:t>
            </a:r>
            <a:r>
              <a:rPr lang="en-US" b="1" dirty="0" err="1"/>
              <a:t>VoID</a:t>
            </a:r>
            <a:r>
              <a:rPr lang="en-US" b="1" dirty="0"/>
              <a:t> metadata </a:t>
            </a:r>
            <a:r>
              <a:rPr lang="en-US" dirty="0"/>
              <a:t>as part of its header and declaring (</a:t>
            </a:r>
            <a:r>
              <a:rPr lang="en-US" dirty="0" err="1"/>
              <a:t>i</a:t>
            </a:r>
            <a:r>
              <a:rPr lang="en-US" dirty="0"/>
              <a:t>) the </a:t>
            </a:r>
            <a:r>
              <a:rPr lang="en-US" b="1" dirty="0"/>
              <a:t>owned namespaces</a:t>
            </a:r>
            <a:r>
              <a:rPr lang="en-US" dirty="0"/>
              <a:t>, (ii</a:t>
            </a:r>
            <a:r>
              <a:rPr lang="en-US" b="1" dirty="0"/>
              <a:t>) links to previous versions </a:t>
            </a:r>
            <a:r>
              <a:rPr lang="en-US" dirty="0"/>
              <a:t>of the dataset, (iii) whenever you use namespaces owned by other datasets or ontologies – the </a:t>
            </a:r>
            <a:r>
              <a:rPr lang="en-US" b="1" dirty="0"/>
              <a:t>link to specific versions </a:t>
            </a:r>
            <a:r>
              <a:rPr lang="en-US" dirty="0"/>
              <a:t>of these other datasets. </a:t>
            </a:r>
            <a:endParaRPr lang="en-US" sz="2400" dirty="0"/>
          </a:p>
          <a:p>
            <a:endParaRPr lang="en-US" sz="2400" dirty="0"/>
          </a:p>
        </p:txBody>
      </p:sp>
      <p:pic>
        <p:nvPicPr>
          <p:cNvPr id="1026" name="Picture 2" descr="Bildergebnis für 5th element">
            <a:extLst>
              <a:ext uri="{FF2B5EF4-FFF2-40B4-BE49-F238E27FC236}">
                <a16:creationId xmlns:a16="http://schemas.microsoft.com/office/drawing/2014/main" id="{7D45CCAD-89A3-4C45-948B-03284569C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290" y="332824"/>
            <a:ext cx="5439510" cy="305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20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D0CAD4E-0A6B-5143-AFB1-8997F3A20428}"/>
              </a:ext>
            </a:extLst>
          </p:cNvPr>
          <p:cNvSpPr txBox="1"/>
          <p:nvPr/>
        </p:nvSpPr>
        <p:spPr>
          <a:xfrm>
            <a:off x="1392029" y="5769440"/>
            <a:ext cx="9663351" cy="769441"/>
          </a:xfrm>
          <a:prstGeom prst="rect">
            <a:avLst/>
          </a:prstGeom>
          <a:noFill/>
        </p:spPr>
        <p:txBody>
          <a:bodyPr wrap="none" rtlCol="0">
            <a:spAutoFit/>
          </a:bodyPr>
          <a:lstStyle/>
          <a:p>
            <a:r>
              <a:rPr lang="en-US" sz="4400" dirty="0"/>
              <a:t>How can we jointly move things forward?</a:t>
            </a:r>
          </a:p>
        </p:txBody>
      </p:sp>
      <p:grpSp>
        <p:nvGrpSpPr>
          <p:cNvPr id="7" name="Group 6">
            <a:extLst>
              <a:ext uri="{FF2B5EF4-FFF2-40B4-BE49-F238E27FC236}">
                <a16:creationId xmlns:a16="http://schemas.microsoft.com/office/drawing/2014/main" id="{14AF0639-1D77-B24C-A8F8-0B896F7187D6}"/>
              </a:ext>
            </a:extLst>
          </p:cNvPr>
          <p:cNvGrpSpPr/>
          <p:nvPr/>
        </p:nvGrpSpPr>
        <p:grpSpPr>
          <a:xfrm>
            <a:off x="1460237" y="180658"/>
            <a:ext cx="9144000" cy="5143500"/>
            <a:chOff x="1527971" y="1145858"/>
            <a:chExt cx="9144000" cy="5143500"/>
          </a:xfrm>
        </p:grpSpPr>
        <p:sp>
          <p:nvSpPr>
            <p:cNvPr id="3" name="Content Placeholder 6">
              <a:extLst>
                <a:ext uri="{FF2B5EF4-FFF2-40B4-BE49-F238E27FC236}">
                  <a16:creationId xmlns:a16="http://schemas.microsoft.com/office/drawing/2014/main" id="{0D5E2621-48F4-784B-8D9E-114BA137E089}"/>
                </a:ext>
              </a:extLst>
            </p:cNvPr>
            <p:cNvSpPr txBox="1">
              <a:spLocks/>
            </p:cNvSpPr>
            <p:nvPr/>
          </p:nvSpPr>
          <p:spPr>
            <a:xfrm>
              <a:off x="2019301" y="1211580"/>
              <a:ext cx="8161341" cy="5012056"/>
            </a:xfrm>
            <a:prstGeom prst="rect">
              <a:avLst/>
            </a:prstGeom>
          </p:spPr>
          <p:txBody>
            <a:bodyPr/>
            <a:lstStyle>
              <a:lvl1pPr marL="342900" indent="-342900" algn="l" defTabSz="457200" rtl="0" eaLnBrk="0" fontAlgn="base" hangingPunct="0">
                <a:spcBef>
                  <a:spcPct val="20000"/>
                </a:spcBef>
                <a:spcAft>
                  <a:spcPct val="0"/>
                </a:spcAft>
                <a:buFont typeface="Arial" pitchFamily="1" charset="0"/>
                <a:defRPr kern="1200" cap="none" spc="20" baseline="0">
                  <a:solidFill>
                    <a:schemeClr val="tx1"/>
                  </a:solidFill>
                  <a:latin typeface="+mn-lt"/>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mn-lt"/>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itchFamily="1" charset="0"/>
                <a:buChar char="›"/>
                <a:defRPr kern="1200">
                  <a:solidFill>
                    <a:srgbClr val="595959"/>
                  </a:solidFill>
                  <a:latin typeface="+mn-lt"/>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itchFamily="1" charset="0"/>
                <a:buChar char="•"/>
                <a:defRPr kern="1200">
                  <a:solidFill>
                    <a:srgbClr val="595959"/>
                  </a:solidFill>
                  <a:latin typeface="+mn-lt"/>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itchFamily="1" charset="0"/>
                <a:buChar char="–"/>
                <a:defRPr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EE5F442-E6D3-1049-9487-A02EB872FC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7971" y="1145858"/>
              <a:ext cx="9144000" cy="5143500"/>
            </a:xfrm>
            <a:prstGeom prst="rect">
              <a:avLst/>
            </a:prstGeom>
          </p:spPr>
        </p:pic>
        <p:sp>
          <p:nvSpPr>
            <p:cNvPr id="5" name="Rectangle 4">
              <a:extLst>
                <a:ext uri="{FF2B5EF4-FFF2-40B4-BE49-F238E27FC236}">
                  <a16:creationId xmlns:a16="http://schemas.microsoft.com/office/drawing/2014/main" id="{C1381A74-83C3-5049-BEC4-73D965DB7AB7}"/>
                </a:ext>
              </a:extLst>
            </p:cNvPr>
            <p:cNvSpPr/>
            <p:nvPr/>
          </p:nvSpPr>
          <p:spPr>
            <a:xfrm rot="120000">
              <a:off x="4398962" y="1672380"/>
              <a:ext cx="2981400" cy="786476"/>
            </a:xfrm>
            <a:prstGeom prst="rect">
              <a:avLst/>
            </a:prstGeom>
            <a:gradFill>
              <a:gsLst>
                <a:gs pos="0">
                  <a:srgbClr val="B5AF57"/>
                </a:gs>
                <a:gs pos="100000">
                  <a:srgbClr val="A49E44"/>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Arial Rounded MT Bold" panose="020F0704030504030204" pitchFamily="34" charset="77"/>
                </a:rPr>
                <a:t>THIS WAY</a:t>
              </a:r>
              <a:endParaRPr lang="en-US" b="1" dirty="0">
                <a:solidFill>
                  <a:sysClr val="windowText" lastClr="000000"/>
                </a:solidFill>
                <a:latin typeface="Arial Rounded MT Bold" panose="020F0704030504030204" pitchFamily="34" charset="77"/>
              </a:endParaRPr>
            </a:p>
          </p:txBody>
        </p:sp>
        <p:sp>
          <p:nvSpPr>
            <p:cNvPr id="6" name="Rectangle 5">
              <a:extLst>
                <a:ext uri="{FF2B5EF4-FFF2-40B4-BE49-F238E27FC236}">
                  <a16:creationId xmlns:a16="http://schemas.microsoft.com/office/drawing/2014/main" id="{8EBE83B7-EFFC-484F-98FB-E78A1590B7AB}"/>
                </a:ext>
              </a:extLst>
            </p:cNvPr>
            <p:cNvSpPr/>
            <p:nvPr/>
          </p:nvSpPr>
          <p:spPr>
            <a:xfrm rot="120000">
              <a:off x="4567061" y="2589333"/>
              <a:ext cx="2809995" cy="860601"/>
            </a:xfrm>
            <a:prstGeom prst="rect">
              <a:avLst/>
            </a:prstGeom>
            <a:gradFill>
              <a:gsLst>
                <a:gs pos="11000">
                  <a:srgbClr val="ABA54C"/>
                </a:gs>
                <a:gs pos="0">
                  <a:srgbClr val="7C7C2D"/>
                </a:gs>
                <a:gs pos="100000">
                  <a:srgbClr val="E0D46D"/>
                </a:gs>
              </a:gsLst>
              <a:path path="circle">
                <a:fillToRect l="100000" t="100000" r="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ysClr val="windowText" lastClr="000000"/>
                  </a:solidFill>
                  <a:latin typeface="Arial Rounded MT Bold" panose="020F0704030504030204" pitchFamily="34" charset="77"/>
                </a:rPr>
                <a:t>THIS WAY</a:t>
              </a:r>
              <a:endParaRPr lang="en-US" sz="2400" b="1" dirty="0">
                <a:solidFill>
                  <a:sysClr val="windowText" lastClr="000000"/>
                </a:solidFill>
                <a:latin typeface="Arial Rounded MT Bold" panose="020F0704030504030204" pitchFamily="34" charset="77"/>
              </a:endParaRPr>
            </a:p>
          </p:txBody>
        </p:sp>
      </p:grpSp>
      <p:grpSp>
        <p:nvGrpSpPr>
          <p:cNvPr id="14" name="Group 13">
            <a:extLst>
              <a:ext uri="{FF2B5EF4-FFF2-40B4-BE49-F238E27FC236}">
                <a16:creationId xmlns:a16="http://schemas.microsoft.com/office/drawing/2014/main" id="{FDD84CA8-47AA-994B-81D8-4BA4FD063CAC}"/>
              </a:ext>
            </a:extLst>
          </p:cNvPr>
          <p:cNvGrpSpPr/>
          <p:nvPr/>
        </p:nvGrpSpPr>
        <p:grpSpPr>
          <a:xfrm>
            <a:off x="0" y="822167"/>
            <a:ext cx="12192001" cy="5743993"/>
            <a:chOff x="0" y="822167"/>
            <a:chExt cx="12192001" cy="5743993"/>
          </a:xfrm>
        </p:grpSpPr>
        <p:grpSp>
          <p:nvGrpSpPr>
            <p:cNvPr id="12" name="Group 11">
              <a:extLst>
                <a:ext uri="{FF2B5EF4-FFF2-40B4-BE49-F238E27FC236}">
                  <a16:creationId xmlns:a16="http://schemas.microsoft.com/office/drawing/2014/main" id="{5967839A-CC52-7D4B-BF87-1CFEC66FB899}"/>
                </a:ext>
              </a:extLst>
            </p:cNvPr>
            <p:cNvGrpSpPr/>
            <p:nvPr/>
          </p:nvGrpSpPr>
          <p:grpSpPr>
            <a:xfrm>
              <a:off x="0" y="822167"/>
              <a:ext cx="12192001" cy="5743993"/>
              <a:chOff x="0" y="822167"/>
              <a:chExt cx="12192001" cy="5743993"/>
            </a:xfrm>
          </p:grpSpPr>
          <p:pic>
            <p:nvPicPr>
              <p:cNvPr id="8" name="Picture 2" descr="https://www.google.com/intl/bn/insidesearch/features/search/assets/img/static-graph.png">
                <a:extLst>
                  <a:ext uri="{FF2B5EF4-FFF2-40B4-BE49-F238E27FC236}">
                    <a16:creationId xmlns:a16="http://schemas.microsoft.com/office/drawing/2014/main" id="{B73BBDDF-EC43-DA4F-9820-D58078B526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3" t="1154" r="-219" b="-1154"/>
              <a:stretch/>
            </p:blipFill>
            <p:spPr bwMode="auto">
              <a:xfrm>
                <a:off x="0" y="2682937"/>
                <a:ext cx="6043114" cy="3793223"/>
              </a:xfrm>
              <a:prstGeom prst="rect">
                <a:avLst/>
              </a:prstGeom>
              <a:solidFill>
                <a:schemeClr val="bg1"/>
              </a:solidFill>
            </p:spPr>
          </p:pic>
          <p:pic>
            <p:nvPicPr>
              <p:cNvPr id="9" name="Picture 4" descr="collaborate, collaboration, deal, partnership">
                <a:extLst>
                  <a:ext uri="{FF2B5EF4-FFF2-40B4-BE49-F238E27FC236}">
                    <a16:creationId xmlns:a16="http://schemas.microsoft.com/office/drawing/2014/main" id="{266C1DA8-83F2-464B-B72E-0E23D371F9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194"/>
              <a:stretch/>
            </p:blipFill>
            <p:spPr bwMode="auto">
              <a:xfrm>
                <a:off x="6043115" y="2682938"/>
                <a:ext cx="6148886" cy="3883222"/>
              </a:xfrm>
              <a:prstGeom prst="rect">
                <a:avLst/>
              </a:prstGeom>
              <a:solidFill>
                <a:schemeClr val="bg1"/>
              </a:solidFill>
            </p:spPr>
          </p:pic>
          <p:sp>
            <p:nvSpPr>
              <p:cNvPr id="10" name="TextBox 9">
                <a:extLst>
                  <a:ext uri="{FF2B5EF4-FFF2-40B4-BE49-F238E27FC236}">
                    <a16:creationId xmlns:a16="http://schemas.microsoft.com/office/drawing/2014/main" id="{92CC323E-8564-B046-8A0F-FB07F5BE2886}"/>
                  </a:ext>
                </a:extLst>
              </p:cNvPr>
              <p:cNvSpPr txBox="1"/>
              <p:nvPr/>
            </p:nvSpPr>
            <p:spPr>
              <a:xfrm>
                <a:off x="331146" y="822167"/>
                <a:ext cx="707245" cy="1446550"/>
              </a:xfrm>
              <a:prstGeom prst="rect">
                <a:avLst/>
              </a:prstGeom>
              <a:noFill/>
            </p:spPr>
            <p:txBody>
              <a:bodyPr wrap="none" rtlCol="0">
                <a:spAutoFit/>
              </a:bodyPr>
              <a:lstStyle/>
              <a:p>
                <a:r>
                  <a:rPr lang="en-US" sz="8800" dirty="0"/>
                  <a:t>?</a:t>
                </a:r>
                <a:endParaRPr lang="en-US" dirty="0"/>
              </a:p>
            </p:txBody>
          </p:sp>
          <p:sp>
            <p:nvSpPr>
              <p:cNvPr id="11" name="TextBox 10">
                <a:extLst>
                  <a:ext uri="{FF2B5EF4-FFF2-40B4-BE49-F238E27FC236}">
                    <a16:creationId xmlns:a16="http://schemas.microsoft.com/office/drawing/2014/main" id="{1CFF8D91-F269-D744-AE09-D23C546E759A}"/>
                  </a:ext>
                </a:extLst>
              </p:cNvPr>
              <p:cNvSpPr txBox="1"/>
              <p:nvPr/>
            </p:nvSpPr>
            <p:spPr>
              <a:xfrm>
                <a:off x="11055380" y="852086"/>
                <a:ext cx="707245" cy="1446550"/>
              </a:xfrm>
              <a:prstGeom prst="rect">
                <a:avLst/>
              </a:prstGeom>
              <a:noFill/>
            </p:spPr>
            <p:txBody>
              <a:bodyPr wrap="none" rtlCol="0">
                <a:spAutoFit/>
              </a:bodyPr>
              <a:lstStyle/>
              <a:p>
                <a:r>
                  <a:rPr lang="en-US" sz="8800" dirty="0"/>
                  <a:t>?</a:t>
                </a:r>
                <a:endParaRPr lang="en-US" dirty="0"/>
              </a:p>
            </p:txBody>
          </p:sp>
        </p:grpSp>
        <p:sp>
          <p:nvSpPr>
            <p:cNvPr id="2" name="TextBox 1">
              <a:extLst>
                <a:ext uri="{FF2B5EF4-FFF2-40B4-BE49-F238E27FC236}">
                  <a16:creationId xmlns:a16="http://schemas.microsoft.com/office/drawing/2014/main" id="{9757FBA4-9917-7D40-8338-11D538FC56C3}"/>
                </a:ext>
              </a:extLst>
            </p:cNvPr>
            <p:cNvSpPr txBox="1"/>
            <p:nvPr/>
          </p:nvSpPr>
          <p:spPr>
            <a:xfrm>
              <a:off x="1231637" y="5193837"/>
              <a:ext cx="1966629" cy="369332"/>
            </a:xfrm>
            <a:prstGeom prst="rect">
              <a:avLst/>
            </a:prstGeom>
            <a:solidFill>
              <a:schemeClr val="bg1"/>
            </a:solidFill>
          </p:spPr>
          <p:txBody>
            <a:bodyPr wrap="none" rtlCol="0">
              <a:spAutoFit/>
            </a:bodyPr>
            <a:lstStyle/>
            <a:p>
              <a:r>
                <a:rPr lang="en-US" dirty="0"/>
                <a:t>Leave it to Denny…</a:t>
              </a:r>
            </a:p>
          </p:txBody>
        </p:sp>
        <p:sp>
          <p:nvSpPr>
            <p:cNvPr id="13" name="TextBox 12">
              <a:extLst>
                <a:ext uri="{FF2B5EF4-FFF2-40B4-BE49-F238E27FC236}">
                  <a16:creationId xmlns:a16="http://schemas.microsoft.com/office/drawing/2014/main" id="{E3526203-291D-1345-8AE1-72B614F474BD}"/>
                </a:ext>
              </a:extLst>
            </p:cNvPr>
            <p:cNvSpPr txBox="1"/>
            <p:nvPr/>
          </p:nvSpPr>
          <p:spPr>
            <a:xfrm>
              <a:off x="9795996" y="4469404"/>
              <a:ext cx="2092752" cy="369332"/>
            </a:xfrm>
            <a:prstGeom prst="rect">
              <a:avLst/>
            </a:prstGeom>
            <a:solidFill>
              <a:schemeClr val="bg1"/>
            </a:solidFill>
          </p:spPr>
          <p:txBody>
            <a:bodyPr wrap="none" rtlCol="0">
              <a:spAutoFit/>
            </a:bodyPr>
            <a:lstStyle/>
            <a:p>
              <a:r>
                <a:rPr lang="en-US" dirty="0"/>
                <a:t>… or work together?</a:t>
              </a:r>
            </a:p>
          </p:txBody>
        </p:sp>
      </p:grpSp>
    </p:spTree>
    <p:extLst>
      <p:ext uri="{BB962C8B-B14F-4D97-AF65-F5344CB8AC3E}">
        <p14:creationId xmlns:p14="http://schemas.microsoft.com/office/powerpoint/2010/main" val="22071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DE32D-8545-A84A-855E-099013AFFA0F}"/>
              </a:ext>
            </a:extLst>
          </p:cNvPr>
          <p:cNvSpPr>
            <a:spLocks noGrp="1"/>
          </p:cNvSpPr>
          <p:nvPr>
            <p:ph type="title"/>
          </p:nvPr>
        </p:nvSpPr>
        <p:spPr>
          <a:xfrm>
            <a:off x="315769" y="121230"/>
            <a:ext cx="11799277" cy="1325563"/>
          </a:xfrm>
        </p:spPr>
        <p:txBody>
          <a:bodyPr>
            <a:normAutofit fontScale="90000"/>
          </a:bodyPr>
          <a:lstStyle/>
          <a:p>
            <a:r>
              <a:rPr lang="en-US" dirty="0"/>
              <a:t>Can only PhD superheroes integrate Linked Data?</a:t>
            </a:r>
            <a:br>
              <a:rPr lang="en-US" dirty="0"/>
            </a:br>
            <a:r>
              <a:rPr lang="en-US" dirty="0"/>
              <a:t>Let’s collaborate to make it easier for sheer mortals!</a:t>
            </a:r>
          </a:p>
        </p:txBody>
      </p:sp>
      <p:sp>
        <p:nvSpPr>
          <p:cNvPr id="28" name="AutoShape 14" descr="Bildergebnis für Wouter beek">
            <a:extLst>
              <a:ext uri="{FF2B5EF4-FFF2-40B4-BE49-F238E27FC236}">
                <a16:creationId xmlns:a16="http://schemas.microsoft.com/office/drawing/2014/main" id="{C682A3FB-E7A7-8646-B9FE-19A31AB58564}"/>
              </a:ext>
            </a:extLst>
          </p:cNvPr>
          <p:cNvSpPr>
            <a:spLocks noChangeAspect="1" noChangeArrowheads="1"/>
          </p:cNvSpPr>
          <p:nvPr/>
        </p:nvSpPr>
        <p:spPr bwMode="auto">
          <a:xfrm>
            <a:off x="4559300" y="1123950"/>
            <a:ext cx="3073400" cy="461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 name="Group 31">
            <a:extLst>
              <a:ext uri="{FF2B5EF4-FFF2-40B4-BE49-F238E27FC236}">
                <a16:creationId xmlns:a16="http://schemas.microsoft.com/office/drawing/2014/main" id="{7CF7965F-AE19-DC4C-8CA5-C77ED7540F29}"/>
              </a:ext>
            </a:extLst>
          </p:cNvPr>
          <p:cNvGrpSpPr/>
          <p:nvPr/>
        </p:nvGrpSpPr>
        <p:grpSpPr>
          <a:xfrm>
            <a:off x="3312374" y="2633868"/>
            <a:ext cx="3974362" cy="3893191"/>
            <a:chOff x="4526133" y="1886542"/>
            <a:chExt cx="3974362" cy="3893191"/>
          </a:xfrm>
        </p:grpSpPr>
        <p:grpSp>
          <p:nvGrpSpPr>
            <p:cNvPr id="16" name="Group 15">
              <a:extLst>
                <a:ext uri="{FF2B5EF4-FFF2-40B4-BE49-F238E27FC236}">
                  <a16:creationId xmlns:a16="http://schemas.microsoft.com/office/drawing/2014/main" id="{9FC2AE78-F258-F342-938B-0605922EFF42}"/>
                </a:ext>
              </a:extLst>
            </p:cNvPr>
            <p:cNvGrpSpPr/>
            <p:nvPr/>
          </p:nvGrpSpPr>
          <p:grpSpPr>
            <a:xfrm>
              <a:off x="5034348" y="3565319"/>
              <a:ext cx="3232799" cy="2214414"/>
              <a:chOff x="5215316" y="4317105"/>
              <a:chExt cx="3232799" cy="2214414"/>
            </a:xfrm>
          </p:grpSpPr>
          <p:pic>
            <p:nvPicPr>
              <p:cNvPr id="1034" name="Picture 10" descr="Bildergebnis für MR Proper">
                <a:extLst>
                  <a:ext uri="{FF2B5EF4-FFF2-40B4-BE49-F238E27FC236}">
                    <a16:creationId xmlns:a16="http://schemas.microsoft.com/office/drawing/2014/main" id="{0723C4F9-8FA6-684F-86BE-488FC86683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8" b="43123"/>
              <a:stretch/>
            </p:blipFill>
            <p:spPr bwMode="auto">
              <a:xfrm>
                <a:off x="5215316" y="4317105"/>
                <a:ext cx="3036586" cy="1459228"/>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C93C283B-AEBB-4C49-877A-9B9806CDAC14}"/>
                  </a:ext>
                </a:extLst>
              </p:cNvPr>
              <p:cNvSpPr/>
              <p:nvPr/>
            </p:nvSpPr>
            <p:spPr>
              <a:xfrm rot="20965332">
                <a:off x="5224752" y="5746165"/>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C8E0A174-D06E-604A-9E04-A2D42E822C96}"/>
                  </a:ext>
                </a:extLst>
              </p:cNvPr>
              <p:cNvSpPr/>
              <p:nvPr/>
            </p:nvSpPr>
            <p:spPr>
              <a:xfrm rot="20965332">
                <a:off x="6222268" y="559240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FC777EEB-1796-264D-A670-FB036F19C2FC}"/>
                  </a:ext>
                </a:extLst>
              </p:cNvPr>
              <p:cNvSpPr/>
              <p:nvPr/>
            </p:nvSpPr>
            <p:spPr>
              <a:xfrm rot="20965332">
                <a:off x="7339153" y="5664989"/>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96934550-10EE-EF41-91C6-8195B3F55174}"/>
                  </a:ext>
                </a:extLst>
              </p:cNvPr>
              <p:cNvSpPr/>
              <p:nvPr/>
            </p:nvSpPr>
            <p:spPr>
              <a:xfrm rot="20965332">
                <a:off x="6374668" y="5655601"/>
                <a:ext cx="1108962" cy="785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957B6DA-CC0D-2E4B-84DA-C965D336C8B0}"/>
                </a:ext>
              </a:extLst>
            </p:cNvPr>
            <p:cNvSpPr/>
            <p:nvPr/>
          </p:nvSpPr>
          <p:spPr>
            <a:xfrm rot="20861542">
              <a:off x="4526133" y="4749326"/>
              <a:ext cx="3974362" cy="584775"/>
            </a:xfrm>
            <a:prstGeom prst="rect">
              <a:avLst/>
            </a:prstGeom>
            <a:noFill/>
          </p:spPr>
          <p:txBody>
            <a:bodyPr wrap="square" lIns="91440" tIns="45720" rIns="91440" bIns="45720">
              <a:spAutoFit/>
            </a:bodyPr>
            <a:lstStyle/>
            <a:p>
              <a:pPr algn="ctr"/>
              <a:r>
                <a:rPr lang="en-US" sz="3200" cap="none" spc="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Mr. LOD</a:t>
              </a:r>
            </a:p>
          </p:txBody>
        </p:sp>
        <p:sp>
          <p:nvSpPr>
            <p:cNvPr id="22" name="Rectangle 21">
              <a:extLst>
                <a:ext uri="{FF2B5EF4-FFF2-40B4-BE49-F238E27FC236}">
                  <a16:creationId xmlns:a16="http://schemas.microsoft.com/office/drawing/2014/main" id="{7C9A2639-7BC7-A444-B4FF-16BC9DD57390}"/>
                </a:ext>
              </a:extLst>
            </p:cNvPr>
            <p:cNvSpPr/>
            <p:nvPr/>
          </p:nvSpPr>
          <p:spPr>
            <a:xfrm rot="20834323">
              <a:off x="5615291" y="5112261"/>
              <a:ext cx="2194832" cy="584775"/>
            </a:xfrm>
            <a:prstGeom prst="rect">
              <a:avLst/>
            </a:prstGeom>
          </p:spPr>
          <p:txBody>
            <a:bodyPr wrap="none">
              <a:spAutoFit/>
            </a:bodyPr>
            <a:lstStyle/>
            <a:p>
              <a:r>
                <a:rPr lang="en-US" sz="3200" dirty="0">
                  <a:ln w="12700">
                    <a:noFill/>
                    <a:prstDash val="solid"/>
                  </a:ln>
                  <a:solidFill>
                    <a:srgbClr val="FF0000"/>
                  </a:solidFill>
                  <a:effectLst>
                    <a:outerShdw blurRad="41275" dist="20320" dir="1800000" algn="tl" rotWithShape="0">
                      <a:srgbClr val="000000">
                        <a:alpha val="40000"/>
                      </a:srgbClr>
                    </a:outerShdw>
                  </a:effectLst>
                  <a:latin typeface="Impact" panose="020B0806030902050204" pitchFamily="34" charset="0"/>
                </a:rPr>
                <a:t>Laundromat</a:t>
              </a:r>
              <a:endParaRPr lang="en-US" sz="1050" dirty="0">
                <a:latin typeface="Impact" panose="020B0806030902050204" pitchFamily="34" charset="0"/>
              </a:endParaRPr>
            </a:p>
          </p:txBody>
        </p:sp>
        <p:sp>
          <p:nvSpPr>
            <p:cNvPr id="31" name="Oval 30">
              <a:extLst>
                <a:ext uri="{FF2B5EF4-FFF2-40B4-BE49-F238E27FC236}">
                  <a16:creationId xmlns:a16="http://schemas.microsoft.com/office/drawing/2014/main" id="{F5F7659A-2C77-654D-80DD-FEFF4843EED3}"/>
                </a:ext>
              </a:extLst>
            </p:cNvPr>
            <p:cNvSpPr/>
            <p:nvPr/>
          </p:nvSpPr>
          <p:spPr>
            <a:xfrm>
              <a:off x="5771328" y="1886542"/>
              <a:ext cx="1356462" cy="1843355"/>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3773D12-2893-8C4B-AF3F-86B8BD933050}"/>
              </a:ext>
            </a:extLst>
          </p:cNvPr>
          <p:cNvGrpSpPr/>
          <p:nvPr/>
        </p:nvGrpSpPr>
        <p:grpSpPr>
          <a:xfrm>
            <a:off x="-75088" y="2040249"/>
            <a:ext cx="4546600" cy="4546600"/>
            <a:chOff x="1180123" y="1485106"/>
            <a:chExt cx="4546600" cy="4546600"/>
          </a:xfrm>
        </p:grpSpPr>
        <p:pic>
          <p:nvPicPr>
            <p:cNvPr id="1030" name="Picture 6" descr="Bildergebnis für spiderman">
              <a:extLst>
                <a:ext uri="{FF2B5EF4-FFF2-40B4-BE49-F238E27FC236}">
                  <a16:creationId xmlns:a16="http://schemas.microsoft.com/office/drawing/2014/main" id="{31D83D63-DEFF-5E47-94F5-87B615961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123" y="1485106"/>
              <a:ext cx="4546600" cy="45466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0E0E2122-F11C-C04B-AB81-784EF08B1FBD}"/>
                </a:ext>
              </a:extLst>
            </p:cNvPr>
            <p:cNvSpPr/>
            <p:nvPr/>
          </p:nvSpPr>
          <p:spPr>
            <a:xfrm>
              <a:off x="3046126" y="1872599"/>
              <a:ext cx="1075522" cy="1248937"/>
            </a:xfrm>
            <a:prstGeom prst="ellipse">
              <a:avLst/>
            </a:prstGeom>
            <a:blipFill dpi="0" rotWithShape="1">
              <a:blip r:embed="rId5"/>
              <a:srcRect/>
              <a:tile tx="-546100" ty="-222250" sx="92000" sy="8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7139A699-3B49-F243-B9C5-C77ADC9515C7}"/>
                </a:ext>
              </a:extLst>
            </p:cNvPr>
            <p:cNvSpPr txBox="1"/>
            <p:nvPr/>
          </p:nvSpPr>
          <p:spPr>
            <a:xfrm>
              <a:off x="2492779" y="5383321"/>
              <a:ext cx="1218603" cy="646331"/>
            </a:xfrm>
            <a:prstGeom prst="rect">
              <a:avLst/>
            </a:prstGeom>
            <a:noFill/>
          </p:spPr>
          <p:txBody>
            <a:bodyPr wrap="none" rtlCol="0">
              <a:spAutoFit/>
            </a:bodyPr>
            <a:lstStyle/>
            <a:p>
              <a:r>
                <a:rPr lang="en-US" i="1" dirty="0" err="1">
                  <a:solidFill>
                    <a:srgbClr val="23387C"/>
                  </a:solidFill>
                  <a:latin typeface="Impact" panose="020B0806030902050204" pitchFamily="34" charset="0"/>
                </a:rPr>
                <a:t>Phlegra</a:t>
              </a:r>
              <a:endParaRPr lang="en-US" i="1" dirty="0">
                <a:solidFill>
                  <a:srgbClr val="23387C"/>
                </a:solidFill>
                <a:latin typeface="Impact" panose="020B0806030902050204" pitchFamily="34" charset="0"/>
              </a:endParaRPr>
            </a:p>
            <a:p>
              <a:r>
                <a:rPr lang="en-US" i="1" dirty="0">
                  <a:solidFill>
                    <a:srgbClr val="23387C"/>
                  </a:solidFill>
                  <a:latin typeface="Impact" panose="020B0806030902050204" pitchFamily="34" charset="0"/>
                </a:rPr>
                <a:t>Spiderman</a:t>
              </a:r>
            </a:p>
          </p:txBody>
        </p:sp>
      </p:grpSp>
      <p:grpSp>
        <p:nvGrpSpPr>
          <p:cNvPr id="38" name="Group 37">
            <a:extLst>
              <a:ext uri="{FF2B5EF4-FFF2-40B4-BE49-F238E27FC236}">
                <a16:creationId xmlns:a16="http://schemas.microsoft.com/office/drawing/2014/main" id="{C74F956E-E671-E948-AA83-42E53A9F18D8}"/>
              </a:ext>
            </a:extLst>
          </p:cNvPr>
          <p:cNvGrpSpPr/>
          <p:nvPr/>
        </p:nvGrpSpPr>
        <p:grpSpPr>
          <a:xfrm>
            <a:off x="8480618" y="1345680"/>
            <a:ext cx="2355431" cy="5502779"/>
            <a:chOff x="8480618" y="1345680"/>
            <a:chExt cx="2355431" cy="5502779"/>
          </a:xfrm>
        </p:grpSpPr>
        <p:pic>
          <p:nvPicPr>
            <p:cNvPr id="1026" name="Picture 2" descr="https://images-na.ssl-images-amazon.com/images/I/71BDjMoIXYL._SL1500_.jpg">
              <a:extLst>
                <a:ext uri="{FF2B5EF4-FFF2-40B4-BE49-F238E27FC236}">
                  <a16:creationId xmlns:a16="http://schemas.microsoft.com/office/drawing/2014/main" id="{9D8158EB-1A39-1C4F-AAA5-8F05D26E5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0618" y="1485106"/>
              <a:ext cx="2355431" cy="5032375"/>
            </a:xfrm>
            <a:prstGeom prst="rect">
              <a:avLst/>
            </a:prstGeom>
            <a:noFill/>
            <a:extLst>
              <a:ext uri="{909E8E84-426E-40DD-AFC4-6F175D3DCCD1}">
                <a14:hiddenFill xmlns:a14="http://schemas.microsoft.com/office/drawing/2010/main">
                  <a:solidFill>
                    <a:srgbClr val="FFFFFF"/>
                  </a:solidFill>
                </a14:hiddenFill>
              </a:ext>
            </a:extLst>
          </p:spPr>
        </p:pic>
        <p:sp>
          <p:nvSpPr>
            <p:cNvPr id="8" name="Triangle 7">
              <a:extLst>
                <a:ext uri="{FF2B5EF4-FFF2-40B4-BE49-F238E27FC236}">
                  <a16:creationId xmlns:a16="http://schemas.microsoft.com/office/drawing/2014/main" id="{A01DDD72-D52D-F348-8381-B5A05C9BDEF4}"/>
                </a:ext>
              </a:extLst>
            </p:cNvPr>
            <p:cNvSpPr/>
            <p:nvPr/>
          </p:nvSpPr>
          <p:spPr>
            <a:xfrm rot="10800000">
              <a:off x="9414933" y="2738966"/>
              <a:ext cx="584200" cy="200818"/>
            </a:xfrm>
            <a:prstGeom prst="triangle">
              <a:avLst>
                <a:gd name="adj" fmla="val 4925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E79426F7-BF8B-B84B-B193-ED8D4DBCE473}"/>
                </a:ext>
              </a:extLst>
            </p:cNvPr>
            <p:cNvSpPr/>
            <p:nvPr/>
          </p:nvSpPr>
          <p:spPr>
            <a:xfrm>
              <a:off x="9427632" y="2688165"/>
              <a:ext cx="554567" cy="63499"/>
            </a:xfrm>
            <a:prstGeom prst="trapezoid">
              <a:avLst>
                <a:gd name="adj" fmla="val 7443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a:extLst>
                <a:ext uri="{FF2B5EF4-FFF2-40B4-BE49-F238E27FC236}">
                  <a16:creationId xmlns:a16="http://schemas.microsoft.com/office/drawing/2014/main" id="{C6381ABD-9E08-6444-B98B-CBA01E367C64}"/>
                </a:ext>
              </a:extLst>
            </p:cNvPr>
            <p:cNvSpPr txBox="1"/>
            <p:nvPr/>
          </p:nvSpPr>
          <p:spPr>
            <a:xfrm>
              <a:off x="9441809" y="2604028"/>
              <a:ext cx="656166" cy="307777"/>
            </a:xfrm>
            <a:prstGeom prst="rect">
              <a:avLst/>
            </a:prstGeom>
            <a:noFill/>
          </p:spPr>
          <p:txBody>
            <a:bodyPr wrap="square" rtlCol="0">
              <a:spAutoFit/>
            </a:bodyPr>
            <a:lstStyle/>
            <a:p>
              <a:r>
                <a:rPr lang="en-US" sz="1400" dirty="0">
                  <a:solidFill>
                    <a:srgbClr val="FF0000"/>
                  </a:solidFill>
                  <a:latin typeface="Bauhaus 93" pitchFamily="82" charset="77"/>
                </a:rPr>
                <a:t>HDT</a:t>
              </a:r>
            </a:p>
          </p:txBody>
        </p:sp>
        <p:sp>
          <p:nvSpPr>
            <p:cNvPr id="35" name="TextBox 34">
              <a:extLst>
                <a:ext uri="{FF2B5EF4-FFF2-40B4-BE49-F238E27FC236}">
                  <a16:creationId xmlns:a16="http://schemas.microsoft.com/office/drawing/2014/main" id="{38AF086B-B6B1-8048-9215-6C9C82FD8D00}"/>
                </a:ext>
              </a:extLst>
            </p:cNvPr>
            <p:cNvSpPr txBox="1"/>
            <p:nvPr/>
          </p:nvSpPr>
          <p:spPr>
            <a:xfrm>
              <a:off x="8603553" y="6325239"/>
              <a:ext cx="2076209" cy="523220"/>
            </a:xfrm>
            <a:prstGeom prst="rect">
              <a:avLst/>
            </a:prstGeom>
            <a:noFill/>
          </p:spPr>
          <p:txBody>
            <a:bodyPr wrap="none" rtlCol="0">
              <a:spAutoFit/>
            </a:bodyPr>
            <a:lstStyle/>
            <a:p>
              <a:r>
                <a:rPr lang="en-US" sz="2800" i="1" dirty="0">
                  <a:solidFill>
                    <a:srgbClr val="FFFF00"/>
                  </a:solidFill>
                  <a:effectLst>
                    <a:glow rad="381000">
                      <a:srgbClr val="FF0000">
                        <a:alpha val="83000"/>
                      </a:srgbClr>
                    </a:glow>
                  </a:effectLst>
                  <a:latin typeface="Impact" panose="020B0806030902050204" pitchFamily="34" charset="0"/>
                </a:rPr>
                <a:t>Captain   HDT</a:t>
              </a:r>
            </a:p>
          </p:txBody>
        </p:sp>
        <p:sp>
          <p:nvSpPr>
            <p:cNvPr id="36" name="Oval 35">
              <a:extLst>
                <a:ext uri="{FF2B5EF4-FFF2-40B4-BE49-F238E27FC236}">
                  <a16:creationId xmlns:a16="http://schemas.microsoft.com/office/drawing/2014/main" id="{17B6EB02-66AF-5544-9324-CEAADBBAAA4A}"/>
                </a:ext>
              </a:extLst>
            </p:cNvPr>
            <p:cNvSpPr/>
            <p:nvPr/>
          </p:nvSpPr>
          <p:spPr>
            <a:xfrm>
              <a:off x="9238946" y="1345680"/>
              <a:ext cx="931937" cy="1232948"/>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ACD50FF5-C879-D04F-BF4F-97185B674BB7}"/>
              </a:ext>
            </a:extLst>
          </p:cNvPr>
          <p:cNvGrpSpPr/>
          <p:nvPr/>
        </p:nvGrpSpPr>
        <p:grpSpPr>
          <a:xfrm>
            <a:off x="6313453" y="1658815"/>
            <a:ext cx="2081700" cy="2933509"/>
            <a:chOff x="7695541" y="1047327"/>
            <a:chExt cx="2081700" cy="2933509"/>
          </a:xfrm>
        </p:grpSpPr>
        <p:pic>
          <p:nvPicPr>
            <p:cNvPr id="29" name="Picture 2" descr="Bildergebnis für ironman">
              <a:extLst>
                <a:ext uri="{FF2B5EF4-FFF2-40B4-BE49-F238E27FC236}">
                  <a16:creationId xmlns:a16="http://schemas.microsoft.com/office/drawing/2014/main" id="{BBC78E55-CEF0-BD4D-B7F0-A7119C13E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5541" y="1299019"/>
              <a:ext cx="2081700" cy="24994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A8A37FB-7C43-A147-A7BF-281B276999F6}"/>
                </a:ext>
              </a:extLst>
            </p:cNvPr>
            <p:cNvPicPr>
              <a:picLocks noChangeAspect="1"/>
            </p:cNvPicPr>
            <p:nvPr/>
          </p:nvPicPr>
          <p:blipFill>
            <a:blip r:embed="rId9"/>
            <a:stretch>
              <a:fillRect/>
            </a:stretch>
          </p:blipFill>
          <p:spPr>
            <a:xfrm>
              <a:off x="8269571" y="1047327"/>
              <a:ext cx="594964" cy="935829"/>
            </a:xfrm>
            <a:prstGeom prst="rect">
              <a:avLst/>
            </a:prstGeom>
          </p:spPr>
        </p:pic>
        <p:sp>
          <p:nvSpPr>
            <p:cNvPr id="40" name="TextBox 39">
              <a:extLst>
                <a:ext uri="{FF2B5EF4-FFF2-40B4-BE49-F238E27FC236}">
                  <a16:creationId xmlns:a16="http://schemas.microsoft.com/office/drawing/2014/main" id="{E64806AA-FC39-314B-AF76-D36EC6C7D0D2}"/>
                </a:ext>
              </a:extLst>
            </p:cNvPr>
            <p:cNvSpPr txBox="1"/>
            <p:nvPr/>
          </p:nvSpPr>
          <p:spPr>
            <a:xfrm>
              <a:off x="7971435" y="3519171"/>
              <a:ext cx="1358064" cy="461665"/>
            </a:xfrm>
            <a:prstGeom prst="rect">
              <a:avLst/>
            </a:prstGeom>
            <a:noFill/>
          </p:spPr>
          <p:txBody>
            <a:bodyPr wrap="none" rtlCol="0">
              <a:spAutoFit/>
            </a:bodyPr>
            <a:lstStyle/>
            <a:p>
              <a:r>
                <a:rPr lang="en-US" sz="2400" dirty="0">
                  <a:solidFill>
                    <a:srgbClr val="C00000"/>
                  </a:solidFill>
                </a:rPr>
                <a:t>#</a:t>
              </a:r>
              <a:r>
                <a:rPr lang="en-US" sz="2400" b="1" dirty="0" err="1"/>
                <a:t>LDF</a:t>
              </a:r>
              <a:r>
                <a:rPr lang="en-US" sz="2400" dirty="0" err="1"/>
                <a:t>man</a:t>
              </a:r>
              <a:endParaRPr lang="en-US" sz="2400" dirty="0"/>
            </a:p>
          </p:txBody>
        </p:sp>
      </p:grpSp>
    </p:spTree>
    <p:extLst>
      <p:ext uri="{BB962C8B-B14F-4D97-AF65-F5344CB8AC3E}">
        <p14:creationId xmlns:p14="http://schemas.microsoft.com/office/powerpoint/2010/main" val="25460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D6A1-AD86-2548-B6F2-6997FF814442}"/>
              </a:ext>
            </a:extLst>
          </p:cNvPr>
          <p:cNvSpPr>
            <a:spLocks noGrp="1"/>
          </p:cNvSpPr>
          <p:nvPr>
            <p:ph type="title"/>
          </p:nvPr>
        </p:nvSpPr>
        <p:spPr>
          <a:xfrm>
            <a:off x="351692" y="365125"/>
            <a:ext cx="11840308" cy="1325563"/>
          </a:xfrm>
        </p:spPr>
        <p:txBody>
          <a:bodyPr/>
          <a:lstStyle/>
          <a:p>
            <a:r>
              <a:rPr lang="en-US" dirty="0"/>
              <a:t>More rants, starting points and a call for collaboration:</a:t>
            </a:r>
          </a:p>
        </p:txBody>
      </p:sp>
      <p:sp>
        <p:nvSpPr>
          <p:cNvPr id="3" name="Content Placeholder 2">
            <a:extLst>
              <a:ext uri="{FF2B5EF4-FFF2-40B4-BE49-F238E27FC236}">
                <a16:creationId xmlns:a16="http://schemas.microsoft.com/office/drawing/2014/main" id="{BFED6C89-038C-344C-9ACB-17D50CEB4F42}"/>
              </a:ext>
            </a:extLst>
          </p:cNvPr>
          <p:cNvSpPr>
            <a:spLocks noGrp="1"/>
          </p:cNvSpPr>
          <p:nvPr>
            <p:ph idx="1"/>
          </p:nvPr>
        </p:nvSpPr>
        <p:spPr>
          <a:xfrm>
            <a:off x="838200" y="1825624"/>
            <a:ext cx="11353800" cy="5032375"/>
          </a:xfrm>
        </p:spPr>
        <p:txBody>
          <a:bodyPr>
            <a:normAutofit fontScale="62500" lnSpcReduction="20000"/>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Didn’t talk about:</a:t>
            </a:r>
          </a:p>
          <a:p>
            <a:pPr>
              <a:buFontTx/>
              <a:buChar char="-"/>
            </a:pPr>
            <a:r>
              <a:rPr lang="en-US" dirty="0"/>
              <a:t>Linking with ML,</a:t>
            </a:r>
          </a:p>
          <a:p>
            <a:pPr>
              <a:buFontTx/>
              <a:buChar char="-"/>
            </a:pPr>
            <a:r>
              <a:rPr lang="en-US" dirty="0"/>
              <a:t>Provenance,</a:t>
            </a:r>
          </a:p>
          <a:p>
            <a:pPr>
              <a:buFontTx/>
              <a:buChar char="-"/>
            </a:pPr>
            <a:r>
              <a:rPr lang="en-US" dirty="0"/>
              <a:t>Quality monitoring,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400" dirty="0"/>
              <a:t>Under submission for DESEMWEB2018: </a:t>
            </a:r>
            <a:r>
              <a:rPr lang="en-US" sz="2400" dirty="0">
                <a:hlinkClick r:id="rId3"/>
              </a:rPr>
              <a:t>https://openreview.net/forum?id=H1lS_g81gX</a:t>
            </a:r>
            <a:r>
              <a:rPr lang="en-US" sz="2400" dirty="0"/>
              <a:t> </a:t>
            </a:r>
          </a:p>
        </p:txBody>
      </p:sp>
      <p:pic>
        <p:nvPicPr>
          <p:cNvPr id="5" name="Picture 4">
            <a:extLst>
              <a:ext uri="{FF2B5EF4-FFF2-40B4-BE49-F238E27FC236}">
                <a16:creationId xmlns:a16="http://schemas.microsoft.com/office/drawing/2014/main" id="{C952D3CE-D9AB-4B49-92C0-EC7FCF8AF0B4}"/>
              </a:ext>
            </a:extLst>
          </p:cNvPr>
          <p:cNvPicPr>
            <a:picLocks noChangeAspect="1"/>
          </p:cNvPicPr>
          <p:nvPr/>
        </p:nvPicPr>
        <p:blipFill>
          <a:blip r:embed="rId4"/>
          <a:stretch>
            <a:fillRect/>
          </a:stretch>
        </p:blipFill>
        <p:spPr>
          <a:xfrm>
            <a:off x="3989265" y="1188916"/>
            <a:ext cx="7835900" cy="4902200"/>
          </a:xfrm>
          <a:prstGeom prst="rect">
            <a:avLst/>
          </a:prstGeom>
          <a:ln>
            <a:solidFill>
              <a:schemeClr val="accent3"/>
            </a:solidFill>
          </a:ln>
        </p:spPr>
      </p:pic>
      <p:sp>
        <p:nvSpPr>
          <p:cNvPr id="6" name="TextBox 5">
            <a:extLst>
              <a:ext uri="{FF2B5EF4-FFF2-40B4-BE49-F238E27FC236}">
                <a16:creationId xmlns:a16="http://schemas.microsoft.com/office/drawing/2014/main" id="{C6648D88-C38A-A143-9D4C-DF112C3DFBC6}"/>
              </a:ext>
            </a:extLst>
          </p:cNvPr>
          <p:cNvSpPr txBox="1"/>
          <p:nvPr/>
        </p:nvSpPr>
        <p:spPr>
          <a:xfrm>
            <a:off x="351692" y="2304403"/>
            <a:ext cx="1847942" cy="523220"/>
          </a:xfrm>
          <a:prstGeom prst="rect">
            <a:avLst/>
          </a:prstGeom>
          <a:noFill/>
        </p:spPr>
        <p:txBody>
          <a:bodyPr wrap="none" rtlCol="0">
            <a:spAutoFit/>
          </a:bodyPr>
          <a:lstStyle/>
          <a:p>
            <a:r>
              <a:rPr lang="en-US" sz="2800" b="1" dirty="0"/>
              <a:t>Thank you!</a:t>
            </a:r>
          </a:p>
        </p:txBody>
      </p:sp>
    </p:spTree>
    <p:extLst>
      <p:ext uri="{BB962C8B-B14F-4D97-AF65-F5344CB8AC3E}">
        <p14:creationId xmlns:p14="http://schemas.microsoft.com/office/powerpoint/2010/main" val="49604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a:extLst>
              <a:ext uri="{FF2B5EF4-FFF2-40B4-BE49-F238E27FC236}">
                <a16:creationId xmlns:a16="http://schemas.microsoft.com/office/drawing/2014/main" id="{1B102C6A-7051-AB40-B271-A3C2B5E7D84F}"/>
              </a:ext>
            </a:extLst>
          </p:cNvPr>
          <p:cNvSpPr/>
          <p:nvPr/>
        </p:nvSpPr>
        <p:spPr>
          <a:xfrm rot="10800000">
            <a:off x="158262" y="1512276"/>
            <a:ext cx="11834446" cy="5029200"/>
          </a:xfrm>
          <a:prstGeom prst="verticalScroll">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33336-B80D-484C-A897-3FF551A67AD0}"/>
              </a:ext>
            </a:extLst>
          </p:cNvPr>
          <p:cNvSpPr>
            <a:spLocks noGrp="1"/>
          </p:cNvSpPr>
          <p:nvPr>
            <p:ph type="title"/>
          </p:nvPr>
        </p:nvSpPr>
        <p:spPr/>
        <p:txBody>
          <a:bodyPr/>
          <a:lstStyle/>
          <a:p>
            <a:r>
              <a:rPr lang="en-US" dirty="0"/>
              <a:t>Linked Data - The four holy commandments:</a:t>
            </a:r>
          </a:p>
        </p:txBody>
      </p:sp>
      <p:sp>
        <p:nvSpPr>
          <p:cNvPr id="5" name="Content Placeholder 2">
            <a:extLst>
              <a:ext uri="{FF2B5EF4-FFF2-40B4-BE49-F238E27FC236}">
                <a16:creationId xmlns:a16="http://schemas.microsoft.com/office/drawing/2014/main" id="{7C88C123-EC7B-F543-AB6A-694A16F2ED38}"/>
              </a:ext>
            </a:extLst>
          </p:cNvPr>
          <p:cNvSpPr>
            <a:spLocks noGrp="1"/>
          </p:cNvSpPr>
          <p:nvPr>
            <p:ph idx="1"/>
          </p:nvPr>
        </p:nvSpPr>
        <p:spPr>
          <a:xfrm>
            <a:off x="1019907" y="2609830"/>
            <a:ext cx="9788769" cy="2834090"/>
          </a:xfrm>
        </p:spPr>
        <p:txBody>
          <a:bodyPr>
            <a:normAutofit/>
          </a:bodyPr>
          <a:lstStyle/>
          <a:p>
            <a:pPr marL="0" indent="0">
              <a:buNone/>
            </a:pPr>
            <a:r>
              <a:rPr lang="en-US" sz="2400" b="1" dirty="0"/>
              <a:t>Linked Data Principles</a:t>
            </a:r>
          </a:p>
          <a:p>
            <a:r>
              <a:rPr lang="en-US" sz="2400" b="1" dirty="0"/>
              <a:t>LDP1: </a:t>
            </a:r>
            <a:r>
              <a:rPr lang="en-US" sz="2400" dirty="0"/>
              <a:t>use URIs as names for things</a:t>
            </a:r>
          </a:p>
          <a:p>
            <a:r>
              <a:rPr lang="en-US" sz="2400" b="1" dirty="0"/>
              <a:t>LDP2: </a:t>
            </a:r>
            <a:r>
              <a:rPr lang="en-US" sz="2400" dirty="0"/>
              <a:t>use HTTP URIs so those names can be dereferenced</a:t>
            </a:r>
          </a:p>
          <a:p>
            <a:r>
              <a:rPr lang="en-US" sz="2400" b="1" dirty="0"/>
              <a:t>LDP3: </a:t>
            </a:r>
            <a:r>
              <a:rPr lang="en-US" sz="2400" dirty="0"/>
              <a:t>return useful – RDF? – information upon dereferencing those URIs</a:t>
            </a:r>
          </a:p>
          <a:p>
            <a:r>
              <a:rPr lang="en-US" sz="2400" b="1" dirty="0"/>
              <a:t>LDP4: </a:t>
            </a:r>
            <a:r>
              <a:rPr lang="en-US" sz="2400" dirty="0"/>
              <a:t>include links using externally </a:t>
            </a:r>
            <a:r>
              <a:rPr lang="en-US" sz="2400" dirty="0" err="1"/>
              <a:t>dereferenceable</a:t>
            </a:r>
            <a:r>
              <a:rPr lang="en-US" sz="2400" dirty="0"/>
              <a:t> URIs.</a:t>
            </a:r>
          </a:p>
          <a:p>
            <a:endParaRPr lang="en-US" sz="2400" dirty="0"/>
          </a:p>
        </p:txBody>
      </p:sp>
    </p:spTree>
    <p:extLst>
      <p:ext uri="{BB962C8B-B14F-4D97-AF65-F5344CB8AC3E}">
        <p14:creationId xmlns:p14="http://schemas.microsoft.com/office/powerpoint/2010/main" val="2448832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25A0-EF91-EC42-AA73-9995A5B753B3}"/>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431828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CFD3CD-95D7-DB40-ACF0-599F033EEA06}"/>
              </a:ext>
            </a:extLst>
          </p:cNvPr>
          <p:cNvPicPr>
            <a:picLocks noGrp="1" noChangeAspect="1"/>
          </p:cNvPicPr>
          <p:nvPr>
            <p:ph idx="1"/>
          </p:nvPr>
        </p:nvPicPr>
        <p:blipFill>
          <a:blip r:embed="rId2"/>
          <a:stretch>
            <a:fillRect/>
          </a:stretch>
        </p:blipFill>
        <p:spPr>
          <a:xfrm>
            <a:off x="42780" y="2406123"/>
            <a:ext cx="2786908" cy="4351338"/>
          </a:xfrm>
        </p:spPr>
      </p:pic>
      <p:pic>
        <p:nvPicPr>
          <p:cNvPr id="9" name="Picture 8">
            <a:extLst>
              <a:ext uri="{FF2B5EF4-FFF2-40B4-BE49-F238E27FC236}">
                <a16:creationId xmlns:a16="http://schemas.microsoft.com/office/drawing/2014/main" id="{F9BC35D6-3E95-904C-B7F8-57BB004BA668}"/>
              </a:ext>
            </a:extLst>
          </p:cNvPr>
          <p:cNvPicPr>
            <a:picLocks noChangeAspect="1"/>
          </p:cNvPicPr>
          <p:nvPr/>
        </p:nvPicPr>
        <p:blipFill>
          <a:blip r:embed="rId3"/>
          <a:stretch>
            <a:fillRect/>
          </a:stretch>
        </p:blipFill>
        <p:spPr>
          <a:xfrm>
            <a:off x="7560046" y="506943"/>
            <a:ext cx="4076700" cy="6108700"/>
          </a:xfrm>
          <a:prstGeom prst="rect">
            <a:avLst/>
          </a:prstGeom>
        </p:spPr>
      </p:pic>
      <p:pic>
        <p:nvPicPr>
          <p:cNvPr id="11" name="Picture 10">
            <a:extLst>
              <a:ext uri="{FF2B5EF4-FFF2-40B4-BE49-F238E27FC236}">
                <a16:creationId xmlns:a16="http://schemas.microsoft.com/office/drawing/2014/main" id="{99D74553-877A-3840-A9A0-420141584908}"/>
              </a:ext>
            </a:extLst>
          </p:cNvPr>
          <p:cNvPicPr>
            <a:picLocks noChangeAspect="1"/>
          </p:cNvPicPr>
          <p:nvPr/>
        </p:nvPicPr>
        <p:blipFill>
          <a:blip r:embed="rId4"/>
          <a:stretch>
            <a:fillRect/>
          </a:stretch>
        </p:blipFill>
        <p:spPr>
          <a:xfrm>
            <a:off x="2268032" y="0"/>
            <a:ext cx="3453743" cy="2810933"/>
          </a:xfrm>
          <a:prstGeom prst="rect">
            <a:avLst/>
          </a:prstGeom>
        </p:spPr>
      </p:pic>
      <p:pic>
        <p:nvPicPr>
          <p:cNvPr id="7" name="Picture 6">
            <a:extLst>
              <a:ext uri="{FF2B5EF4-FFF2-40B4-BE49-F238E27FC236}">
                <a16:creationId xmlns:a16="http://schemas.microsoft.com/office/drawing/2014/main" id="{963E03B8-A9A9-1C4D-A20A-A4D5C6B83BA7}"/>
              </a:ext>
            </a:extLst>
          </p:cNvPr>
          <p:cNvPicPr>
            <a:picLocks noChangeAspect="1"/>
          </p:cNvPicPr>
          <p:nvPr/>
        </p:nvPicPr>
        <p:blipFill>
          <a:blip r:embed="rId5"/>
          <a:stretch>
            <a:fillRect/>
          </a:stretch>
        </p:blipFill>
        <p:spPr>
          <a:xfrm>
            <a:off x="4406474" y="2631018"/>
            <a:ext cx="3379052" cy="4126443"/>
          </a:xfrm>
          <a:prstGeom prst="rect">
            <a:avLst/>
          </a:prstGeom>
        </p:spPr>
      </p:pic>
    </p:spTree>
    <p:extLst>
      <p:ext uri="{BB962C8B-B14F-4D97-AF65-F5344CB8AC3E}">
        <p14:creationId xmlns:p14="http://schemas.microsoft.com/office/powerpoint/2010/main" val="121788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BC08759-A947-DC4F-A93D-D8C761A9DC30}"/>
              </a:ext>
            </a:extLst>
          </p:cNvPr>
          <p:cNvGrpSpPr/>
          <p:nvPr/>
        </p:nvGrpSpPr>
        <p:grpSpPr>
          <a:xfrm>
            <a:off x="4643461" y="1890780"/>
            <a:ext cx="4415087" cy="3602580"/>
            <a:chOff x="4060698" y="2064543"/>
            <a:chExt cx="5257800" cy="4095360"/>
          </a:xfrm>
        </p:grpSpPr>
        <p:pic>
          <p:nvPicPr>
            <p:cNvPr id="21" name="Picture 4" descr="lod-datasets_2008richard.png">
              <a:extLst>
                <a:ext uri="{FF2B5EF4-FFF2-40B4-BE49-F238E27FC236}">
                  <a16:creationId xmlns:a16="http://schemas.microsoft.com/office/drawing/2014/main" id="{D7CF582C-234A-A643-8887-CA1A573CFF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0698" y="2064543"/>
              <a:ext cx="52578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5">
              <a:extLst>
                <a:ext uri="{FF2B5EF4-FFF2-40B4-BE49-F238E27FC236}">
                  <a16:creationId xmlns:a16="http://schemas.microsoft.com/office/drawing/2014/main" id="{DB764C7E-959C-4949-9211-C346879148F8}"/>
                </a:ext>
              </a:extLst>
            </p:cNvPr>
            <p:cNvSpPr txBox="1">
              <a:spLocks noChangeArrowheads="1"/>
            </p:cNvSpPr>
            <p:nvPr/>
          </p:nvSpPr>
          <p:spPr bwMode="auto">
            <a:xfrm>
              <a:off x="7458755" y="579001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Lucida Sans" panose="020B0602030504020204" pitchFamily="34" charset="77"/>
                  <a:ea typeface="ＭＳ Ｐゴシック" panose="020B0600070205080204" pitchFamily="34" charset="-128"/>
                </a:defRPr>
              </a:lvl1pPr>
              <a:lvl2pPr marL="37931725" indent="-37474525">
                <a:defRPr sz="2400">
                  <a:solidFill>
                    <a:schemeClr val="bg1"/>
                  </a:solidFill>
                  <a:latin typeface="Lucida Sans" panose="020B0602030504020204" pitchFamily="34" charset="77"/>
                  <a:ea typeface="ＭＳ Ｐゴシック" panose="020B0600070205080204" pitchFamily="34" charset="-128"/>
                </a:defRPr>
              </a:lvl2pPr>
              <a:lvl3pPr>
                <a:defRPr sz="2400">
                  <a:solidFill>
                    <a:schemeClr val="bg1"/>
                  </a:solidFill>
                  <a:latin typeface="Lucida Sans" panose="020B0602030504020204" pitchFamily="34" charset="77"/>
                  <a:ea typeface="ＭＳ Ｐゴシック" panose="020B0600070205080204" pitchFamily="34" charset="-128"/>
                </a:defRPr>
              </a:lvl3pPr>
              <a:lvl4pPr>
                <a:defRPr sz="2400">
                  <a:solidFill>
                    <a:schemeClr val="bg1"/>
                  </a:solidFill>
                  <a:latin typeface="Lucida Sans" panose="020B0602030504020204" pitchFamily="34" charset="77"/>
                  <a:ea typeface="ＭＳ Ｐゴシック" panose="020B0600070205080204" pitchFamily="34" charset="-128"/>
                </a:defRPr>
              </a:lvl4pPr>
              <a:lvl5pPr>
                <a:defRPr sz="2400">
                  <a:solidFill>
                    <a:schemeClr val="bg1"/>
                  </a:solidFill>
                  <a:latin typeface="Lucida Sans" panose="020B0602030504020204" pitchFamily="34" charset="77"/>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9pPr>
            </a:lstStyle>
            <a:p>
              <a:r>
                <a:rPr lang="en-US" altLang="en-US" sz="1800" dirty="0">
                  <a:solidFill>
                    <a:srgbClr val="000000"/>
                  </a:solidFill>
                </a:rPr>
                <a:t>March 2008</a:t>
              </a:r>
            </a:p>
          </p:txBody>
        </p:sp>
      </p:grpSp>
      <p:grpSp>
        <p:nvGrpSpPr>
          <p:cNvPr id="6" name="Group 5">
            <a:extLst>
              <a:ext uri="{FF2B5EF4-FFF2-40B4-BE49-F238E27FC236}">
                <a16:creationId xmlns:a16="http://schemas.microsoft.com/office/drawing/2014/main" id="{100D5D0B-CD5F-7B47-B6D9-C9C6530C4941}"/>
              </a:ext>
            </a:extLst>
          </p:cNvPr>
          <p:cNvGrpSpPr/>
          <p:nvPr/>
        </p:nvGrpSpPr>
        <p:grpSpPr>
          <a:xfrm>
            <a:off x="3505200" y="1219200"/>
            <a:ext cx="6347874" cy="4904148"/>
            <a:chOff x="3505200" y="1219200"/>
            <a:chExt cx="6347874" cy="4904148"/>
          </a:xfrm>
        </p:grpSpPr>
        <p:pic>
          <p:nvPicPr>
            <p:cNvPr id="33810" name="Picture 6" descr="lod-datasets_2009-03-05_colored.png">
              <a:extLst>
                <a:ext uri="{FF2B5EF4-FFF2-40B4-BE49-F238E27FC236}">
                  <a16:creationId xmlns:a16="http://schemas.microsoft.com/office/drawing/2014/main" id="{2468324B-36BE-4240-8920-496F4160BC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219200"/>
              <a:ext cx="6347874" cy="483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5">
              <a:extLst>
                <a:ext uri="{FF2B5EF4-FFF2-40B4-BE49-F238E27FC236}">
                  <a16:creationId xmlns:a16="http://schemas.microsoft.com/office/drawing/2014/main" id="{D810DCA4-E0A9-734C-B391-5642820949EA}"/>
                </a:ext>
              </a:extLst>
            </p:cNvPr>
            <p:cNvSpPr txBox="1">
              <a:spLocks noChangeArrowheads="1"/>
            </p:cNvSpPr>
            <p:nvPr/>
          </p:nvSpPr>
          <p:spPr bwMode="auto">
            <a:xfrm>
              <a:off x="7992683" y="5754016"/>
              <a:ext cx="1705186" cy="369332"/>
            </a:xfrm>
            <a:prstGeom prst="rect">
              <a:avLst/>
            </a:prstGeom>
            <a:solidFill>
              <a:schemeClr val="bg1"/>
            </a:solidFill>
            <a:ln>
              <a:noFill/>
            </a:ln>
          </p:spPr>
          <p:txBody>
            <a:bodyPr wrap="square">
              <a:spAutoFit/>
            </a:bodyPr>
            <a:lstStyle>
              <a:lvl1pPr>
                <a:defRPr sz="2400">
                  <a:solidFill>
                    <a:schemeClr val="bg1"/>
                  </a:solidFill>
                  <a:latin typeface="Lucida Sans" panose="020B0602030504020204" pitchFamily="34" charset="77"/>
                  <a:ea typeface="ＭＳ Ｐゴシック" panose="020B0600070205080204" pitchFamily="34" charset="-128"/>
                </a:defRPr>
              </a:lvl1pPr>
              <a:lvl2pPr marL="37931725" indent="-37474525">
                <a:defRPr sz="2400">
                  <a:solidFill>
                    <a:schemeClr val="bg1"/>
                  </a:solidFill>
                  <a:latin typeface="Lucida Sans" panose="020B0602030504020204" pitchFamily="34" charset="77"/>
                  <a:ea typeface="ＭＳ Ｐゴシック" panose="020B0600070205080204" pitchFamily="34" charset="-128"/>
                </a:defRPr>
              </a:lvl2pPr>
              <a:lvl3pPr>
                <a:defRPr sz="2400">
                  <a:solidFill>
                    <a:schemeClr val="bg1"/>
                  </a:solidFill>
                  <a:latin typeface="Lucida Sans" panose="020B0602030504020204" pitchFamily="34" charset="77"/>
                  <a:ea typeface="ＭＳ Ｐゴシック" panose="020B0600070205080204" pitchFamily="34" charset="-128"/>
                </a:defRPr>
              </a:lvl3pPr>
              <a:lvl4pPr>
                <a:defRPr sz="2400">
                  <a:solidFill>
                    <a:schemeClr val="bg1"/>
                  </a:solidFill>
                  <a:latin typeface="Lucida Sans" panose="020B0602030504020204" pitchFamily="34" charset="77"/>
                  <a:ea typeface="ＭＳ Ｐゴシック" panose="020B0600070205080204" pitchFamily="34" charset="-128"/>
                </a:defRPr>
              </a:lvl4pPr>
              <a:lvl5pPr>
                <a:defRPr sz="2400">
                  <a:solidFill>
                    <a:schemeClr val="bg1"/>
                  </a:solidFill>
                  <a:latin typeface="Lucida Sans" panose="020B0602030504020204" pitchFamily="34" charset="77"/>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9pPr>
            </a:lstStyle>
            <a:p>
              <a:r>
                <a:rPr lang="en-US" altLang="en-US" sz="1800" dirty="0">
                  <a:solidFill>
                    <a:srgbClr val="000000"/>
                  </a:solidFill>
                </a:rPr>
                <a:t>March 2009</a:t>
              </a:r>
            </a:p>
          </p:txBody>
        </p:sp>
      </p:grpSp>
      <p:grpSp>
        <p:nvGrpSpPr>
          <p:cNvPr id="12" name="Group 11">
            <a:extLst>
              <a:ext uri="{FF2B5EF4-FFF2-40B4-BE49-F238E27FC236}">
                <a16:creationId xmlns:a16="http://schemas.microsoft.com/office/drawing/2014/main" id="{C0E58332-CA59-B649-8065-CE903DAAA5A5}"/>
              </a:ext>
            </a:extLst>
          </p:cNvPr>
          <p:cNvGrpSpPr/>
          <p:nvPr/>
        </p:nvGrpSpPr>
        <p:grpSpPr>
          <a:xfrm>
            <a:off x="2372500" y="1270793"/>
            <a:ext cx="7480574" cy="5638800"/>
            <a:chOff x="2372500" y="1270793"/>
            <a:chExt cx="7480574" cy="5638800"/>
          </a:xfrm>
        </p:grpSpPr>
        <p:pic>
          <p:nvPicPr>
            <p:cNvPr id="20" name="Content Placeholder 8">
              <a:extLst>
                <a:ext uri="{FF2B5EF4-FFF2-40B4-BE49-F238E27FC236}">
                  <a16:creationId xmlns:a16="http://schemas.microsoft.com/office/drawing/2014/main" id="{56738446-CA79-C94E-90AF-209EF0551880}"/>
                </a:ext>
              </a:extLst>
            </p:cNvPr>
            <p:cNvPicPr>
              <a:picLocks noChangeAspect="1"/>
            </p:cNvPicPr>
            <p:nvPr/>
          </p:nvPicPr>
          <p:blipFill>
            <a:blip r:embed="rId5"/>
            <a:stretch>
              <a:fillRect/>
            </a:stretch>
          </p:blipFill>
          <p:spPr>
            <a:xfrm>
              <a:off x="2372500" y="1270793"/>
              <a:ext cx="7480574" cy="5638800"/>
            </a:xfrm>
            <a:prstGeom prst="rect">
              <a:avLst/>
            </a:prstGeom>
          </p:spPr>
        </p:pic>
        <p:sp>
          <p:nvSpPr>
            <p:cNvPr id="9" name="TextBox 8">
              <a:extLst>
                <a:ext uri="{FF2B5EF4-FFF2-40B4-BE49-F238E27FC236}">
                  <a16:creationId xmlns:a16="http://schemas.microsoft.com/office/drawing/2014/main" id="{7D655BCA-63A8-A148-8785-6D39DDFD404C}"/>
                </a:ext>
              </a:extLst>
            </p:cNvPr>
            <p:cNvSpPr txBox="1"/>
            <p:nvPr/>
          </p:nvSpPr>
          <p:spPr>
            <a:xfrm>
              <a:off x="8300295" y="6423074"/>
              <a:ext cx="652743" cy="369332"/>
            </a:xfrm>
            <a:prstGeom prst="rect">
              <a:avLst/>
            </a:prstGeom>
            <a:noFill/>
          </p:spPr>
          <p:txBody>
            <a:bodyPr wrap="none" rtlCol="0">
              <a:spAutoFit/>
            </a:bodyPr>
            <a:lstStyle/>
            <a:p>
              <a:r>
                <a:rPr lang="en-US" dirty="0"/>
                <a:t>2017</a:t>
              </a:r>
            </a:p>
          </p:txBody>
        </p:sp>
      </p:grpSp>
      <p:grpSp>
        <p:nvGrpSpPr>
          <p:cNvPr id="17" name="Group 16">
            <a:extLst>
              <a:ext uri="{FF2B5EF4-FFF2-40B4-BE49-F238E27FC236}">
                <a16:creationId xmlns:a16="http://schemas.microsoft.com/office/drawing/2014/main" id="{B448728A-CD52-EF43-B1A1-531C3E83ADF2}"/>
              </a:ext>
            </a:extLst>
          </p:cNvPr>
          <p:cNvGrpSpPr/>
          <p:nvPr/>
        </p:nvGrpSpPr>
        <p:grpSpPr>
          <a:xfrm>
            <a:off x="2849610" y="21764"/>
            <a:ext cx="6915583" cy="7037766"/>
            <a:chOff x="2761685" y="21764"/>
            <a:chExt cx="6915583" cy="7037766"/>
          </a:xfrm>
        </p:grpSpPr>
        <p:pic>
          <p:nvPicPr>
            <p:cNvPr id="16" name="Picture 15">
              <a:extLst>
                <a:ext uri="{FF2B5EF4-FFF2-40B4-BE49-F238E27FC236}">
                  <a16:creationId xmlns:a16="http://schemas.microsoft.com/office/drawing/2014/main" id="{BCE41325-3621-AE42-80B2-EA67E0132CA0}"/>
                </a:ext>
              </a:extLst>
            </p:cNvPr>
            <p:cNvPicPr>
              <a:picLocks noChangeAspect="1"/>
            </p:cNvPicPr>
            <p:nvPr/>
          </p:nvPicPr>
          <p:blipFill>
            <a:blip r:embed="rId6"/>
            <a:stretch>
              <a:fillRect/>
            </a:stretch>
          </p:blipFill>
          <p:spPr>
            <a:xfrm>
              <a:off x="2761685" y="21764"/>
              <a:ext cx="6915583" cy="7037766"/>
            </a:xfrm>
            <a:prstGeom prst="rect">
              <a:avLst/>
            </a:prstGeom>
          </p:spPr>
        </p:pic>
        <p:sp>
          <p:nvSpPr>
            <p:cNvPr id="32" name="TextBox 31">
              <a:extLst>
                <a:ext uri="{FF2B5EF4-FFF2-40B4-BE49-F238E27FC236}">
                  <a16:creationId xmlns:a16="http://schemas.microsoft.com/office/drawing/2014/main" id="{1B150ED6-5E30-2946-BF6A-B649E4973956}"/>
                </a:ext>
              </a:extLst>
            </p:cNvPr>
            <p:cNvSpPr txBox="1"/>
            <p:nvPr/>
          </p:nvSpPr>
          <p:spPr>
            <a:xfrm>
              <a:off x="8518904" y="6221102"/>
              <a:ext cx="652743" cy="369332"/>
            </a:xfrm>
            <a:prstGeom prst="rect">
              <a:avLst/>
            </a:prstGeom>
            <a:noFill/>
          </p:spPr>
          <p:txBody>
            <a:bodyPr wrap="none" rtlCol="0">
              <a:spAutoFit/>
            </a:bodyPr>
            <a:lstStyle/>
            <a:p>
              <a:r>
                <a:rPr lang="en-US" dirty="0"/>
                <a:t>2018</a:t>
              </a:r>
            </a:p>
          </p:txBody>
        </p:sp>
      </p:grpSp>
      <p:sp>
        <p:nvSpPr>
          <p:cNvPr id="33794" name="Title 1">
            <a:extLst>
              <a:ext uri="{FF2B5EF4-FFF2-40B4-BE49-F238E27FC236}">
                <a16:creationId xmlns:a16="http://schemas.microsoft.com/office/drawing/2014/main" id="{BE69E4BB-7B8A-9C49-B156-76525EC42F79}"/>
              </a:ext>
            </a:extLst>
          </p:cNvPr>
          <p:cNvSpPr>
            <a:spLocks noGrp="1"/>
          </p:cNvSpPr>
          <p:nvPr>
            <p:ph type="title"/>
          </p:nvPr>
        </p:nvSpPr>
        <p:spPr>
          <a:xfrm>
            <a:off x="838200" y="545123"/>
            <a:ext cx="5421923" cy="725670"/>
          </a:xfrm>
          <a:solidFill>
            <a:schemeClr val="bg1"/>
          </a:solidFill>
        </p:spPr>
        <p:txBody>
          <a:bodyPr/>
          <a:lstStyle/>
          <a:p>
            <a:r>
              <a:rPr lang="en-US" dirty="0"/>
              <a:t>What happened since?</a:t>
            </a:r>
            <a:endParaRPr lang="en-US" altLang="en-US" dirty="0">
              <a:latin typeface="Arial" panose="020B0604020202020204" pitchFamily="34" charset="0"/>
              <a:ea typeface="ＭＳ Ｐゴシック" panose="020B0600070205080204" pitchFamily="34" charset="-128"/>
            </a:endParaRPr>
          </a:p>
        </p:txBody>
      </p:sp>
      <p:sp>
        <p:nvSpPr>
          <p:cNvPr id="34" name="TextBox 33">
            <a:extLst>
              <a:ext uri="{FF2B5EF4-FFF2-40B4-BE49-F238E27FC236}">
                <a16:creationId xmlns:a16="http://schemas.microsoft.com/office/drawing/2014/main" id="{17891723-D03E-1F48-B3B1-E408F940DED6}"/>
              </a:ext>
            </a:extLst>
          </p:cNvPr>
          <p:cNvSpPr txBox="1"/>
          <p:nvPr/>
        </p:nvSpPr>
        <p:spPr>
          <a:xfrm>
            <a:off x="273884" y="6123348"/>
            <a:ext cx="3060133" cy="369332"/>
          </a:xfrm>
          <a:prstGeom prst="rect">
            <a:avLst/>
          </a:prstGeom>
          <a:noFill/>
        </p:spPr>
        <p:txBody>
          <a:bodyPr wrap="none" rtlCol="0">
            <a:spAutoFit/>
          </a:bodyPr>
          <a:lstStyle/>
          <a:p>
            <a:r>
              <a:rPr lang="en-US" dirty="0">
                <a:hlinkClick r:id="rId7"/>
              </a:rPr>
              <a:t>lod-cloud.net</a:t>
            </a:r>
            <a:r>
              <a:rPr lang="en-US" dirty="0"/>
              <a:t>  by McCrae et al.</a:t>
            </a:r>
          </a:p>
        </p:txBody>
      </p:sp>
      <p:sp>
        <p:nvSpPr>
          <p:cNvPr id="33796" name="Slide Number Placeholder 3">
            <a:extLst>
              <a:ext uri="{FF2B5EF4-FFF2-40B4-BE49-F238E27FC236}">
                <a16:creationId xmlns:a16="http://schemas.microsoft.com/office/drawing/2014/main" id="{8783D865-7B0C-6D49-A197-917ADC7D7C26}"/>
              </a:ext>
            </a:extLst>
          </p:cNvPr>
          <p:cNvSpPr>
            <a:spLocks noGrp="1"/>
          </p:cNvSpPr>
          <p:nvPr>
            <p:ph type="sldNum" sz="quarter" idx="10"/>
          </p:nvPr>
        </p:nvSpPr>
        <p:spPr>
          <a:xfrm>
            <a:off x="35377" y="6510265"/>
            <a:ext cx="3298640" cy="399328"/>
          </a:xfrm>
          <a:solidFill>
            <a:schemeClr val="bg1"/>
          </a:solidFill>
          <a:ln/>
        </p:spPr>
        <p:txBody>
          <a:bodyPr/>
          <a:lstStyle>
            <a:lvl1pPr>
              <a:defRPr sz="2400">
                <a:solidFill>
                  <a:schemeClr val="bg1"/>
                </a:solidFill>
                <a:latin typeface="Lucida Sans" panose="020B0602030504020204" pitchFamily="34" charset="77"/>
                <a:ea typeface="ＭＳ Ｐゴシック" panose="020B0600070205080204" pitchFamily="34" charset="-128"/>
              </a:defRPr>
            </a:lvl1pPr>
            <a:lvl2pPr marL="37931725" indent="-37474525">
              <a:defRPr sz="2400">
                <a:solidFill>
                  <a:schemeClr val="bg1"/>
                </a:solidFill>
                <a:latin typeface="Lucida Sans" panose="020B0602030504020204" pitchFamily="34" charset="77"/>
                <a:ea typeface="ＭＳ Ｐゴシック" panose="020B0600070205080204" pitchFamily="34" charset="-128"/>
              </a:defRPr>
            </a:lvl2pPr>
            <a:lvl3pPr>
              <a:defRPr sz="2400">
                <a:solidFill>
                  <a:schemeClr val="bg1"/>
                </a:solidFill>
                <a:latin typeface="Lucida Sans" panose="020B0602030504020204" pitchFamily="34" charset="77"/>
                <a:ea typeface="ＭＳ Ｐゴシック" panose="020B0600070205080204" pitchFamily="34" charset="-128"/>
              </a:defRPr>
            </a:lvl3pPr>
            <a:lvl4pPr>
              <a:defRPr sz="2400">
                <a:solidFill>
                  <a:schemeClr val="bg1"/>
                </a:solidFill>
                <a:latin typeface="Lucida Sans" panose="020B0602030504020204" pitchFamily="34" charset="77"/>
                <a:ea typeface="ＭＳ Ｐゴシック" panose="020B0600070205080204" pitchFamily="34" charset="-128"/>
              </a:defRPr>
            </a:lvl4pPr>
            <a:lvl5pPr>
              <a:defRPr sz="2400">
                <a:solidFill>
                  <a:schemeClr val="bg1"/>
                </a:solidFill>
                <a:latin typeface="Lucida Sans" panose="020B0602030504020204" pitchFamily="34" charset="77"/>
                <a:ea typeface="ＭＳ Ｐゴシック" panose="020B0600070205080204" pitchFamily="34" charset="-128"/>
              </a:defRPr>
            </a:lvl5pPr>
            <a:lvl6pPr marL="4572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6pPr>
            <a:lvl7pPr marL="9144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7pPr>
            <a:lvl8pPr marL="13716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8pPr>
            <a:lvl9pPr marL="1828800" eaLnBrk="0" fontAlgn="base" hangingPunct="0">
              <a:spcBef>
                <a:spcPct val="0"/>
              </a:spcBef>
              <a:spcAft>
                <a:spcPct val="0"/>
              </a:spcAft>
              <a:defRPr sz="2400">
                <a:solidFill>
                  <a:schemeClr val="bg1"/>
                </a:solidFill>
                <a:latin typeface="Lucida Sans" panose="020B0602030504020204" pitchFamily="34" charset="77"/>
                <a:ea typeface="ＭＳ Ｐゴシック" panose="020B0600070205080204" pitchFamily="34" charset="-128"/>
              </a:defRPr>
            </a:lvl9pPr>
          </a:lstStyle>
          <a:p>
            <a:fld id="{44679238-4F9D-E94F-9730-67D1BB4BE7C3}" type="slidenum">
              <a:rPr lang="en-IE" altLang="en-US" sz="1400"/>
              <a:pPr/>
              <a:t>4</a:t>
            </a:fld>
            <a:endParaRPr lang="en-IE" altLang="en-US" sz="1400"/>
          </a:p>
        </p:txBody>
      </p:sp>
      <p:sp>
        <p:nvSpPr>
          <p:cNvPr id="35" name="Slide Number Placeholder 3">
            <a:extLst>
              <a:ext uri="{FF2B5EF4-FFF2-40B4-BE49-F238E27FC236}">
                <a16:creationId xmlns:a16="http://schemas.microsoft.com/office/drawing/2014/main" id="{4A11A67C-1FC0-6F46-B4AE-A6096436A61C}"/>
              </a:ext>
            </a:extLst>
          </p:cNvPr>
          <p:cNvSpPr txBox="1">
            <a:spLocks/>
          </p:cNvSpPr>
          <p:nvPr/>
        </p:nvSpPr>
        <p:spPr>
          <a:xfrm>
            <a:off x="2272085" y="0"/>
            <a:ext cx="1763350" cy="545123"/>
          </a:xfrm>
          <a:prstGeom prst="rect">
            <a:avLst/>
          </a:prstGeom>
          <a:solidFill>
            <a:schemeClr val="bg1"/>
          </a:solidFill>
          <a:ln/>
        </p:spPr>
        <p:txBody>
          <a:bodyPr vert="horz" lIns="91440" tIns="45720" rIns="91440" bIns="45720" rtlCol="0" anchor="ctr"/>
          <a:lstStyle>
            <a:defPPr>
              <a:defRPr lang="en-US"/>
            </a:defPPr>
            <a:lvl1pPr marL="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1pPr>
            <a:lvl2pPr marL="37931725" indent="-37474525"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2pPr>
            <a:lvl3pPr marL="9144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3pPr>
            <a:lvl4pPr marL="13716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4pPr>
            <a:lvl5pPr marL="18288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9pPr>
          </a:lstStyle>
          <a:p>
            <a:fld id="{44679238-4F9D-E94F-9730-67D1BB4BE7C3}" type="slidenum">
              <a:rPr lang="en-IE" altLang="en-US" sz="1400" smtClean="0"/>
              <a:pPr/>
              <a:t>4</a:t>
            </a:fld>
            <a:endParaRPr lang="en-IE" altLang="en-US" sz="1400"/>
          </a:p>
        </p:txBody>
      </p:sp>
      <p:pic>
        <p:nvPicPr>
          <p:cNvPr id="19" name="Picture 18">
            <a:extLst>
              <a:ext uri="{FF2B5EF4-FFF2-40B4-BE49-F238E27FC236}">
                <a16:creationId xmlns:a16="http://schemas.microsoft.com/office/drawing/2014/main" id="{9701C1B5-37A7-3D44-85C8-970BE2B4F05C}"/>
              </a:ext>
            </a:extLst>
          </p:cNvPr>
          <p:cNvPicPr>
            <a:picLocks noChangeAspect="1"/>
          </p:cNvPicPr>
          <p:nvPr/>
        </p:nvPicPr>
        <p:blipFill>
          <a:blip r:embed="rId8"/>
          <a:stretch>
            <a:fillRect/>
          </a:stretch>
        </p:blipFill>
        <p:spPr>
          <a:xfrm>
            <a:off x="6452983" y="1756178"/>
            <a:ext cx="5737214" cy="3602892"/>
          </a:xfrm>
          <a:prstGeom prst="rect">
            <a:avLst/>
          </a:prstGeom>
        </p:spPr>
      </p:pic>
    </p:spTree>
    <p:extLst>
      <p:ext uri="{BB962C8B-B14F-4D97-AF65-F5344CB8AC3E}">
        <p14:creationId xmlns:p14="http://schemas.microsoft.com/office/powerpoint/2010/main" val="11276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0EA8F9-993D-3A40-862E-8B06F6D01EA4}"/>
              </a:ext>
            </a:extLst>
          </p:cNvPr>
          <p:cNvPicPr>
            <a:picLocks noChangeAspect="1"/>
          </p:cNvPicPr>
          <p:nvPr/>
        </p:nvPicPr>
        <p:blipFill>
          <a:blip r:embed="rId3"/>
          <a:stretch>
            <a:fillRect/>
          </a:stretch>
        </p:blipFill>
        <p:spPr>
          <a:xfrm>
            <a:off x="2078836" y="4894291"/>
            <a:ext cx="1918020" cy="1951907"/>
          </a:xfrm>
          <a:prstGeom prst="rect">
            <a:avLst/>
          </a:prstGeom>
        </p:spPr>
      </p:pic>
      <p:sp>
        <p:nvSpPr>
          <p:cNvPr id="2" name="Content Placeholder 1"/>
          <p:cNvSpPr>
            <a:spLocks noGrp="1"/>
          </p:cNvSpPr>
          <p:nvPr>
            <p:ph idx="1"/>
          </p:nvPr>
        </p:nvSpPr>
        <p:spPr/>
        <p:txBody>
          <a:bodyPr/>
          <a:lstStyle/>
          <a:p>
            <a:r>
              <a:rPr lang="en-US" dirty="0"/>
              <a:t>Drug discovery costs have increased exponentially</a:t>
            </a:r>
          </a:p>
          <a:p>
            <a:pPr lvl="1"/>
            <a:r>
              <a:rPr lang="en-US" dirty="0"/>
              <a:t> </a:t>
            </a:r>
            <a:r>
              <a:rPr lang="en-GB" dirty="0"/>
              <a:t>$2.85 billion for a bio-</a:t>
            </a:r>
            <a:r>
              <a:rPr lang="en-GB" dirty="0" err="1"/>
              <a:t>pharma</a:t>
            </a:r>
            <a:r>
              <a:rPr lang="en-GB" dirty="0"/>
              <a:t> company to research and sell a new drug</a:t>
            </a:r>
          </a:p>
          <a:p>
            <a:r>
              <a:rPr lang="en-GB" dirty="0"/>
              <a:t>Alternative solution: looking for novel uses of existing drugs</a:t>
            </a:r>
          </a:p>
          <a:p>
            <a:pPr lvl="1"/>
            <a:r>
              <a:rPr lang="en-GB" dirty="0"/>
              <a:t>all information about a drug entity</a:t>
            </a:r>
          </a:p>
          <a:p>
            <a:pPr lvl="1"/>
            <a:r>
              <a:rPr lang="en-GB" dirty="0"/>
              <a:t>drug–protein target interactions</a:t>
            </a:r>
          </a:p>
          <a:p>
            <a:pPr lvl="1"/>
            <a:r>
              <a:rPr lang="en-GB" dirty="0"/>
              <a:t>publications mentioning the drug</a:t>
            </a:r>
          </a:p>
          <a:p>
            <a:pPr lvl="1"/>
            <a:r>
              <a:rPr lang="en-GB" dirty="0"/>
              <a:t>adverse reactions</a:t>
            </a:r>
          </a:p>
          <a:p>
            <a:pPr lvl="1"/>
            <a:r>
              <a:rPr lang="en-GB" dirty="0"/>
              <a:t>downstream drug targets located in biological pathways, </a:t>
            </a:r>
          </a:p>
          <a:p>
            <a:pPr lvl="1"/>
            <a:r>
              <a:rPr lang="en-GB" dirty="0"/>
              <a:t>essays that test the binding activity of the “drug active ingredient”</a:t>
            </a:r>
            <a:endParaRPr lang="en-US" dirty="0"/>
          </a:p>
        </p:txBody>
      </p:sp>
      <p:sp>
        <p:nvSpPr>
          <p:cNvPr id="3" name="Slide Number Placeholder 2"/>
          <p:cNvSpPr>
            <a:spLocks noGrp="1"/>
          </p:cNvSpPr>
          <p:nvPr>
            <p:ph type="sldNum" sz="quarter" idx="12"/>
          </p:nvPr>
        </p:nvSpPr>
        <p:spPr/>
        <p:txBody>
          <a:bodyPr/>
          <a:lstStyle/>
          <a:p>
            <a:fld id="{BE3DC40E-DBBE-4E2D-9EEC-FBF0DA0E9179}" type="slidenum">
              <a:rPr lang="en-GB" smtClean="0"/>
              <a:pPr/>
              <a:t>5</a:t>
            </a:fld>
            <a:endParaRPr lang="en-GB" dirty="0"/>
          </a:p>
        </p:txBody>
      </p:sp>
      <p:sp>
        <p:nvSpPr>
          <p:cNvPr id="4" name="Title 3"/>
          <p:cNvSpPr>
            <a:spLocks noGrp="1"/>
          </p:cNvSpPr>
          <p:nvPr>
            <p:ph type="title"/>
          </p:nvPr>
        </p:nvSpPr>
        <p:spPr/>
        <p:txBody>
          <a:bodyPr/>
          <a:lstStyle/>
          <a:p>
            <a:r>
              <a:rPr lang="en-US" dirty="0"/>
              <a:t>Use case: Drug repurposing </a:t>
            </a:r>
          </a:p>
        </p:txBody>
      </p:sp>
      <p:grpSp>
        <p:nvGrpSpPr>
          <p:cNvPr id="9" name="Group 8"/>
          <p:cNvGrpSpPr/>
          <p:nvPr/>
        </p:nvGrpSpPr>
        <p:grpSpPr>
          <a:xfrm>
            <a:off x="4669537" y="5646222"/>
            <a:ext cx="3802074" cy="424732"/>
            <a:chOff x="3383280" y="4705190"/>
            <a:chExt cx="3168395" cy="353944"/>
          </a:xfrm>
        </p:grpSpPr>
        <p:sp>
          <p:nvSpPr>
            <p:cNvPr id="6" name="TextBox 5"/>
            <p:cNvSpPr txBox="1"/>
            <p:nvPr/>
          </p:nvSpPr>
          <p:spPr>
            <a:xfrm>
              <a:off x="3383280" y="4705190"/>
              <a:ext cx="268770" cy="353944"/>
            </a:xfrm>
            <a:prstGeom prst="rect">
              <a:avLst/>
            </a:prstGeom>
            <a:noFill/>
          </p:spPr>
          <p:txBody>
            <a:bodyPr wrap="none" rtlCol="0">
              <a:spAutoFit/>
            </a:bodyPr>
            <a:lstStyle/>
            <a:p>
              <a:r>
                <a:rPr lang="en-US" sz="2160" dirty="0"/>
                <a:t>=</a:t>
              </a:r>
            </a:p>
          </p:txBody>
        </p:sp>
        <p:sp>
          <p:nvSpPr>
            <p:cNvPr id="7" name="TextBox 6"/>
            <p:cNvSpPr txBox="1"/>
            <p:nvPr/>
          </p:nvSpPr>
          <p:spPr>
            <a:xfrm>
              <a:off x="3882408" y="4705190"/>
              <a:ext cx="2669267" cy="353944"/>
            </a:xfrm>
            <a:prstGeom prst="rect">
              <a:avLst/>
            </a:prstGeom>
            <a:noFill/>
          </p:spPr>
          <p:txBody>
            <a:bodyPr wrap="none" rtlCol="0">
              <a:spAutoFit/>
            </a:bodyPr>
            <a:lstStyle/>
            <a:p>
              <a:r>
                <a:rPr lang="en-US" sz="2160" dirty="0"/>
                <a:t>0 drug repurposing (AFAIK)</a:t>
              </a:r>
            </a:p>
          </p:txBody>
        </p:sp>
      </p:grpSp>
      <p:sp>
        <p:nvSpPr>
          <p:cNvPr id="8" name="Oval 7"/>
          <p:cNvSpPr/>
          <p:nvPr/>
        </p:nvSpPr>
        <p:spPr>
          <a:xfrm>
            <a:off x="2566455" y="5766792"/>
            <a:ext cx="1168009" cy="1067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071562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it is still (too?) hard… what about Web-scale queries</a:t>
            </a:r>
          </a:p>
        </p:txBody>
      </p:sp>
      <p:sp>
        <p:nvSpPr>
          <p:cNvPr id="3" name="Content Placeholder 2"/>
          <p:cNvSpPr>
            <a:spLocks noGrp="1"/>
          </p:cNvSpPr>
          <p:nvPr>
            <p:ph idx="1"/>
          </p:nvPr>
        </p:nvSpPr>
        <p:spPr>
          <a:xfrm>
            <a:off x="616024" y="1613536"/>
            <a:ext cx="10737775" cy="4936120"/>
          </a:xfrm>
        </p:spPr>
        <p:txBody>
          <a:bodyPr>
            <a:normAutofit/>
          </a:bodyPr>
          <a:lstStyle/>
          <a:p>
            <a:r>
              <a:rPr lang="en-GB" sz="2000" dirty="0"/>
              <a:t>E.g. retrieve all entities in LOD with the label “WBGene00000001 (aap-1)“</a:t>
            </a:r>
          </a:p>
          <a:p>
            <a:endParaRPr lang="en-GB" sz="2000" dirty="0"/>
          </a:p>
          <a:p>
            <a:endParaRPr lang="en-GB" sz="2000" dirty="0"/>
          </a:p>
          <a:p>
            <a:endParaRPr lang="en-GB" sz="2000" dirty="0"/>
          </a:p>
          <a:p>
            <a:endParaRPr lang="en-GB" sz="2000" dirty="0"/>
          </a:p>
          <a:p>
            <a:r>
              <a:rPr lang="en-GB" sz="2000" dirty="0"/>
              <a:t>Options:</a:t>
            </a:r>
          </a:p>
          <a:p>
            <a:pPr lvl="1"/>
            <a:r>
              <a:rPr lang="en-GB" sz="2000" dirty="0"/>
              <a:t>Crawl and index LOD locally (-no for a single query-) </a:t>
            </a:r>
          </a:p>
          <a:p>
            <a:pPr lvl="1"/>
            <a:r>
              <a:rPr lang="en-GB" sz="2000" dirty="0"/>
              <a:t>Follow-your-nose (where should I start?)</a:t>
            </a:r>
          </a:p>
          <a:p>
            <a:pPr lvl="1"/>
            <a:r>
              <a:rPr lang="en-GB" sz="2000" dirty="0"/>
              <a:t>Federated querying (as good as the endpoints you query)</a:t>
            </a:r>
          </a:p>
          <a:p>
            <a:pPr lvl="1"/>
            <a:r>
              <a:rPr lang="en-GB" sz="2000" dirty="0"/>
              <a:t>Use a seed (e.g. datahub.io or </a:t>
            </a:r>
            <a:r>
              <a:rPr lang="en-GB" sz="2000" b="1" dirty="0"/>
              <a:t>LOD Laundromat</a:t>
            </a:r>
            <a:r>
              <a:rPr lang="en-GB" sz="2000" dirty="0"/>
              <a:t>)</a:t>
            </a:r>
            <a:r>
              <a:rPr lang="en-GB" sz="2000" b="1" dirty="0"/>
              <a:t> </a:t>
            </a:r>
            <a:r>
              <a:rPr lang="en-GB" sz="2000" dirty="0"/>
              <a:t>as a “good approximation” (still querying potentially many datasets, 650K in LOD Laundromat)</a:t>
            </a:r>
          </a:p>
          <a:p>
            <a:pPr lvl="1"/>
            <a:endParaRPr lang="en-GB" sz="2000" dirty="0"/>
          </a:p>
          <a:p>
            <a:pPr lvl="1"/>
            <a:endParaRPr lang="en-US" sz="2000" dirty="0"/>
          </a:p>
        </p:txBody>
      </p:sp>
      <p:sp>
        <p:nvSpPr>
          <p:cNvPr id="4" name="Slide Number Placeholder 3"/>
          <p:cNvSpPr>
            <a:spLocks noGrp="1"/>
          </p:cNvSpPr>
          <p:nvPr>
            <p:ph type="sldNum" sz="quarter" idx="12"/>
          </p:nvPr>
        </p:nvSpPr>
        <p:spPr/>
        <p:txBody>
          <a:bodyPr/>
          <a:lstStyle/>
          <a:p>
            <a:fld id="{9789F7ED-20A9-4855-88AC-520D9D0251FA}" type="slidenum">
              <a:rPr lang="es-ES" smtClean="0"/>
              <a:pPr/>
              <a:t>6</a:t>
            </a:fld>
            <a:endParaRPr lang="es-ES" dirty="0"/>
          </a:p>
        </p:txBody>
      </p:sp>
      <p:sp>
        <p:nvSpPr>
          <p:cNvPr id="9" name="TextBox 8"/>
          <p:cNvSpPr txBox="1"/>
          <p:nvPr/>
        </p:nvSpPr>
        <p:spPr>
          <a:xfrm>
            <a:off x="838200" y="2257427"/>
            <a:ext cx="7601643" cy="1384995"/>
          </a:xfrm>
          <a:prstGeom prst="rect">
            <a:avLst/>
          </a:prstGeom>
          <a:solidFill>
            <a:schemeClr val="accent1">
              <a:lumMod val="20000"/>
              <a:lumOff val="80000"/>
            </a:schemeClr>
          </a:solidFill>
        </p:spPr>
        <p:txBody>
          <a:bodyPr wrap="square" rtlCol="0">
            <a:spAutoFit/>
          </a:bodyPr>
          <a:lstStyle/>
          <a:p>
            <a:r>
              <a:rPr lang="en-GB" sz="2800" dirty="0"/>
              <a:t>select distinct ?x {</a:t>
            </a:r>
          </a:p>
          <a:p>
            <a:r>
              <a:rPr lang="en-GB" sz="2800" dirty="0"/>
              <a:t>	 ?x </a:t>
            </a:r>
            <a:r>
              <a:rPr lang="en-GB" sz="2800" dirty="0" err="1"/>
              <a:t>rdfs:label</a:t>
            </a:r>
            <a:r>
              <a:rPr lang="en-GB" sz="2800" dirty="0"/>
              <a:t> </a:t>
            </a:r>
            <a:r>
              <a:rPr lang="en-US" sz="2800" dirty="0"/>
              <a:t>"</a:t>
            </a:r>
            <a:r>
              <a:rPr lang="en-GB" sz="2800" dirty="0"/>
              <a:t>WBGene00000001 (aap-1)</a:t>
            </a:r>
            <a:r>
              <a:rPr lang="en-US" sz="2800" dirty="0"/>
              <a:t>" </a:t>
            </a:r>
          </a:p>
          <a:p>
            <a:r>
              <a:rPr lang="en-US" sz="2800" dirty="0"/>
              <a:t>}</a:t>
            </a:r>
          </a:p>
        </p:txBody>
      </p:sp>
      <p:pic>
        <p:nvPicPr>
          <p:cNvPr id="7" name="Picture 6">
            <a:extLst>
              <a:ext uri="{FF2B5EF4-FFF2-40B4-BE49-F238E27FC236}">
                <a16:creationId xmlns:a16="http://schemas.microsoft.com/office/drawing/2014/main" id="{210EA8F9-993D-3A40-862E-8B06F6D01EA4}"/>
              </a:ext>
            </a:extLst>
          </p:cNvPr>
          <p:cNvPicPr>
            <a:picLocks noChangeAspect="1"/>
          </p:cNvPicPr>
          <p:nvPr/>
        </p:nvPicPr>
        <p:blipFill>
          <a:blip r:embed="rId3"/>
          <a:stretch>
            <a:fillRect/>
          </a:stretch>
        </p:blipFill>
        <p:spPr>
          <a:xfrm>
            <a:off x="8937811" y="1973972"/>
            <a:ext cx="1918020" cy="1951907"/>
          </a:xfrm>
          <a:prstGeom prst="rect">
            <a:avLst/>
          </a:prstGeom>
        </p:spPr>
      </p:pic>
    </p:spTree>
    <p:extLst>
      <p:ext uri="{BB962C8B-B14F-4D97-AF65-F5344CB8AC3E}">
        <p14:creationId xmlns:p14="http://schemas.microsoft.com/office/powerpoint/2010/main" val="7756749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2F44D8-D7F5-BA44-8FD8-FE8E0C03550F}"/>
              </a:ext>
            </a:extLst>
          </p:cNvPr>
          <p:cNvGrpSpPr/>
          <p:nvPr/>
        </p:nvGrpSpPr>
        <p:grpSpPr>
          <a:xfrm>
            <a:off x="2761685" y="21764"/>
            <a:ext cx="6915583" cy="7037766"/>
            <a:chOff x="2761685" y="21764"/>
            <a:chExt cx="6915583" cy="7037766"/>
          </a:xfrm>
        </p:grpSpPr>
        <p:pic>
          <p:nvPicPr>
            <p:cNvPr id="5" name="Picture 4">
              <a:extLst>
                <a:ext uri="{FF2B5EF4-FFF2-40B4-BE49-F238E27FC236}">
                  <a16:creationId xmlns:a16="http://schemas.microsoft.com/office/drawing/2014/main" id="{210EA8F9-993D-3A40-862E-8B06F6D01EA4}"/>
                </a:ext>
              </a:extLst>
            </p:cNvPr>
            <p:cNvPicPr>
              <a:picLocks noChangeAspect="1"/>
            </p:cNvPicPr>
            <p:nvPr/>
          </p:nvPicPr>
          <p:blipFill>
            <a:blip r:embed="rId3"/>
            <a:stretch>
              <a:fillRect/>
            </a:stretch>
          </p:blipFill>
          <p:spPr>
            <a:xfrm>
              <a:off x="2761685" y="21764"/>
              <a:ext cx="6915583" cy="7037766"/>
            </a:xfrm>
            <a:prstGeom prst="rect">
              <a:avLst/>
            </a:prstGeom>
          </p:spPr>
        </p:pic>
        <p:sp>
          <p:nvSpPr>
            <p:cNvPr id="6" name="TextBox 5">
              <a:extLst>
                <a:ext uri="{FF2B5EF4-FFF2-40B4-BE49-F238E27FC236}">
                  <a16:creationId xmlns:a16="http://schemas.microsoft.com/office/drawing/2014/main" id="{963F6FE8-3FA4-AC49-A908-0A3BF3D21352}"/>
                </a:ext>
              </a:extLst>
            </p:cNvPr>
            <p:cNvSpPr txBox="1"/>
            <p:nvPr/>
          </p:nvSpPr>
          <p:spPr>
            <a:xfrm>
              <a:off x="8518904" y="6221102"/>
              <a:ext cx="652743" cy="369332"/>
            </a:xfrm>
            <a:prstGeom prst="rect">
              <a:avLst/>
            </a:prstGeom>
            <a:noFill/>
          </p:spPr>
          <p:txBody>
            <a:bodyPr wrap="none" rtlCol="0">
              <a:spAutoFit/>
            </a:bodyPr>
            <a:lstStyle/>
            <a:p>
              <a:r>
                <a:rPr lang="en-US" dirty="0"/>
                <a:t>2018</a:t>
              </a:r>
            </a:p>
          </p:txBody>
        </p:sp>
      </p:grpSp>
      <p:sp>
        <p:nvSpPr>
          <p:cNvPr id="7" name="Oval 6">
            <a:extLst>
              <a:ext uri="{FF2B5EF4-FFF2-40B4-BE49-F238E27FC236}">
                <a16:creationId xmlns:a16="http://schemas.microsoft.com/office/drawing/2014/main" id="{1E06E5CC-031D-BE42-BFB8-1E76AF22B9E1}"/>
              </a:ext>
            </a:extLst>
          </p:cNvPr>
          <p:cNvSpPr/>
          <p:nvPr/>
        </p:nvSpPr>
        <p:spPr>
          <a:xfrm>
            <a:off x="4830292" y="149164"/>
            <a:ext cx="1025385" cy="1072662"/>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99975FD-2555-4E41-ABE1-05B914FA4478}"/>
              </a:ext>
            </a:extLst>
          </p:cNvPr>
          <p:cNvSpPr/>
          <p:nvPr/>
        </p:nvSpPr>
        <p:spPr>
          <a:xfrm>
            <a:off x="6618062" y="1245155"/>
            <a:ext cx="1025385" cy="1072662"/>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F361B22-3445-264D-823B-F65BF5201F7F}"/>
              </a:ext>
            </a:extLst>
          </p:cNvPr>
          <p:cNvSpPr/>
          <p:nvPr/>
        </p:nvSpPr>
        <p:spPr>
          <a:xfrm>
            <a:off x="4021778" y="2317817"/>
            <a:ext cx="668096" cy="60440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89222BE-6674-6C4C-B994-EACE6F3CFA6E}"/>
              </a:ext>
            </a:extLst>
          </p:cNvPr>
          <p:cNvSpPr/>
          <p:nvPr/>
        </p:nvSpPr>
        <p:spPr>
          <a:xfrm>
            <a:off x="7309399" y="3318058"/>
            <a:ext cx="668096" cy="60440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9C66ACF-B8E5-8C49-A17A-AB4ABED52431}"/>
              </a:ext>
            </a:extLst>
          </p:cNvPr>
          <p:cNvSpPr/>
          <p:nvPr/>
        </p:nvSpPr>
        <p:spPr>
          <a:xfrm>
            <a:off x="5885428" y="5292425"/>
            <a:ext cx="668096" cy="60440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2E0CA59-FC32-3F4E-9FC4-A2E1EB666A40}"/>
              </a:ext>
            </a:extLst>
          </p:cNvPr>
          <p:cNvSpPr/>
          <p:nvPr/>
        </p:nvSpPr>
        <p:spPr>
          <a:xfrm>
            <a:off x="6787662" y="5417005"/>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A031FDE-93D2-034B-8F1C-36C110483E1E}"/>
              </a:ext>
            </a:extLst>
          </p:cNvPr>
          <p:cNvSpPr/>
          <p:nvPr/>
        </p:nvSpPr>
        <p:spPr>
          <a:xfrm>
            <a:off x="8518904" y="4145051"/>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D1F21A6-462A-9940-A097-48F3D94FFFED}"/>
              </a:ext>
            </a:extLst>
          </p:cNvPr>
          <p:cNvSpPr/>
          <p:nvPr/>
        </p:nvSpPr>
        <p:spPr>
          <a:xfrm>
            <a:off x="4021778" y="4169613"/>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7C9EAB6-1E6F-A345-9D75-996E873AA8FE}"/>
              </a:ext>
            </a:extLst>
          </p:cNvPr>
          <p:cNvSpPr/>
          <p:nvPr/>
        </p:nvSpPr>
        <p:spPr>
          <a:xfrm>
            <a:off x="7977495" y="2055512"/>
            <a:ext cx="938176" cy="75995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33F0326-9BE1-B245-81D4-62B05DCA5819}"/>
              </a:ext>
            </a:extLst>
          </p:cNvPr>
          <p:cNvSpPr/>
          <p:nvPr/>
        </p:nvSpPr>
        <p:spPr>
          <a:xfrm>
            <a:off x="2761686" y="3057159"/>
            <a:ext cx="1260092" cy="106831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2403680-B301-A149-85ED-B91D3029D6EE}"/>
              </a:ext>
            </a:extLst>
          </p:cNvPr>
          <p:cNvSpPr/>
          <p:nvPr/>
        </p:nvSpPr>
        <p:spPr>
          <a:xfrm>
            <a:off x="3750157" y="5337453"/>
            <a:ext cx="1260092" cy="106831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E635014-E0E3-7847-ABC7-4DFEE8456623}"/>
              </a:ext>
            </a:extLst>
          </p:cNvPr>
          <p:cNvSpPr/>
          <p:nvPr/>
        </p:nvSpPr>
        <p:spPr>
          <a:xfrm>
            <a:off x="4781043" y="1682659"/>
            <a:ext cx="1168924" cy="868617"/>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C7DAC3B-41C8-A448-A8C9-1E2595221A9A}"/>
              </a:ext>
            </a:extLst>
          </p:cNvPr>
          <p:cNvSpPr/>
          <p:nvPr/>
        </p:nvSpPr>
        <p:spPr>
          <a:xfrm>
            <a:off x="5747693" y="270983"/>
            <a:ext cx="1260092" cy="1068315"/>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EF983C9-5AAE-0C4F-BFE9-DDB5711AD00A}"/>
              </a:ext>
            </a:extLst>
          </p:cNvPr>
          <p:cNvSpPr/>
          <p:nvPr/>
        </p:nvSpPr>
        <p:spPr>
          <a:xfrm>
            <a:off x="6220046" y="4145051"/>
            <a:ext cx="695791" cy="545748"/>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558B88-F085-A64D-98D7-343706DC9679}"/>
              </a:ext>
            </a:extLst>
          </p:cNvPr>
          <p:cNvSpPr/>
          <p:nvPr/>
        </p:nvSpPr>
        <p:spPr>
          <a:xfrm>
            <a:off x="4793492" y="2981629"/>
            <a:ext cx="839375" cy="781626"/>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02A0BB1-2D7B-E448-A20B-32D84819A9A9}"/>
              </a:ext>
            </a:extLst>
          </p:cNvPr>
          <p:cNvSpPr/>
          <p:nvPr/>
        </p:nvSpPr>
        <p:spPr>
          <a:xfrm rot="19926825">
            <a:off x="3431691" y="952371"/>
            <a:ext cx="1312595" cy="831097"/>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DC724C2-573C-C54B-971F-AEED0F5B4134}"/>
              </a:ext>
            </a:extLst>
          </p:cNvPr>
          <p:cNvSpPr/>
          <p:nvPr/>
        </p:nvSpPr>
        <p:spPr>
          <a:xfrm rot="19397490">
            <a:off x="7119018" y="4321322"/>
            <a:ext cx="1312595" cy="831097"/>
          </a:xfrm>
          <a:prstGeom prst="ellipse">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lide Number Placeholder 3">
            <a:extLst>
              <a:ext uri="{FF2B5EF4-FFF2-40B4-BE49-F238E27FC236}">
                <a16:creationId xmlns:a16="http://schemas.microsoft.com/office/drawing/2014/main" id="{915B3C4C-D6A8-2A4A-BDEE-35E94C22C9C1}"/>
              </a:ext>
            </a:extLst>
          </p:cNvPr>
          <p:cNvSpPr txBox="1">
            <a:spLocks/>
          </p:cNvSpPr>
          <p:nvPr/>
        </p:nvSpPr>
        <p:spPr>
          <a:xfrm>
            <a:off x="2272085" y="0"/>
            <a:ext cx="1763350" cy="772709"/>
          </a:xfrm>
          <a:prstGeom prst="rect">
            <a:avLst/>
          </a:prstGeom>
          <a:solidFill>
            <a:schemeClr val="bg1"/>
          </a:solidFill>
          <a:ln/>
        </p:spPr>
        <p:txBody>
          <a:bodyPr vert="horz" lIns="91440" tIns="45720" rIns="91440" bIns="45720" rtlCol="0" anchor="ctr"/>
          <a:lstStyle>
            <a:defPPr>
              <a:defRPr lang="en-US"/>
            </a:defPPr>
            <a:lvl1pPr marL="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1pPr>
            <a:lvl2pPr marL="37931725" indent="-37474525"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2pPr>
            <a:lvl3pPr marL="9144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3pPr>
            <a:lvl4pPr marL="13716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4pPr>
            <a:lvl5pPr marL="1828800" algn="l" defTabSz="914400" rtl="0" eaLnBrk="1" latinLnBrk="0" hangingPunct="1">
              <a:defRPr sz="2400" kern="1200">
                <a:solidFill>
                  <a:schemeClr val="bg1"/>
                </a:solidFill>
                <a:latin typeface="Lucida Sans" panose="020B0602030504020204" pitchFamily="34" charset="77"/>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bg1"/>
                </a:solidFill>
                <a:latin typeface="Lucida Sans" panose="020B0602030504020204" pitchFamily="34" charset="77"/>
                <a:ea typeface="ＭＳ Ｐゴシック" panose="020B0600070205080204" pitchFamily="34" charset="-128"/>
                <a:cs typeface="+mn-cs"/>
              </a:defRPr>
            </a:lvl9pPr>
          </a:lstStyle>
          <a:p>
            <a:fld id="{44679238-4F9D-E94F-9730-67D1BB4BE7C3}" type="slidenum">
              <a:rPr lang="en-IE" altLang="en-US" sz="1400" smtClean="0"/>
              <a:pPr/>
              <a:t>7</a:t>
            </a:fld>
            <a:endParaRPr lang="en-IE" altLang="en-US" sz="1400"/>
          </a:p>
        </p:txBody>
      </p:sp>
      <p:sp>
        <p:nvSpPr>
          <p:cNvPr id="25" name="TextBox 24">
            <a:extLst>
              <a:ext uri="{FF2B5EF4-FFF2-40B4-BE49-F238E27FC236}">
                <a16:creationId xmlns:a16="http://schemas.microsoft.com/office/drawing/2014/main" id="{8F222314-DE12-6B4F-96EE-64E9825472B3}"/>
              </a:ext>
            </a:extLst>
          </p:cNvPr>
          <p:cNvSpPr txBox="1"/>
          <p:nvPr/>
        </p:nvSpPr>
        <p:spPr>
          <a:xfrm>
            <a:off x="273884" y="6123348"/>
            <a:ext cx="3060133" cy="369332"/>
          </a:xfrm>
          <a:prstGeom prst="rect">
            <a:avLst/>
          </a:prstGeom>
          <a:noFill/>
        </p:spPr>
        <p:txBody>
          <a:bodyPr wrap="none" rtlCol="0">
            <a:spAutoFit/>
          </a:bodyPr>
          <a:lstStyle/>
          <a:p>
            <a:r>
              <a:rPr lang="en-US" dirty="0">
                <a:hlinkClick r:id="rId4"/>
              </a:rPr>
              <a:t>lod-cloud.net</a:t>
            </a:r>
            <a:r>
              <a:rPr lang="en-US" dirty="0"/>
              <a:t>  by McCrae et al.</a:t>
            </a:r>
          </a:p>
        </p:txBody>
      </p:sp>
      <p:pic>
        <p:nvPicPr>
          <p:cNvPr id="28" name="Picture 27">
            <a:extLst>
              <a:ext uri="{FF2B5EF4-FFF2-40B4-BE49-F238E27FC236}">
                <a16:creationId xmlns:a16="http://schemas.microsoft.com/office/drawing/2014/main" id="{17C851E2-79EC-A047-8F6F-F9BB7042A2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03" y="2343041"/>
            <a:ext cx="2908082" cy="2347758"/>
          </a:xfrm>
          <a:prstGeom prst="rect">
            <a:avLst/>
          </a:prstGeom>
        </p:spPr>
      </p:pic>
      <p:sp>
        <p:nvSpPr>
          <p:cNvPr id="30" name="Oval 29">
            <a:extLst>
              <a:ext uri="{FF2B5EF4-FFF2-40B4-BE49-F238E27FC236}">
                <a16:creationId xmlns:a16="http://schemas.microsoft.com/office/drawing/2014/main" id="{515922A8-EAC4-544A-8DED-7E0C251EDF1B}"/>
              </a:ext>
            </a:extLst>
          </p:cNvPr>
          <p:cNvSpPr/>
          <p:nvPr/>
        </p:nvSpPr>
        <p:spPr>
          <a:xfrm>
            <a:off x="2813679" y="249718"/>
            <a:ext cx="6830071" cy="6788547"/>
          </a:xfrm>
          <a:prstGeom prst="ellipse">
            <a:avLst/>
          </a:prstGeom>
          <a:blipFill dpi="0" rotWithShape="1">
            <a:blip r:embed="rId6">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ED7824C-07D7-1547-B098-9CA377DECE98}"/>
              </a:ext>
            </a:extLst>
          </p:cNvPr>
          <p:cNvSpPr/>
          <p:nvPr/>
        </p:nvSpPr>
        <p:spPr>
          <a:xfrm>
            <a:off x="2761684" y="2694242"/>
            <a:ext cx="7118868" cy="1754326"/>
          </a:xfrm>
          <a:prstGeom prst="rect">
            <a:avLst/>
          </a:prstGeom>
          <a:solidFill>
            <a:schemeClr val="bg1"/>
          </a:solidFill>
        </p:spPr>
        <p:txBody>
          <a:bodyPr wrap="square">
            <a:spAutoFit/>
          </a:bodyPr>
          <a:lstStyle/>
          <a:p>
            <a:r>
              <a:rPr lang="en-US" dirty="0">
                <a:latin typeface="NimbusRomNo9L"/>
              </a:rPr>
              <a:t>Among the mentioned </a:t>
            </a:r>
            <a:r>
              <a:rPr lang="en-US" b="1" dirty="0">
                <a:latin typeface="NimbusRomNo9L"/>
              </a:rPr>
              <a:t>5435</a:t>
            </a:r>
            <a:r>
              <a:rPr lang="en-US" dirty="0">
                <a:latin typeface="NimbusRomNo9L"/>
              </a:rPr>
              <a:t> resource URLs in the 1281 ”LOD”-tagged datasets on     </a:t>
            </a:r>
            <a:r>
              <a:rPr lang="en-US" b="1" i="1" dirty="0" err="1">
                <a:latin typeface="NimbusRomNo9L"/>
              </a:rPr>
              <a:t>datahub.io</a:t>
            </a:r>
            <a:r>
              <a:rPr lang="en-US" dirty="0">
                <a:latin typeface="NimbusRomNo9L"/>
              </a:rPr>
              <a:t>     there are </a:t>
            </a:r>
            <a:r>
              <a:rPr lang="en-US" dirty="0">
                <a:solidFill>
                  <a:srgbClr val="FF0000"/>
                </a:solidFill>
                <a:latin typeface="NimbusRomNo9L"/>
              </a:rPr>
              <a:t>only </a:t>
            </a:r>
            <a:r>
              <a:rPr lang="en-US" b="1" dirty="0">
                <a:solidFill>
                  <a:srgbClr val="FF0000"/>
                </a:solidFill>
                <a:latin typeface="NimbusRomNo9L"/>
              </a:rPr>
              <a:t>1917 </a:t>
            </a:r>
            <a:r>
              <a:rPr lang="en-US" dirty="0">
                <a:latin typeface="NimbusRomNo9L"/>
              </a:rPr>
              <a:t>resources URLs that could be dereferenced. Among all the datasets </a:t>
            </a:r>
            <a:r>
              <a:rPr lang="en-US" b="1" dirty="0">
                <a:solidFill>
                  <a:srgbClr val="FF0000"/>
                </a:solidFill>
                <a:latin typeface="NimbusRomNo9L"/>
              </a:rPr>
              <a:t>only 646</a:t>
            </a:r>
            <a:r>
              <a:rPr lang="en-US" dirty="0">
                <a:solidFill>
                  <a:srgbClr val="FF0000"/>
                </a:solidFill>
                <a:latin typeface="NimbusRomNo9L"/>
              </a:rPr>
              <a:t> dataset descriptions </a:t>
            </a:r>
            <a:r>
              <a:rPr lang="en-US" dirty="0">
                <a:latin typeface="NimbusRomNo9L"/>
              </a:rPr>
              <a:t>contain such dereferenceable (not counting links to PDF, CSV, TSV files) resource URLs; i.e., </a:t>
            </a:r>
            <a:r>
              <a:rPr lang="en-US" b="1" i="1" dirty="0">
                <a:latin typeface="NimbusRomNo9L"/>
              </a:rPr>
              <a:t>almost half, 635 dataset descriptions contain no dereferenceable resource URLs</a:t>
            </a:r>
            <a:r>
              <a:rPr lang="en-US" dirty="0">
                <a:latin typeface="NimbusRomNo9L"/>
              </a:rPr>
              <a:t> that would point to data at all </a:t>
            </a:r>
            <a:r>
              <a:rPr lang="en-US" dirty="0">
                <a:latin typeface="NimbusRomNo9L"/>
                <a:sym typeface="Wingdings" pitchFamily="2" charset="2"/>
              </a:rPr>
              <a:t></a:t>
            </a:r>
            <a:endParaRPr lang="en-US" dirty="0"/>
          </a:p>
        </p:txBody>
      </p:sp>
      <p:sp>
        <p:nvSpPr>
          <p:cNvPr id="29" name="Rectangle 28">
            <a:extLst>
              <a:ext uri="{FF2B5EF4-FFF2-40B4-BE49-F238E27FC236}">
                <a16:creationId xmlns:a16="http://schemas.microsoft.com/office/drawing/2014/main" id="{F01FB972-C24B-754C-92EA-0A066B59A5B2}"/>
              </a:ext>
            </a:extLst>
          </p:cNvPr>
          <p:cNvSpPr/>
          <p:nvPr/>
        </p:nvSpPr>
        <p:spPr>
          <a:xfrm>
            <a:off x="3896804" y="2978057"/>
            <a:ext cx="1586140" cy="369332"/>
          </a:xfrm>
          <a:prstGeom prst="rect">
            <a:avLst/>
          </a:prstGeom>
          <a:solidFill>
            <a:schemeClr val="bg1"/>
          </a:solidFill>
        </p:spPr>
        <p:txBody>
          <a:bodyPr wrap="none">
            <a:spAutoFit/>
          </a:bodyPr>
          <a:lstStyle/>
          <a:p>
            <a:r>
              <a:rPr lang="en-US" b="1" dirty="0" err="1">
                <a:solidFill>
                  <a:srgbClr val="FF0000"/>
                </a:solidFill>
              </a:rPr>
              <a:t>old.datahub.io</a:t>
            </a:r>
            <a:endParaRPr lang="en-US" b="1" dirty="0">
              <a:solidFill>
                <a:srgbClr val="FF0000"/>
              </a:solidFill>
            </a:endParaRPr>
          </a:p>
        </p:txBody>
      </p:sp>
      <p:sp>
        <p:nvSpPr>
          <p:cNvPr id="2" name="Title 1">
            <a:extLst>
              <a:ext uri="{FF2B5EF4-FFF2-40B4-BE49-F238E27FC236}">
                <a16:creationId xmlns:a16="http://schemas.microsoft.com/office/drawing/2014/main" id="{09743B12-CB5B-C94D-933F-CBF8FACEA614}"/>
              </a:ext>
            </a:extLst>
          </p:cNvPr>
          <p:cNvSpPr>
            <a:spLocks noGrp="1"/>
          </p:cNvSpPr>
          <p:nvPr>
            <p:ph type="title"/>
          </p:nvPr>
        </p:nvSpPr>
        <p:spPr>
          <a:xfrm>
            <a:off x="692167" y="720902"/>
            <a:ext cx="6095495" cy="643890"/>
          </a:xfrm>
          <a:solidFill>
            <a:schemeClr val="bg1"/>
          </a:solidFill>
        </p:spPr>
        <p:txBody>
          <a:bodyPr>
            <a:normAutofit fontScale="90000"/>
          </a:bodyPr>
          <a:lstStyle/>
          <a:p>
            <a:r>
              <a:rPr lang="en-US" dirty="0"/>
              <a:t>What </a:t>
            </a:r>
            <a:r>
              <a:rPr lang="en-US" b="1" dirty="0"/>
              <a:t>really </a:t>
            </a:r>
            <a:r>
              <a:rPr lang="en-US" dirty="0"/>
              <a:t>happened since?</a:t>
            </a:r>
          </a:p>
        </p:txBody>
      </p:sp>
    </p:spTree>
    <p:extLst>
      <p:ext uri="{BB962C8B-B14F-4D97-AF65-F5344CB8AC3E}">
        <p14:creationId xmlns:p14="http://schemas.microsoft.com/office/powerpoint/2010/main" val="428907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P spid="15" grpId="0" animBg="1"/>
      <p:bldP spid="17" grpId="0" animBg="1"/>
      <p:bldP spid="18" grpId="0" animBg="1"/>
      <p:bldP spid="19" grpId="0" animBg="1"/>
      <p:bldP spid="21" grpId="0" animBg="1"/>
      <p:bldP spid="23" grpId="0" animBg="1"/>
      <p:bldP spid="30" grpId="0" animBg="1"/>
      <p:bldP spid="27"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467F5-2D3C-714C-BAED-1218E8805547}"/>
              </a:ext>
            </a:extLst>
          </p:cNvPr>
          <p:cNvPicPr>
            <a:picLocks noChangeAspect="1"/>
          </p:cNvPicPr>
          <p:nvPr/>
        </p:nvPicPr>
        <p:blipFill>
          <a:blip r:embed="rId3"/>
          <a:stretch>
            <a:fillRect/>
          </a:stretch>
        </p:blipFill>
        <p:spPr>
          <a:xfrm>
            <a:off x="1951891" y="1336049"/>
            <a:ext cx="8536691" cy="5058470"/>
          </a:xfrm>
          <a:prstGeom prst="rect">
            <a:avLst/>
          </a:prstGeom>
        </p:spPr>
      </p:pic>
      <p:sp>
        <p:nvSpPr>
          <p:cNvPr id="8" name="Rectangle 7">
            <a:extLst>
              <a:ext uri="{FF2B5EF4-FFF2-40B4-BE49-F238E27FC236}">
                <a16:creationId xmlns:a16="http://schemas.microsoft.com/office/drawing/2014/main" id="{9DA6BA6B-EAF5-B94A-B80C-3B70DD51F6F5}"/>
              </a:ext>
            </a:extLst>
          </p:cNvPr>
          <p:cNvSpPr/>
          <p:nvPr/>
        </p:nvSpPr>
        <p:spPr>
          <a:xfrm>
            <a:off x="688874" y="659395"/>
            <a:ext cx="9682266" cy="523220"/>
          </a:xfrm>
          <a:prstGeom prst="rect">
            <a:avLst/>
          </a:prstGeom>
        </p:spPr>
        <p:txBody>
          <a:bodyPr wrap="none">
            <a:spAutoFit/>
          </a:bodyPr>
          <a:lstStyle/>
          <a:p>
            <a:r>
              <a:rPr lang="en-US" sz="2800" dirty="0"/>
              <a:t>Not only our datasets, but also our services and tools disappear….</a:t>
            </a:r>
          </a:p>
        </p:txBody>
      </p:sp>
    </p:spTree>
    <p:extLst>
      <p:ext uri="{BB962C8B-B14F-4D97-AF65-F5344CB8AC3E}">
        <p14:creationId xmlns:p14="http://schemas.microsoft.com/office/powerpoint/2010/main" val="3465603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7BB-490B-F044-9B7F-6306CFEBF8CA}"/>
              </a:ext>
            </a:extLst>
          </p:cNvPr>
          <p:cNvSpPr>
            <a:spLocks noGrp="1"/>
          </p:cNvSpPr>
          <p:nvPr>
            <p:ph type="title"/>
          </p:nvPr>
        </p:nvSpPr>
        <p:spPr/>
        <p:txBody>
          <a:bodyPr/>
          <a:lstStyle/>
          <a:p>
            <a:r>
              <a:rPr lang="en-US" dirty="0"/>
              <a:t>Some concrete challenges…</a:t>
            </a:r>
          </a:p>
        </p:txBody>
      </p:sp>
    </p:spTree>
    <p:extLst>
      <p:ext uri="{BB962C8B-B14F-4D97-AF65-F5344CB8AC3E}">
        <p14:creationId xmlns:p14="http://schemas.microsoft.com/office/powerpoint/2010/main" val="2598695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_Template_TopBar">
  <a:themeElements>
    <a:clrScheme name="FSI_Palette_2013">
      <a:dk1>
        <a:srgbClr val="000000"/>
      </a:dk1>
      <a:lt1>
        <a:srgbClr val="FFFFFF"/>
      </a:lt1>
      <a:dk2>
        <a:srgbClr val="DAD7CB"/>
      </a:dk2>
      <a:lt2>
        <a:srgbClr val="8C1515"/>
      </a:lt2>
      <a:accent1>
        <a:srgbClr val="D62828"/>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2110</Words>
  <Application>Microsoft Macintosh PowerPoint</Application>
  <PresentationFormat>Widescreen</PresentationFormat>
  <Paragraphs>298</Paragraphs>
  <Slides>31</Slides>
  <Notes>11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ＭＳ Ｐゴシック</vt:lpstr>
      <vt:lpstr>Arial</vt:lpstr>
      <vt:lpstr>Arial Rounded MT Bold</vt:lpstr>
      <vt:lpstr>Bauhaus 93</vt:lpstr>
      <vt:lpstr>Calibri</vt:lpstr>
      <vt:lpstr>Calibri Light</vt:lpstr>
      <vt:lpstr>Impact</vt:lpstr>
      <vt:lpstr>Lucida Sans</vt:lpstr>
      <vt:lpstr>NimbusRomNo9L</vt:lpstr>
      <vt:lpstr>Source Sans Pro</vt:lpstr>
      <vt:lpstr>Source Sans Pro Semibold</vt:lpstr>
      <vt:lpstr>Verdana</vt:lpstr>
      <vt:lpstr>Wingdings</vt:lpstr>
      <vt:lpstr>Office Theme</vt:lpstr>
      <vt:lpstr>SU_Template_TopBar</vt:lpstr>
      <vt:lpstr>THE NON-EXISTING LOD CLOUD</vt:lpstr>
      <vt:lpstr>PowerPoint Presentation</vt:lpstr>
      <vt:lpstr>Linked Data - The four holy commandments:</vt:lpstr>
      <vt:lpstr>What happened since?</vt:lpstr>
      <vt:lpstr>Use case: Drug repurposing </vt:lpstr>
      <vt:lpstr>Why it is still (too?) hard… what about Web-scale queries</vt:lpstr>
      <vt:lpstr>What really happened since?</vt:lpstr>
      <vt:lpstr>PowerPoint Presentation</vt:lpstr>
      <vt:lpstr>Some concrete challenges…</vt:lpstr>
      <vt:lpstr>Current LOD Cloud:</vt:lpstr>
      <vt:lpstr>Current LOD Cloud:</vt:lpstr>
      <vt:lpstr>Current LOD Cloud:  </vt:lpstr>
      <vt:lpstr>Current LOD Cloud:</vt:lpstr>
      <vt:lpstr>Current LOD Cloud:  </vt:lpstr>
      <vt:lpstr>PowerPoint Presentation</vt:lpstr>
      <vt:lpstr>Other non-technical challenges</vt:lpstr>
      <vt:lpstr>Still there is hope! Brave PhD candidates defend and “stitch” the Web of Data!</vt:lpstr>
      <vt:lpstr>What did Maulik solve in his PhD?</vt:lpstr>
      <vt:lpstr>Get more than 650K HDT datasets from LOD Laundromat…</vt:lpstr>
      <vt:lpstr>Conclusion:</vt:lpstr>
      <vt:lpstr>Some good starting point (but not yet a solution)</vt:lpstr>
      <vt:lpstr>Active Research and  Development in HDT</vt:lpstr>
      <vt:lpstr>Active Research and  Development in HDT</vt:lpstr>
      <vt:lpstr>Active Research and  Development in HDT</vt:lpstr>
      <vt:lpstr>Active Research and  Development in HDT</vt:lpstr>
      <vt:lpstr>The 5th element  and two routes ahead:</vt:lpstr>
      <vt:lpstr>PowerPoint Presentation</vt:lpstr>
      <vt:lpstr>Can only PhD superheroes integrate Linked Data? Let’s collaborate to make it easier for sheer mortals!</vt:lpstr>
      <vt:lpstr>More rants, starting points and a call for collaboration:</vt:lpstr>
      <vt:lpstr>Backup Slides: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97</cp:revision>
  <cp:lastPrinted>2018-06-19T12:32:15Z</cp:lastPrinted>
  <dcterms:created xsi:type="dcterms:W3CDTF">2018-06-04T07:45:21Z</dcterms:created>
  <dcterms:modified xsi:type="dcterms:W3CDTF">2018-10-08T14:23:22Z</dcterms:modified>
</cp:coreProperties>
</file>