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0"/>
  </p:notesMasterIdLst>
  <p:sldIdLst>
    <p:sldId id="274" r:id="rId6"/>
    <p:sldId id="275" r:id="rId7"/>
    <p:sldId id="276" r:id="rId8"/>
    <p:sldId id="277" r:id="rId9"/>
    <p:sldId id="278" r:id="rId10"/>
    <p:sldId id="279" r:id="rId11"/>
    <p:sldId id="280" r:id="rId12"/>
    <p:sldId id="283" r:id="rId13"/>
    <p:sldId id="282" r:id="rId14"/>
    <p:sldId id="284" r:id="rId15"/>
    <p:sldId id="285" r:id="rId16"/>
    <p:sldId id="654" r:id="rId17"/>
    <p:sldId id="656" r:id="rId18"/>
    <p:sldId id="658" r:id="rId19"/>
    <p:sldId id="657" r:id="rId20"/>
    <p:sldId id="661" r:id="rId21"/>
    <p:sldId id="662" r:id="rId22"/>
    <p:sldId id="660" r:id="rId23"/>
    <p:sldId id="659" r:id="rId24"/>
    <p:sldId id="663" r:id="rId25"/>
    <p:sldId id="667" r:id="rId26"/>
    <p:sldId id="668" r:id="rId27"/>
    <p:sldId id="669" r:id="rId28"/>
    <p:sldId id="670" r:id="rId29"/>
    <p:sldId id="326" r:id="rId30"/>
    <p:sldId id="327" r:id="rId31"/>
    <p:sldId id="671" r:id="rId32"/>
    <p:sldId id="664" r:id="rId33"/>
    <p:sldId id="672" r:id="rId34"/>
    <p:sldId id="665" r:id="rId35"/>
    <p:sldId id="673" r:id="rId36"/>
    <p:sldId id="675" r:id="rId37"/>
    <p:sldId id="674" r:id="rId38"/>
    <p:sldId id="676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örk, Julia" initials="SJ" lastIdx="1" clrIdx="0">
    <p:extLst>
      <p:ext uri="{19B8F6BF-5375-455C-9EA6-DF929625EA0E}">
        <p15:presenceInfo xmlns:p15="http://schemas.microsoft.com/office/powerpoint/2012/main" userId="S-1-5-21-2427019623-1759575026-195824430-12558" providerId="AD"/>
      </p:ext>
    </p:extLst>
  </p:cmAuthor>
  <p:cmAuthor id="2" name="Ledermüller, Karl" initials="LK" lastIdx="12" clrIdx="1">
    <p:extLst>
      <p:ext uri="{19B8F6BF-5375-455C-9EA6-DF929625EA0E}">
        <p15:presenceInfo xmlns:p15="http://schemas.microsoft.com/office/powerpoint/2012/main" userId="S::karl.ledermueller@wu.ac.at::c8f09989-626c-406e-913c-c6b5f26f3631" providerId="AD"/>
      </p:ext>
    </p:extLst>
  </p:cmAuthor>
  <p:cmAuthor id="3" name="Julia Spörk" initials="JS" lastIdx="1" clrIdx="2">
    <p:extLst>
      <p:ext uri="{19B8F6BF-5375-455C-9EA6-DF929625EA0E}">
        <p15:presenceInfo xmlns:p15="http://schemas.microsoft.com/office/powerpoint/2012/main" userId="Julia Spörk" providerId="None"/>
      </p:ext>
    </p:extLst>
  </p:cmAuthor>
  <p:cmAuthor id="4" name="Vettori, Oliver" initials="VO" lastIdx="17" clrIdx="3">
    <p:extLst>
      <p:ext uri="{19B8F6BF-5375-455C-9EA6-DF929625EA0E}">
        <p15:presenceInfo xmlns:p15="http://schemas.microsoft.com/office/powerpoint/2012/main" userId="S-1-5-21-2427019623-1759575026-195824430-4312" providerId="AD"/>
      </p:ext>
    </p:extLst>
  </p:cmAuthor>
  <p:cmAuthor id="5" name="Rammerstorfer, Margarethe" initials="RM" lastIdx="1" clrIdx="4">
    <p:extLst>
      <p:ext uri="{19B8F6BF-5375-455C-9EA6-DF929625EA0E}">
        <p15:presenceInfo xmlns:p15="http://schemas.microsoft.com/office/powerpoint/2012/main" userId="S-1-5-21-2427019623-1759575026-195824430-4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CD6"/>
    <a:srgbClr val="166D4B"/>
    <a:srgbClr val="0B3363"/>
    <a:srgbClr val="167D82"/>
    <a:srgbClr val="604393"/>
    <a:srgbClr val="89B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7" autoAdjust="0"/>
    <p:restoredTop sz="78029"/>
  </p:normalViewPr>
  <p:slideViewPr>
    <p:cSldViewPr snapToGrid="0">
      <p:cViewPr varScale="1">
        <p:scale>
          <a:sx n="80" d="100"/>
          <a:sy n="80" d="100"/>
        </p:scale>
        <p:origin x="22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97F65-8B63-403E-AB1B-C8DFE9772AD8}" type="datetimeFigureOut">
              <a:rPr lang="de-AT" smtClean="0"/>
              <a:t>14.01.21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5B04B-03F7-4715-B718-D01188AC89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972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5B04B-03F7-4715-B718-D01188AC89A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464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my own background is in Databases, Data Intgegration and Knowledge representation, so I could rather claim throught the course of my research I rather came from ODE to OD…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5B04B-03F7-4715-B718-D01188AC89A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522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particularly I mean…</a:t>
            </a:r>
          </a:p>
          <a:p>
            <a:endParaRPr lang="en-AT" dirty="0"/>
          </a:p>
          <a:p>
            <a:r>
              <a:rPr lang="en-AT" dirty="0"/>
              <a:t>THe goal here was to beuild a "Web of Data", where, if we see the Web as an information space and ecosystem, the main question is how we could best use this ecosystem to share/exchange data. </a:t>
            </a:r>
          </a:p>
          <a:p>
            <a:r>
              <a:rPr lang="en-AT" dirty="0"/>
              <a:t>Standards for data sharing, decentralized querying and publishing, as well as processingm which has grown into the – you all know it LOD cloud.</a:t>
            </a:r>
          </a:p>
          <a:p>
            <a:endParaRPr lang="en-AT" dirty="0"/>
          </a:p>
          <a:p>
            <a:r>
              <a:rPr lang="en-AT" dirty="0"/>
              <a:t>Each of these nodes represents a separate RDF knowledge graph, these knowledge graps are linked which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5B04B-03F7-4715-B718-D01188AC89A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842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5B04B-03F7-4715-B718-D01188AC89AD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129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4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9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baseline="0" dirty="0" smtClean="0"/>
            </a:lvl1pPr>
          </a:lstStyle>
          <a:p>
            <a:pPr lvl="0"/>
            <a:endParaRPr lang="de-AT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720771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baseline="0" dirty="0" smtClean="0"/>
            </a:lvl1pPr>
          </a:lstStyle>
          <a:p>
            <a:pPr lvl="0"/>
            <a:endParaRPr lang="de-AT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6226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078356"/>
            <a:chOff x="287338" y="603319"/>
            <a:chExt cx="8552850" cy="1731679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11" y="1555385"/>
            <a:ext cx="7289309" cy="6200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11" y="1191697"/>
            <a:ext cx="7289309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171488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66349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624686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02920F33-74B9-45AA-99CD-B9B8567BD7DD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umsplatzhalter 6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8726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68" y="6155056"/>
            <a:ext cx="2442633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529060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078356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68" y="6155056"/>
            <a:ext cx="2442633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9" y="1555385"/>
            <a:ext cx="7248000" cy="6200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171489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576973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50898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078356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9" y="1555385"/>
            <a:ext cx="7248000" cy="6200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171489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04899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7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697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078356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6155056"/>
            <a:ext cx="2446867" cy="3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9" y="1555385"/>
            <a:ext cx="7248000" cy="6200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171489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354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446020"/>
            <a:chOff x="287338" y="603319"/>
            <a:chExt cx="8552850" cy="2037600"/>
          </a:xfrm>
        </p:grpSpPr>
        <p:sp>
          <p:nvSpPr>
            <p:cNvPr id="5" name="Rechteck 4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7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6421756"/>
            <a:ext cx="175683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78B09B9B-AAA2-4991-942B-1E2DF5B5580F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8347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9"/>
          <p:cNvGrpSpPr>
            <a:grpSpLocks/>
          </p:cNvGrpSpPr>
          <p:nvPr userDrawn="1"/>
        </p:nvGrpSpPr>
        <p:grpSpPr bwMode="auto">
          <a:xfrm>
            <a:off x="383117" y="723900"/>
            <a:ext cx="11404600" cy="2078356"/>
            <a:chOff x="287338" y="603319"/>
            <a:chExt cx="8552850" cy="2037600"/>
          </a:xfrm>
        </p:grpSpPr>
        <p:sp>
          <p:nvSpPr>
            <p:cNvPr id="5" name="Rechteck 4"/>
            <p:cNvSpPr/>
            <p:nvPr userDrawn="1"/>
          </p:nvSpPr>
          <p:spPr>
            <a:xfrm>
              <a:off x="6192424" y="603319"/>
              <a:ext cx="2647764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5086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7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67" y="1278256"/>
            <a:ext cx="2465917" cy="1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6421756"/>
            <a:ext cx="175683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807209" y="1563112"/>
            <a:ext cx="7248000" cy="6200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171489"/>
            <a:ext cx="5712883" cy="657818"/>
          </a:xfrm>
          <a:solidFill>
            <a:schemeClr val="bg1">
              <a:alpha val="90000"/>
            </a:schemeClr>
          </a:solidFill>
        </p:spPr>
        <p:txBody>
          <a:bodyPr lIns="324000" tIns="216000" rIns="324000" bIns="216000" rtlCol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71F883F0-7F4B-4B9E-B612-334A4FE12BA3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4548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1251586"/>
            <a:ext cx="12192000" cy="304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</a:p>
        </p:txBody>
      </p:sp>
      <p:pic>
        <p:nvPicPr>
          <p:cNvPr id="5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67" y="346710"/>
            <a:ext cx="1559984" cy="7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624422" y="1613536"/>
            <a:ext cx="10947396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019ED1-259B-4FB4-914C-1E5E2E742B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05517" y="6494146"/>
            <a:ext cx="4290483" cy="31051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75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6540" y="1613536"/>
            <a:ext cx="5280000" cy="4631054"/>
          </a:xfrm>
        </p:spPr>
        <p:txBody>
          <a:bodyPr>
            <a:normAutofit/>
          </a:bodyPr>
          <a:lstStyle>
            <a:lvl1pP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7584" y="1613536"/>
            <a:ext cx="5280000" cy="463105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buClr>
                <a:schemeClr val="accent1"/>
              </a:buCl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A6979F30-0AF2-40E8-8236-30BEF7A4F6E8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254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6540" y="2323189"/>
            <a:ext cx="5280000" cy="392140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7584" y="2323189"/>
            <a:ext cx="5280000" cy="392140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 bwMode="gray">
          <a:xfrm>
            <a:off x="62442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 bwMode="gray">
          <a:xfrm>
            <a:off x="630386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A61A5B2A-8D92-48DB-A1A8-88F6823452D8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Datumsplatzhalter 6"/>
          <p:cNvSpPr>
            <a:spLocks noGrp="1"/>
          </p:cNvSpPr>
          <p:nvPr userDrawn="1"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451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24418" y="2356486"/>
            <a:ext cx="5759449" cy="326136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17" tIns="54858" rIns="109717" bIns="5485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Grafik 12" descr="Logo-für-V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2552700"/>
            <a:ext cx="656167" cy="27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2245360" y="3071812"/>
            <a:ext cx="3685235" cy="2173549"/>
          </a:xfrm>
        </p:spPr>
        <p:txBody>
          <a:bodyPr>
            <a:normAutofit/>
          </a:bodyPr>
          <a:lstStyle>
            <a:lvl1pPr marL="0" marR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32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927BD131-703D-4120-BEFA-B00141EE792D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8558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6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372C8-72BF-4031-A7B5-549D6715537B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1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6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372C8-72BF-4031-A7B5-549D6715537B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0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67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3819-0397-8D4C-BC6C-FC440A9F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16C2-B5D9-C646-BE0C-04996BD8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3EF5A-BFC9-034C-BC6E-CFA925EC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0FB2-5565-8046-BAED-777A8FE1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FB47-5DA7-F84E-B28D-3C0E86F9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2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58763"/>
            <a:ext cx="8187267" cy="809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667" y="1590675"/>
            <a:ext cx="5369984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3" y="1590675"/>
            <a:ext cx="53721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263FBF5-8BA2-BC4C-A885-F0730F6AC0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6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37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PMTL November 2020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25033-3A45-4D47-B992-2E75574D777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67" y="346710"/>
            <a:ext cx="1559984" cy="7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1" y="1613536"/>
            <a:ext cx="10352617" cy="46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805517" y="6494146"/>
            <a:ext cx="4290483" cy="31051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PMTL November 2020</a:t>
            </a: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15951" y="6494146"/>
            <a:ext cx="1189567" cy="310514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6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SEITE </a:t>
            </a:r>
            <a:fld id="{93CBBB1D-C859-47C2-9A95-7E985F527220}" type="slidenum">
              <a:rPr kumimoji="0" lang="de-AT" sz="960" b="0" i="0" u="none" strike="noStrike" kern="1200" cap="all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7660218" y="6494146"/>
            <a:ext cx="1316567" cy="310514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de-DE" sz="96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6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1586"/>
            <a:ext cx="12192000" cy="304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</a:p>
        </p:txBody>
      </p:sp>
      <p:sp>
        <p:nvSpPr>
          <p:cNvPr id="1032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615951" y="167640"/>
            <a:ext cx="9120716" cy="10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</a:t>
            </a:r>
            <a:br>
              <a:rPr lang="de-AT" altLang="de-DE"/>
            </a:br>
            <a:r>
              <a:rPr lang="de-AT" altLang="de-DE"/>
              <a:t>Klicken bearbeiten</a:t>
            </a:r>
          </a:p>
        </p:txBody>
      </p:sp>
      <p:pic>
        <p:nvPicPr>
          <p:cNvPr id="1033" name="Grafik 1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6421756"/>
            <a:ext cx="175683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ransition>
    <p:fade/>
  </p:transition>
  <p:hf sldNum="0" hdr="0" dt="0"/>
  <p:txStyles>
    <p:titleStyle>
      <a:lvl1pPr algn="l" defTabSz="1095376" rtl="0" eaLnBrk="0" fontAlgn="base" hangingPunct="0">
        <a:spcBef>
          <a:spcPct val="0"/>
        </a:spcBef>
        <a:spcAft>
          <a:spcPct val="0"/>
        </a:spcAft>
        <a:defRPr sz="288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algn="l" defTabSz="1095376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1095376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1095376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1095376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548640" algn="l" defTabSz="1095376" rtl="0" fontAlgn="base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1097280" algn="l" defTabSz="1095376" rtl="0" fontAlgn="base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645920" algn="l" defTabSz="1095376" rtl="0" fontAlgn="base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2194560" algn="l" defTabSz="1095376" rtl="0" fontAlgn="base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20040" indent="-320040" algn="l" defTabSz="1095376" rtl="0" eaLnBrk="0" fontAlgn="base" hangingPunct="0">
        <a:spcBef>
          <a:spcPct val="0"/>
        </a:spcBef>
        <a:spcAft>
          <a:spcPts val="720"/>
        </a:spcAft>
        <a:buClr>
          <a:schemeClr val="accent1"/>
        </a:buClr>
        <a:buFont typeface="Wingdings" panose="05000000000000000000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7660" algn="l" defTabSz="1095376" rtl="0" eaLnBrk="0" fontAlgn="base" hangingPunct="0">
        <a:spcBef>
          <a:spcPct val="0"/>
        </a:spcBef>
        <a:spcAft>
          <a:spcPts val="48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66" indent="-327660" algn="l" defTabSz="1095376" rtl="0" eaLnBrk="0" fontAlgn="base" hangingPunct="0">
        <a:spcBef>
          <a:spcPct val="0"/>
        </a:spcBef>
        <a:spcAft>
          <a:spcPts val="480"/>
        </a:spcAft>
        <a:buClr>
          <a:schemeClr val="accent1"/>
        </a:buClr>
        <a:buFont typeface="Wingdings" panose="05000000000000000000" pitchFamily="2" charset="2"/>
        <a:buChar char="§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9686" indent="-320040" algn="l" defTabSz="1095376" rtl="0" eaLnBrk="0" fontAlgn="base" hangingPunct="0">
        <a:spcBef>
          <a:spcPct val="0"/>
        </a:spcBef>
        <a:spcAft>
          <a:spcPts val="480"/>
        </a:spcAft>
        <a:buClr>
          <a:schemeClr val="accent1"/>
        </a:buClr>
        <a:buFont typeface="Wingdings" panose="05000000000000000000" pitchFamily="2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6" indent="-316230" algn="l" defTabSz="1095376" rtl="0" eaLnBrk="0" fontAlgn="base" hangingPunct="0">
        <a:spcBef>
          <a:spcPct val="0"/>
        </a:spcBef>
        <a:spcAft>
          <a:spcPts val="480"/>
        </a:spcAft>
        <a:buClr>
          <a:schemeClr val="accent1"/>
        </a:buClr>
        <a:buFont typeface="Wingdings" panose="05000000000000000000" pitchFamily="2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2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95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0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64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7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36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0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88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7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re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dequate.at/" TargetMode="External"/><Relationship Id="rId2" Type="http://schemas.openxmlformats.org/officeDocument/2006/relationships/hyperlink" Target="https://data.wu.ac.at/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openxmlformats.org/officeDocument/2006/relationships/hyperlink" Target="https://www.communidata.a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hyperlink" Target="http://data.wu.ac.at/portalwatch/portal/data_gov/1818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data.wu.ac.at/portalwatch/portal/open_whitehouse_gov/1804/" TargetMode="External"/><Relationship Id="rId5" Type="http://schemas.openxmlformats.org/officeDocument/2006/relationships/hyperlink" Target="http://data.wu.ac.at/portalwatch/portal/data_gov_uk/1815/evolution" TargetMode="Externa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polleres.net/publications/neum-etal-LDOW2017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polleres.net/publications/mitl-etal-2016OBD.pdf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epub.wu.ac.at/6764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doi.org/10.1016/j.websem.2018.12.007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r.ai.wu.ac.at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pub.wu.ac.at/7193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ww.ocg.at/sites/ocg.at/files/medien/pdfs/OCG-Journal20-1-2.pdf#page=14" TargetMode="Externa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data.wu.ac.at/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twitter.com/AxelPoller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epub.wu.ac.at/719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eur-ws.org/Vol-1026/paper1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obamawhitehouse.archives.gov/the-press-office/2013/05/09/executive-order-making-open-and-machine-readable-new-default-government-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eur-ws.org/Vol-1026/paper10.pdf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ic.ai.wu.ac.at/~polleres/supervised_theses/Stefan_Bischof_Dissertation_2017.pdf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9D69D-A2BD-4804-A602-D5CC04D9E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08" y="1402616"/>
            <a:ext cx="7248000" cy="1592661"/>
          </a:xfrm>
        </p:spPr>
        <p:txBody>
          <a:bodyPr/>
          <a:lstStyle/>
          <a:p>
            <a:r>
              <a:rPr lang="en-GB" sz="3600" dirty="0"/>
              <a:t>From Open Data Portals to Open Data-Ecosystems </a:t>
            </a:r>
            <a:r>
              <a:rPr lang="en-GB" sz="2000" dirty="0"/>
              <a:t>Experiences &amp; thoughts on how to proceed from monitoring and </a:t>
            </a:r>
            <a:r>
              <a:rPr lang="en-GB" sz="2000" dirty="0" err="1"/>
              <a:t>analyzing</a:t>
            </a:r>
            <a:r>
              <a:rPr lang="en-GB" sz="2000" dirty="0"/>
              <a:t> Open Data Portals</a:t>
            </a:r>
            <a:br>
              <a:rPr lang="de-DE" sz="3800" dirty="0">
                <a:latin typeface="Georgia"/>
              </a:rPr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23D96F-311F-44F4-93AC-4963BA43C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117" y="3529966"/>
            <a:ext cx="5712883" cy="1290940"/>
          </a:xfrm>
        </p:spPr>
        <p:txBody>
          <a:bodyPr/>
          <a:lstStyle/>
          <a:p>
            <a:r>
              <a:rPr lang="de-DE" dirty="0"/>
              <a:t>Axel Polleres</a:t>
            </a:r>
          </a:p>
          <a:p>
            <a:r>
              <a:rPr lang="en-US" i="1" dirty="0"/>
              <a:t>Institute for Data, Process &amp; Knowledge Management</a:t>
            </a:r>
          </a:p>
          <a:p>
            <a:r>
              <a:rPr lang="de-DE" dirty="0">
                <a:hlinkClick r:id="rId3"/>
              </a:rPr>
              <a:t>http://www.polleres.net</a:t>
            </a:r>
            <a:r>
              <a:rPr lang="de-DE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1557895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89931D-DBD1-9B43-BE76-FBDEC3EE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0" y="254668"/>
            <a:ext cx="10365828" cy="1083946"/>
          </a:xfrm>
        </p:spPr>
        <p:txBody>
          <a:bodyPr/>
          <a:lstStyle/>
          <a:p>
            <a:r>
              <a:rPr lang="en-AT" dirty="0">
                <a:solidFill>
                  <a:sysClr val="windowText" lastClr="000000"/>
                </a:solidFill>
              </a:rPr>
              <a:t>Does Open data develop into a viable Data-Ecosystem?</a:t>
            </a:r>
            <a:endParaRPr lang="en-A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14C3E-AF1D-5C45-BE48-5BBDC86C4D80}"/>
              </a:ext>
            </a:extLst>
          </p:cNvPr>
          <p:cNvSpPr/>
          <p:nvPr/>
        </p:nvSpPr>
        <p:spPr>
          <a:xfrm>
            <a:off x="-34891" y="54340"/>
            <a:ext cx="977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i="1" dirty="0">
                <a:solidFill>
                  <a:sysClr val="windowText" lastClr="000000"/>
                </a:solidFill>
              </a:rPr>
              <a:t>Hope: The more Open data becomes available, the better it wil work!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591A6F-FFE5-A941-BC04-2D057392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1" y="2414487"/>
            <a:ext cx="9999049" cy="4293725"/>
          </a:xfrm>
        </p:spPr>
        <p:txBody>
          <a:bodyPr/>
          <a:lstStyle/>
          <a:p>
            <a:pPr marL="0" indent="0">
              <a:buNone/>
            </a:pPr>
            <a:r>
              <a:rPr lang="en-AT" b="1" dirty="0"/>
              <a:t>Can we monitor Open Data development and quality?</a:t>
            </a:r>
          </a:p>
          <a:p>
            <a:pPr marL="0" indent="0">
              <a:buNone/>
            </a:pPr>
            <a:r>
              <a:rPr lang="en-AT" dirty="0"/>
              <a:t>	Can we automatically collect and integrate Open Data? </a:t>
            </a:r>
          </a:p>
          <a:p>
            <a:pPr marL="0" indent="0">
              <a:buNone/>
            </a:pPr>
            <a:r>
              <a:rPr lang="en-AT" dirty="0"/>
              <a:t>		Can we make Open Data more </a:t>
            </a:r>
            <a:r>
              <a:rPr lang="en-AT" b="1" dirty="0"/>
              <a:t>FAIR </a:t>
            </a:r>
            <a:r>
              <a:rPr lang="en-AT" i="1" dirty="0"/>
              <a:t>automatically</a:t>
            </a:r>
            <a:r>
              <a:rPr lang="en-AT" dirty="0"/>
              <a:t>?</a:t>
            </a:r>
          </a:p>
          <a:p>
            <a:pPr marL="0" indent="0">
              <a:buNone/>
            </a:pPr>
            <a:r>
              <a:rPr lang="en-AT" dirty="0"/>
              <a:t>		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79798-DAE4-A54E-A835-31098A9295C5}"/>
              </a:ext>
            </a:extLst>
          </p:cNvPr>
          <p:cNvSpPr/>
          <p:nvPr/>
        </p:nvSpPr>
        <p:spPr>
          <a:xfrm>
            <a:off x="1358040" y="1551898"/>
            <a:ext cx="9339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5376" eaLnBrk="0" fontAlgn="base" hangingPunct="0">
              <a:spcBef>
                <a:spcPct val="0"/>
              </a:spcBef>
              <a:spcAft>
                <a:spcPts val="720"/>
              </a:spcAft>
              <a:buClr>
                <a:srgbClr val="0096D3"/>
              </a:buClr>
            </a:pPr>
            <a:r>
              <a:rPr lang="en-GB" sz="1300" dirty="0">
                <a:solidFill>
                  <a:srgbClr val="000000"/>
                </a:solidFill>
              </a:rPr>
              <a:t>Jürgen </a:t>
            </a:r>
            <a:r>
              <a:rPr lang="en-GB" sz="1300" dirty="0" err="1">
                <a:solidFill>
                  <a:srgbClr val="000000"/>
                </a:solidFill>
              </a:rPr>
              <a:t>Umbrich</a:t>
            </a:r>
            <a:r>
              <a:rPr lang="en-GB" sz="1300" dirty="0">
                <a:solidFill>
                  <a:srgbClr val="000000"/>
                </a:solidFill>
              </a:rPr>
              <a:t>, Sebastian </a:t>
            </a:r>
            <a:r>
              <a:rPr lang="en-GB" sz="1300" dirty="0" err="1">
                <a:solidFill>
                  <a:srgbClr val="000000"/>
                </a:solidFill>
              </a:rPr>
              <a:t>Neumaier</a:t>
            </a:r>
            <a:r>
              <a:rPr lang="en-GB" sz="1300" dirty="0">
                <a:solidFill>
                  <a:srgbClr val="000000"/>
                </a:solidFill>
              </a:rPr>
              <a:t>, and Axel Polleres. Quality assessment &amp; evolution of open data portals. In </a:t>
            </a:r>
            <a:r>
              <a:rPr lang="en-GB" sz="1300" i="1" dirty="0">
                <a:solidFill>
                  <a:srgbClr val="000000"/>
                </a:solidFill>
              </a:rPr>
              <a:t>IEEE International Conference on Open and Big Data</a:t>
            </a:r>
            <a:r>
              <a:rPr lang="en-GB" sz="1300" dirty="0">
                <a:solidFill>
                  <a:srgbClr val="000000"/>
                </a:solidFill>
              </a:rPr>
              <a:t>, Rome, Italy, August 2015.</a:t>
            </a:r>
            <a:endParaRPr lang="en-AT" sz="1300" dirty="0">
              <a:solidFill>
                <a:srgbClr val="000000"/>
              </a:solidFill>
            </a:endParaRPr>
          </a:p>
        </p:txBody>
      </p:sp>
      <p:pic>
        <p:nvPicPr>
          <p:cNvPr id="6148" name="Picture 4" descr="U - WU Executive Academy Wien">
            <a:extLst>
              <a:ext uri="{FF2B5EF4-FFF2-40B4-BE49-F238E27FC236}">
                <a16:creationId xmlns:a16="http://schemas.microsoft.com/office/drawing/2014/main" id="{17D005B2-7E9A-AF4C-BF84-19611941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614"/>
            <a:ext cx="636041" cy="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bastian Neumaier (WU Research)">
            <a:extLst>
              <a:ext uri="{FF2B5EF4-FFF2-40B4-BE49-F238E27FC236}">
                <a16:creationId xmlns:a16="http://schemas.microsoft.com/office/drawing/2014/main" id="{01BCAFA6-3E02-C443-84D4-19ACFEF5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" y="1338614"/>
            <a:ext cx="721999" cy="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8E50FB6-C0AF-9840-A81A-1FF5DA59FEB3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10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66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4795-749F-E347-B6EF-69EACB81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3" y="365125"/>
            <a:ext cx="12021457" cy="1325563"/>
          </a:xfrm>
        </p:spPr>
        <p:txBody>
          <a:bodyPr>
            <a:normAutofit/>
          </a:bodyPr>
          <a:lstStyle/>
          <a:p>
            <a:r>
              <a:rPr lang="en-US" dirty="0"/>
              <a:t>Monitoring and Integrating Open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D81C-4D1A-4847-B7E5-E349CD39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84" y="1591582"/>
            <a:ext cx="5099957" cy="4351338"/>
          </a:xfrm>
        </p:spPr>
        <p:txBody>
          <a:bodyPr>
            <a:normAutofit/>
          </a:bodyPr>
          <a:lstStyle/>
          <a:p>
            <a:endParaRPr lang="en-US" sz="2400" dirty="0">
              <a:hlinkClick r:id="rId2"/>
            </a:endParaRPr>
          </a:p>
          <a:p>
            <a:r>
              <a:rPr lang="en-US" sz="2400" dirty="0"/>
              <a:t>Open Data Quality and Usability</a:t>
            </a:r>
          </a:p>
          <a:p>
            <a:r>
              <a:rPr lang="en-US" sz="2400" dirty="0"/>
              <a:t>Semantic enrichment of Data Catalogs</a:t>
            </a:r>
          </a:p>
          <a:p>
            <a:r>
              <a:rPr lang="en-US" sz="2400" dirty="0"/>
              <a:t>Dataset Search</a:t>
            </a:r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https://data.wu.ac.at/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http://adequate.at/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https://www.communidata.at/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7117-0276-2942-B556-6D234AEFA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582" y="1690688"/>
            <a:ext cx="7006018" cy="394199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460031-665C-9F4D-9409-463E7F83EFD7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11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6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F173-93E1-3E4D-AA0D-D6A5789B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476672"/>
            <a:ext cx="10435785" cy="809626"/>
          </a:xfrm>
        </p:spPr>
        <p:txBody>
          <a:bodyPr/>
          <a:lstStyle/>
          <a:p>
            <a:r>
              <a:rPr lang="en-US" dirty="0"/>
              <a:t>Open Data </a:t>
            </a:r>
            <a:r>
              <a:rPr lang="en-US" dirty="0" err="1"/>
              <a:t>Portalwatch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(collecting and assessing metadata quality over time):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2DCF74-F336-D24E-9B0F-56EDB02EF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815983"/>
            <a:ext cx="5171096" cy="555820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33E75-EF22-8449-837A-08EE2BE0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20" y="1960988"/>
            <a:ext cx="6584167" cy="48970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692038-73A3-5642-ADAB-20173F33569F}"/>
              </a:ext>
            </a:extLst>
          </p:cNvPr>
          <p:cNvSpPr/>
          <p:nvPr/>
        </p:nvSpPr>
        <p:spPr>
          <a:xfrm>
            <a:off x="2079386" y="162112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http://data.wu.ac.at/portalwatch/portal/data_gov/1818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6BFD6-E74B-2E47-B398-BED7899AE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20" y="1970867"/>
            <a:ext cx="6477325" cy="487725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875AE7-470D-A442-9032-5356446EE331}"/>
              </a:ext>
            </a:extLst>
          </p:cNvPr>
          <p:cNvSpPr txBox="1">
            <a:spLocks/>
          </p:cNvSpPr>
          <p:nvPr/>
        </p:nvSpPr>
        <p:spPr>
          <a:xfrm>
            <a:off x="10137454" y="6279307"/>
            <a:ext cx="676283" cy="3097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z="144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GB" sz="14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83645-0CC0-8142-8BDF-B504FAE244A6}"/>
              </a:ext>
            </a:extLst>
          </p:cNvPr>
          <p:cNvGrpSpPr/>
          <p:nvPr/>
        </p:nvGrpSpPr>
        <p:grpSpPr>
          <a:xfrm>
            <a:off x="1785016" y="1650673"/>
            <a:ext cx="7994364" cy="3845434"/>
            <a:chOff x="340569" y="1897711"/>
            <a:chExt cx="7994364" cy="3845434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758052B-E2F8-E14D-A1E7-C283911E8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1" y="2312924"/>
              <a:ext cx="1828873" cy="1287860"/>
            </a:xfrm>
            <a:prstGeom prst="rect">
              <a:avLst/>
            </a:prstGeom>
            <a:noFill/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C817BE50-5A3B-5A48-83E9-A12F7E827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620" y="2312924"/>
              <a:ext cx="1511388" cy="12878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087AAF13-B0FD-D246-881B-5F5F755DE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926" y="1897711"/>
              <a:ext cx="1830242" cy="14058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8A48AC85-A5E9-9F48-860D-2C0D81B42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772" y="3110690"/>
              <a:ext cx="1939729" cy="1249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5" descr="031910_2100_inspirepart1">
              <a:extLst>
                <a:ext uri="{FF2B5EF4-FFF2-40B4-BE49-F238E27FC236}">
                  <a16:creationId xmlns:a16="http://schemas.microsoft.com/office/drawing/2014/main" id="{68C5FE86-001D-B640-9CC4-8F7C3501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710" y="3546885"/>
              <a:ext cx="476250" cy="47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3F5A1276-798C-B34A-A213-44BD3F480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46869" y="3701206"/>
              <a:ext cx="557153" cy="3275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453B32A-7195-8B45-8E94-36E79011F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850" y="2038206"/>
              <a:ext cx="900100" cy="2675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4C82E878-90E2-6248-8BA8-E52FD473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63185" y="2038207"/>
              <a:ext cx="756777" cy="27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DDD636C0-B7F7-2847-8FAB-4679F89B7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184" y="3960328"/>
              <a:ext cx="168740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750" b="1" dirty="0">
                  <a:cs typeface="Arial" charset="0"/>
                </a:rPr>
                <a:t>DIRECTIVE 2007/2/EC INSPIRE</a:t>
              </a:r>
            </a:p>
          </p:txBody>
        </p:sp>
        <p:pic>
          <p:nvPicPr>
            <p:cNvPr id="20" name="Picture 17" descr="Screen Shot 2013-01-26 at 22.27.54.png">
              <a:extLst>
                <a:ext uri="{FF2B5EF4-FFF2-40B4-BE49-F238E27FC236}">
                  <a16:creationId xmlns:a16="http://schemas.microsoft.com/office/drawing/2014/main" id="{EAA50413-E819-CF4C-9780-FA6F2FC7C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19960" y="3590655"/>
              <a:ext cx="1645948" cy="42751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0FDC35-2A6D-0E49-A8E7-5B64AAEA0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" t="2696" r="-271" b="46"/>
            <a:stretch/>
          </p:blipFill>
          <p:spPr>
            <a:xfrm>
              <a:off x="3234204" y="3073110"/>
              <a:ext cx="5100729" cy="267003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E19B07-C874-404E-A66E-BABB6059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69" y="3590655"/>
              <a:ext cx="2982736" cy="1968767"/>
            </a:xfrm>
            <a:prstGeom prst="rect">
              <a:avLst/>
            </a:prstGeom>
          </p:spPr>
        </p:pic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700B4B1-9B03-8F49-AAF1-36FCEA7A6CEF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12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4368-C8CB-AB4A-8315-6D027A09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73314-DA5D-3F43-8DC5-CAFC81C763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7951" y="1302911"/>
            <a:ext cx="6412993" cy="4681538"/>
          </a:xfrm>
        </p:spPr>
        <p:txBody>
          <a:bodyPr/>
          <a:lstStyle/>
          <a:p>
            <a:r>
              <a:rPr lang="en-AT" dirty="0"/>
              <a:t>no unique answer…</a:t>
            </a:r>
          </a:p>
          <a:p>
            <a:pPr lvl="1"/>
            <a:r>
              <a:rPr lang="en-AT" sz="1680" dirty="0"/>
              <a:t>afffected by: </a:t>
            </a:r>
          </a:p>
          <a:p>
            <a:pPr lvl="2"/>
            <a:r>
              <a:rPr lang="en-AT" sz="1560" dirty="0"/>
              <a:t>failed crawls </a:t>
            </a:r>
          </a:p>
          <a:p>
            <a:pPr lvl="2"/>
            <a:r>
              <a:rPr lang="en-AT" sz="1560" dirty="0"/>
              <a:t>wrong metadata</a:t>
            </a:r>
          </a:p>
          <a:p>
            <a:pPr lvl="2"/>
            <a:r>
              <a:rPr lang="en-AT" sz="1560" dirty="0"/>
              <a:t>portal maintanance</a:t>
            </a:r>
          </a:p>
          <a:p>
            <a:pPr lvl="2"/>
            <a:r>
              <a:rPr lang="en-AT" sz="1560" dirty="0"/>
              <a:t>changing interfaces/APIs</a:t>
            </a:r>
          </a:p>
          <a:p>
            <a:pPr lvl="2"/>
            <a:r>
              <a:rPr lang="en-AT" sz="1480" dirty="0"/>
              <a:t>merged/consolidated datasets</a:t>
            </a:r>
            <a:endParaRPr lang="en-AT" sz="1560" dirty="0"/>
          </a:p>
          <a:p>
            <a:pPr lvl="2"/>
            <a:r>
              <a:rPr lang="en-AT" sz="1560" dirty="0"/>
              <a:t>last but not least: (our own) crawler maintanance/reengineering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5A64D-4AD3-3643-9E56-6AFA0F6D76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T" dirty="0"/>
              <a:t>… but</a:t>
            </a:r>
          </a:p>
          <a:p>
            <a:pPr lvl="1"/>
            <a:r>
              <a:rPr lang="en-AT" dirty="0"/>
              <a:t>Therein lies the problem!</a:t>
            </a:r>
          </a:p>
          <a:p>
            <a:pPr lvl="2"/>
            <a:r>
              <a:rPr lang="en-AT" dirty="0"/>
              <a:t>Why is the metadata not made available historically in first place?</a:t>
            </a:r>
          </a:p>
          <a:p>
            <a:pPr lvl="2"/>
            <a:r>
              <a:rPr lang="en-AT" dirty="0"/>
              <a:t>Last,but not least: what should we measure?</a:t>
            </a:r>
          </a:p>
          <a:p>
            <a:pPr lvl="3"/>
            <a:r>
              <a:rPr lang="en-AT" dirty="0"/>
              <a:t>#datasets? #resources?</a:t>
            </a:r>
          </a:p>
          <a:p>
            <a:pPr lvl="3"/>
            <a:r>
              <a:rPr lang="en-AT" dirty="0"/>
              <a:t>#size_of_datasets/resources? </a:t>
            </a:r>
          </a:p>
          <a:p>
            <a:pPr lvl="4"/>
            <a:r>
              <a:rPr lang="en-AT" dirty="0"/>
              <a:t>how? in fact:</a:t>
            </a:r>
          </a:p>
          <a:p>
            <a:pPr lvl="5"/>
            <a:r>
              <a:rPr lang="en-AT" sz="1200" dirty="0"/>
              <a:t>advertised sizes differ from downloadable file sizes,</a:t>
            </a:r>
          </a:p>
          <a:p>
            <a:pPr lvl="5"/>
            <a:r>
              <a:rPr lang="en-AT" sz="1200" dirty="0"/>
              <a:t>compression, etc.</a:t>
            </a:r>
          </a:p>
          <a:p>
            <a:pPr lvl="5"/>
            <a:r>
              <a:rPr lang="en-AT" sz="1200" dirty="0"/>
              <a:t>"current" vs "incremental" datasets</a:t>
            </a:r>
          </a:p>
          <a:p>
            <a:pPr lvl="1"/>
            <a:endParaRPr lang="en-AT" sz="1400" dirty="0"/>
          </a:p>
          <a:p>
            <a:pPr lvl="1"/>
            <a:r>
              <a:rPr lang="en-AT" sz="1600" dirty="0"/>
              <a:t>Help? Google?</a:t>
            </a:r>
          </a:p>
          <a:p>
            <a:pPr marL="320040" lvl="1" indent="0">
              <a:buNone/>
            </a:pPr>
            <a:endParaRPr lang="en-AT" sz="1360" dirty="0"/>
          </a:p>
          <a:p>
            <a:pPr marL="320040" lvl="1" indent="0">
              <a:buNone/>
            </a:pPr>
            <a:endParaRPr lang="en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DC614-414B-C54F-BEF9-B367B48F7311}"/>
              </a:ext>
            </a:extLst>
          </p:cNvPr>
          <p:cNvSpPr/>
          <p:nvPr/>
        </p:nvSpPr>
        <p:spPr>
          <a:xfrm>
            <a:off x="-34891" y="54340"/>
            <a:ext cx="977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i="1" dirty="0">
                <a:solidFill>
                  <a:sysClr val="windowText" lastClr="000000"/>
                </a:solidFill>
              </a:rPr>
              <a:t>Hope: The more Open data becomes available, the better it wil work!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EE805E-6EA2-3F4F-88F2-5A614122BC50}"/>
              </a:ext>
            </a:extLst>
          </p:cNvPr>
          <p:cNvSpPr txBox="1">
            <a:spLocks/>
          </p:cNvSpPr>
          <p:nvPr/>
        </p:nvSpPr>
        <p:spPr bwMode="auto">
          <a:xfrm>
            <a:off x="377952" y="391661"/>
            <a:ext cx="10021823" cy="9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54864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109728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64592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219456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dirty="0"/>
              <a:t>Does actually more (meta-)data become available?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4CA1632-E142-754B-8490-4890BE80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" y="4062418"/>
            <a:ext cx="4240025" cy="28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8AF058-0E3E-3A4D-B2F4-74E89E0D873C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13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4368-C8CB-AB4A-8315-6D027A09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DC614-414B-C54F-BEF9-B367B48F7311}"/>
              </a:ext>
            </a:extLst>
          </p:cNvPr>
          <p:cNvSpPr/>
          <p:nvPr/>
        </p:nvSpPr>
        <p:spPr>
          <a:xfrm>
            <a:off x="-34891" y="54340"/>
            <a:ext cx="977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i="1" dirty="0">
                <a:solidFill>
                  <a:sysClr val="windowText" lastClr="000000"/>
                </a:solidFill>
              </a:rPr>
              <a:t>Hope: The more Open data becomes available, the better it wil work!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EE805E-6EA2-3F4F-88F2-5A614122BC50}"/>
              </a:ext>
            </a:extLst>
          </p:cNvPr>
          <p:cNvSpPr txBox="1">
            <a:spLocks/>
          </p:cNvSpPr>
          <p:nvPr/>
        </p:nvSpPr>
        <p:spPr bwMode="auto">
          <a:xfrm>
            <a:off x="377952" y="391661"/>
            <a:ext cx="10021823" cy="9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54864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109728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64592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219456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dirty="0"/>
              <a:t>Does actually more (meta-)data become available?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E525A4-7904-6243-9907-F6B178D337A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AT" dirty="0"/>
              <a:t>more sample issues(?) …</a:t>
            </a:r>
          </a:p>
          <a:p>
            <a:endParaRPr lang="en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FAF37-587D-C646-9DBE-B508998507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A9858-524A-DC46-9CBC-6C7FD0CA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064471"/>
            <a:ext cx="4599962" cy="45347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168819-5062-B54B-8B81-7003F30F7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447" y="1534774"/>
            <a:ext cx="7283724" cy="28628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E1708711-D9AB-F043-A7D1-C78B2505A47C}"/>
              </a:ext>
            </a:extLst>
          </p:cNvPr>
          <p:cNvSpPr/>
          <p:nvPr/>
        </p:nvSpPr>
        <p:spPr>
          <a:xfrm>
            <a:off x="8708682" y="2401450"/>
            <a:ext cx="1243672" cy="838157"/>
          </a:xfrm>
          <a:prstGeom prst="wedgeRoundRectCallout">
            <a:avLst>
              <a:gd name="adj1" fmla="val -94117"/>
              <a:gd name="adj2" fmla="val 113160"/>
              <a:gd name="adj3" fmla="val 16667"/>
            </a:avLst>
          </a:prstGeom>
          <a:solidFill>
            <a:srgbClr val="8C1515"/>
          </a:solidFill>
          <a:ln w="9525" cap="flat" cmpd="sng" algn="ctr">
            <a:solidFill>
              <a:srgbClr val="D62828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 20 2017 Inauguration of current US administration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27747A-C283-4D43-9657-20A9B630C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887" y="4219344"/>
            <a:ext cx="5943283" cy="2584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5B2B1B53-8B13-A44D-8228-43883AA9E5A3}"/>
              </a:ext>
            </a:extLst>
          </p:cNvPr>
          <p:cNvSpPr/>
          <p:nvPr/>
        </p:nvSpPr>
        <p:spPr>
          <a:xfrm>
            <a:off x="9005666" y="4702458"/>
            <a:ext cx="1462001" cy="548179"/>
          </a:xfrm>
          <a:prstGeom prst="wedgeRoundRectCallout">
            <a:avLst>
              <a:gd name="adj1" fmla="val -57207"/>
              <a:gd name="adj2" fmla="val 109690"/>
              <a:gd name="adj3" fmla="val 16667"/>
            </a:avLst>
          </a:prstGeom>
          <a:solidFill>
            <a:srgbClr val="8C1515"/>
          </a:solidFill>
          <a:ln w="9525" cap="flat" cmpd="sng" algn="ctr">
            <a:solidFill>
              <a:srgbClr val="D62828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 29 2017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 administration triggers “Article 50”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14CC3FBC-6941-9340-A83C-5E16845E8CB3}"/>
              </a:ext>
            </a:extLst>
          </p:cNvPr>
          <p:cNvSpPr/>
          <p:nvPr/>
        </p:nvSpPr>
        <p:spPr>
          <a:xfrm>
            <a:off x="6692832" y="5377322"/>
            <a:ext cx="1874977" cy="1089018"/>
          </a:xfrm>
          <a:prstGeom prst="wedgeRoundRectCallout">
            <a:avLst>
              <a:gd name="adj1" fmla="val 61568"/>
              <a:gd name="adj2" fmla="val -61751"/>
              <a:gd name="adj3" fmla="val 16667"/>
            </a:avLst>
          </a:prstGeom>
          <a:solidFill>
            <a:srgbClr val="175E54"/>
          </a:solidFill>
          <a:ln w="9525" cap="flat" cmpd="sng" algn="ctr">
            <a:solidFill>
              <a:srgbClr val="D62828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 13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relaunchof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organization of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data.gov.uk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so actually no data was taken offline, but just resources have been consolidated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9BD25C-B5F3-334F-9154-B28B3F4117E6}"/>
              </a:ext>
            </a:extLst>
          </p:cNvPr>
          <p:cNvSpPr/>
          <p:nvPr/>
        </p:nvSpPr>
        <p:spPr>
          <a:xfrm>
            <a:off x="6202888" y="4224956"/>
            <a:ext cx="5925612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1" charset="0"/>
                <a:ea typeface="ＭＳ Ｐゴシック" charset="-128"/>
                <a:hlinkClick r:id="rId5"/>
              </a:rPr>
              <a:t>http://data.wu.ac.at/portalwatch/portal/data_gov_uk/1815/evolution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1" charset="0"/>
                <a:ea typeface="ＭＳ Ｐゴシック" charset="-128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899D6-8345-4C46-8605-D960A034BCD7}"/>
              </a:ext>
            </a:extLst>
          </p:cNvPr>
          <p:cNvSpPr/>
          <p:nvPr/>
        </p:nvSpPr>
        <p:spPr>
          <a:xfrm>
            <a:off x="4862447" y="1560877"/>
            <a:ext cx="590031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hlinkClick r:id="rId6"/>
              </a:rPr>
              <a:t>http://data.wu.ac.at/portalwatch/portal/open_whitehouse_gov/1804/</a:t>
            </a:r>
            <a:r>
              <a:rPr lang="en-US" sz="1100" dirty="0"/>
              <a:t> 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5AE2F2E-76F8-1346-9369-E09F789375A9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14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E6DB-48EA-C949-A7BA-061E3586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</a:t>
            </a:r>
            <a:r>
              <a:rPr lang="en-US" dirty="0" err="1"/>
              <a:t>Portalwatch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2DFF0-591E-4047-9588-3095FB7462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8254" y="1567525"/>
            <a:ext cx="11021229" cy="4681538"/>
          </a:xfrm>
        </p:spPr>
        <p:txBody>
          <a:bodyPr/>
          <a:lstStyle/>
          <a:p>
            <a:endParaRPr lang="en-AT" dirty="0"/>
          </a:p>
          <a:p>
            <a:r>
              <a:rPr lang="en-AT" dirty="0"/>
              <a:t>… Lessons learnt:</a:t>
            </a:r>
          </a:p>
          <a:p>
            <a:pPr marL="320040" lvl="1" indent="0">
              <a:buNone/>
            </a:pPr>
            <a:endParaRPr lang="en-AT" dirty="0"/>
          </a:p>
          <a:p>
            <a:pPr lvl="1"/>
            <a:r>
              <a:rPr lang="en-AT" b="1" dirty="0"/>
              <a:t>meta-data quality </a:t>
            </a:r>
            <a:r>
              <a:rPr lang="en-AT" dirty="0"/>
              <a:t>and </a:t>
            </a:r>
            <a:r>
              <a:rPr lang="en-AT" b="1" dirty="0"/>
              <a:t>portal QoS</a:t>
            </a:r>
            <a:r>
              <a:rPr lang="en-AT" dirty="0"/>
              <a:t> needs to be monitored </a:t>
            </a:r>
            <a:r>
              <a:rPr lang="en-AT" b="1" dirty="0"/>
              <a:t>at the portals</a:t>
            </a:r>
          </a:p>
          <a:p>
            <a:pPr marL="320040" lvl="1" indent="0">
              <a:buNone/>
            </a:pPr>
            <a:endParaRPr lang="en-AT" dirty="0"/>
          </a:p>
          <a:p>
            <a:pPr lvl="1"/>
            <a:r>
              <a:rPr lang="en-AT" b="1" dirty="0"/>
              <a:t>metadata integration </a:t>
            </a:r>
            <a:r>
              <a:rPr lang="en-AT" dirty="0"/>
              <a:t>(CKAN, SOCRATA, DCAT, schema-org) needed, pre-dating/feeding into Google's dataset search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accumulated a large corpus of Open data portal metadata and data to learn from and do further research… but a real </a:t>
            </a:r>
            <a:r>
              <a:rPr lang="en-AT" b="1" dirty="0"/>
              <a:t>sustainability strategy and a WebArchive for OpenData </a:t>
            </a:r>
            <a:r>
              <a:rPr lang="en-AT" dirty="0"/>
              <a:t>are needed!</a:t>
            </a:r>
          </a:p>
          <a:p>
            <a:pPr marL="320040" lvl="1" indent="0">
              <a:buNone/>
            </a:pPr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7D002-E4CE-BE43-9969-07C4986D649F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15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8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F104-AA58-2345-8CA6-CAB22876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70338"/>
            <a:ext cx="8187267" cy="809626"/>
          </a:xfrm>
        </p:spPr>
        <p:txBody>
          <a:bodyPr/>
          <a:lstStyle/>
          <a:p>
            <a:r>
              <a:rPr lang="en-AT" dirty="0"/>
              <a:t>Meta-data quality and portal QoS best need to be monitored at the portals</a:t>
            </a:r>
            <a:br>
              <a:rPr lang="en-AT" dirty="0"/>
            </a:b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470EF-BFFD-224B-A693-55F7CBB67C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9667" y="1590675"/>
            <a:ext cx="10750844" cy="4681538"/>
          </a:xfrm>
        </p:spPr>
        <p:txBody>
          <a:bodyPr/>
          <a:lstStyle/>
          <a:p>
            <a:r>
              <a:rPr lang="en-AT" dirty="0"/>
              <a:t>Quality-check button (regular automated quality checks and feedback option for users) on the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F54E0-94A9-0242-8746-2DAE91CC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67" y="2073543"/>
            <a:ext cx="6501461" cy="37396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5473F7-CE6C-E24F-B8F3-F4B513F99595}"/>
              </a:ext>
            </a:extLst>
          </p:cNvPr>
          <p:cNvSpPr/>
          <p:nvPr/>
        </p:nvSpPr>
        <p:spPr>
          <a:xfrm>
            <a:off x="637625" y="5941331"/>
            <a:ext cx="1140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Thurnay</a:t>
            </a:r>
            <a:r>
              <a:rPr lang="en-GB" sz="1200" dirty="0"/>
              <a:t>, L., </a:t>
            </a:r>
            <a:r>
              <a:rPr lang="en-GB" sz="1200" dirty="0" err="1"/>
              <a:t>Lampoltshammer</a:t>
            </a:r>
            <a:r>
              <a:rPr lang="en-GB" sz="1200" dirty="0"/>
              <a:t>, T. J., </a:t>
            </a:r>
            <a:r>
              <a:rPr lang="en-GB" sz="1200" dirty="0" err="1"/>
              <a:t>Neumaier</a:t>
            </a:r>
            <a:r>
              <a:rPr lang="en-GB" sz="1200" dirty="0"/>
              <a:t>, S., &amp; Knap, T. (2019). </a:t>
            </a:r>
            <a:r>
              <a:rPr lang="en-GB" sz="1200" dirty="0" err="1"/>
              <a:t>ADEQUATe</a:t>
            </a:r>
            <a:r>
              <a:rPr lang="en-GB" sz="1200" dirty="0"/>
              <a:t>: A Community-Driven Approach to Improve Open Data Quality. In W. </a:t>
            </a:r>
            <a:r>
              <a:rPr lang="en-GB" sz="1200" dirty="0" err="1"/>
              <a:t>Abramowicz</a:t>
            </a:r>
            <a:r>
              <a:rPr lang="en-GB" sz="1200" dirty="0"/>
              <a:t> &amp; A. </a:t>
            </a:r>
            <a:r>
              <a:rPr lang="en-GB" sz="1200" dirty="0" err="1"/>
              <a:t>Paschke</a:t>
            </a:r>
            <a:r>
              <a:rPr lang="en-GB" sz="1200" dirty="0"/>
              <a:t> (Eds.), </a:t>
            </a:r>
            <a:r>
              <a:rPr lang="en-GB" sz="1200" i="1" dirty="0"/>
              <a:t>Business Information Systems Workshops</a:t>
            </a:r>
            <a:r>
              <a:rPr lang="en-GB" sz="1200" dirty="0"/>
              <a:t> (pp. 555–565). Springer International Publishing. https://</a:t>
            </a:r>
            <a:r>
              <a:rPr lang="en-GB" sz="1200" dirty="0" err="1"/>
              <a:t>doi.org</a:t>
            </a:r>
            <a:r>
              <a:rPr lang="en-GB" sz="1200" dirty="0"/>
              <a:t>/10.1007/978-3-030-04849-5_48</a:t>
            </a:r>
            <a:endParaRPr lang="en-AT" sz="12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BCC60C-4E76-7B4F-B7DC-1ED74C4D6E94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16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181C6A-5B56-2042-8EF0-1FA89DE0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7" y="2337253"/>
            <a:ext cx="1163719" cy="11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5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926F-4499-1848-B855-1A8BC352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06" y="362935"/>
            <a:ext cx="10635097" cy="809626"/>
          </a:xfrm>
        </p:spPr>
        <p:txBody>
          <a:bodyPr/>
          <a:lstStyle/>
          <a:p>
            <a:r>
              <a:rPr lang="en-AT" sz="2400" dirty="0"/>
              <a:t>Metadata integration (CKAN, SOCRATA, DCAT, schema-org) </a:t>
            </a:r>
            <a:br>
              <a:rPr lang="en-AT" sz="2400" dirty="0"/>
            </a:br>
            <a:r>
              <a:rPr lang="en-AT" sz="2400" dirty="0"/>
              <a:t>pre-dating/feeding into Google's dataset search</a:t>
            </a:r>
            <a:br>
              <a:rPr lang="en-AT" sz="2400" dirty="0"/>
            </a:br>
            <a:endParaRPr lang="en-AT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41DB1-F245-BB47-AA5E-6541C7EAC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" y="1474028"/>
            <a:ext cx="7049027" cy="3526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6B755-DECD-5840-BD9E-1CCE769A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63" y="1637705"/>
            <a:ext cx="5693131" cy="485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E4327-8EE0-6E42-97D2-5F3D040A9E71}"/>
              </a:ext>
            </a:extLst>
          </p:cNvPr>
          <p:cNvSpPr/>
          <p:nvPr/>
        </p:nvSpPr>
        <p:spPr>
          <a:xfrm>
            <a:off x="198806" y="595981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Sebastian </a:t>
            </a:r>
            <a:r>
              <a:rPr lang="en-GB" sz="1100" dirty="0" err="1"/>
              <a:t>Neumaier</a:t>
            </a:r>
            <a:r>
              <a:rPr lang="en-GB" sz="1100" dirty="0"/>
              <a:t>, Jürgen </a:t>
            </a:r>
            <a:r>
              <a:rPr lang="en-GB" sz="1100" dirty="0" err="1"/>
              <a:t>Umbrich</a:t>
            </a:r>
            <a:r>
              <a:rPr lang="en-GB" sz="1100" dirty="0"/>
              <a:t>, and Axel Polleres. Lifting data portals to the web of data. In </a:t>
            </a:r>
            <a:r>
              <a:rPr lang="en-GB" sz="1100" i="1" dirty="0"/>
              <a:t>10th Workshop on Linked Data on the Web (LDOW2017)</a:t>
            </a:r>
            <a:r>
              <a:rPr lang="en-GB" sz="1100" dirty="0"/>
              <a:t>, Perth, </a:t>
            </a:r>
            <a:r>
              <a:rPr lang="en-GB" sz="1100" dirty="0" err="1"/>
              <a:t>Austrialia</a:t>
            </a:r>
            <a:r>
              <a:rPr lang="en-GB" sz="1100" dirty="0"/>
              <a:t>, April 2017. [ </a:t>
            </a:r>
            <a:r>
              <a:rPr lang="en-GB" sz="1100" dirty="0">
                <a:hlinkClick r:id="rId4"/>
              </a:rPr>
              <a:t>.pdf</a:t>
            </a:r>
            <a:r>
              <a:rPr lang="en-GB" sz="1100" dirty="0"/>
              <a:t> ] </a:t>
            </a:r>
            <a:endParaRPr lang="en-AT" sz="11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D00D61-FAD1-9E48-A581-2B5BB7CE4DE9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17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43959C-9047-3049-89E1-AEB6DEE3A0B8}"/>
              </a:ext>
            </a:extLst>
          </p:cNvPr>
          <p:cNvSpPr/>
          <p:nvPr/>
        </p:nvSpPr>
        <p:spPr>
          <a:xfrm>
            <a:off x="138896" y="581141"/>
            <a:ext cx="9329195" cy="54839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7324F-1315-8848-9789-40F120F5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588"/>
            <a:ext cx="10139423" cy="809626"/>
          </a:xfrm>
        </p:spPr>
        <p:txBody>
          <a:bodyPr/>
          <a:lstStyle/>
          <a:p>
            <a:r>
              <a:rPr lang="en-AT" dirty="0"/>
              <a:t>Large corpus of OpenData portal metadata &amp;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E05D8-15DC-FD49-A1E8-1381F8E8E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14" y="2145469"/>
            <a:ext cx="11898775" cy="4681538"/>
          </a:xfrm>
        </p:spPr>
        <p:txBody>
          <a:bodyPr/>
          <a:lstStyle/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endParaRPr lang="en-AT" sz="1800" dirty="0"/>
          </a:p>
          <a:p>
            <a:r>
              <a:rPr lang="en-GB" sz="1400" dirty="0"/>
              <a:t>Johann </a:t>
            </a:r>
            <a:r>
              <a:rPr lang="en-GB" sz="1400" dirty="0" err="1"/>
              <a:t>Mitlöhner</a:t>
            </a:r>
            <a:r>
              <a:rPr lang="en-GB" sz="1400" dirty="0"/>
              <a:t>, Sebastian </a:t>
            </a:r>
            <a:r>
              <a:rPr lang="en-GB" sz="1400" dirty="0" err="1"/>
              <a:t>Neumaier</a:t>
            </a:r>
            <a:r>
              <a:rPr lang="en-GB" sz="1400" dirty="0"/>
              <a:t>, Jürgen </a:t>
            </a:r>
            <a:r>
              <a:rPr lang="en-GB" sz="1400" dirty="0" err="1"/>
              <a:t>Umbrich</a:t>
            </a:r>
            <a:r>
              <a:rPr lang="en-GB" sz="1400" dirty="0"/>
              <a:t>, and Axel Polleres. Characteristics of open data CSV files. In </a:t>
            </a:r>
            <a:r>
              <a:rPr lang="en-GB" sz="1400" i="1" dirty="0"/>
              <a:t>2nd International Conference on Open and Big Data</a:t>
            </a:r>
            <a:r>
              <a:rPr lang="en-GB" sz="1400" dirty="0"/>
              <a:t>, August 2016. Invited paper. [ </a:t>
            </a:r>
            <a:r>
              <a:rPr lang="en-GB" sz="1400" dirty="0">
                <a:hlinkClick r:id="rId2"/>
              </a:rPr>
              <a:t>.pdf</a:t>
            </a:r>
            <a:r>
              <a:rPr lang="en-GB" sz="1400" dirty="0"/>
              <a:t> ] </a:t>
            </a:r>
            <a:endParaRPr lang="en-AT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C5E87-2C52-A74D-8411-6885947CA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" y="645284"/>
            <a:ext cx="6079804" cy="535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6D2BC-AE4F-7240-A5C1-FEDC28083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96" y="3000905"/>
            <a:ext cx="3055717" cy="297066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BF1684-18E0-4A4F-A4FB-4832BB9CEB96}"/>
              </a:ext>
            </a:extLst>
          </p:cNvPr>
          <p:cNvSpPr/>
          <p:nvPr/>
        </p:nvSpPr>
        <p:spPr>
          <a:xfrm>
            <a:off x="3213523" y="3541852"/>
            <a:ext cx="2558005" cy="31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7DB73E-45F3-E242-95EE-201442D35938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18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r>
              <a:rPr lang="en-AT" sz="2800" dirty="0"/>
              <a:t>What's next?</a:t>
            </a:r>
            <a:br>
              <a:rPr lang="en-AT" sz="2800" dirty="0"/>
            </a:br>
            <a:r>
              <a:rPr lang="en-AT" sz="2800" dirty="0"/>
              <a:t>What's missing for a FAIR (European) Data Ecosystem?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97437" y="1607193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Data search (is google Dataset search enough?)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Data archiving and uniform access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Enable (also) non-open data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Also "Democratize" Data Processing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Architectural Vision … decentralized data ecosystem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9A5BB-4223-BE4D-94A2-FAE4ACF2DBA8}"/>
              </a:ext>
            </a:extLst>
          </p:cNvPr>
          <p:cNvSpPr/>
          <p:nvPr/>
        </p:nvSpPr>
        <p:spPr>
          <a:xfrm>
            <a:off x="-273934" y="1590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01BE8A-F86A-1643-864A-86CDABB2E6D9}"/>
              </a:ext>
            </a:extLst>
          </p:cNvPr>
          <p:cNvGrpSpPr/>
          <p:nvPr/>
        </p:nvGrpSpPr>
        <p:grpSpPr>
          <a:xfrm>
            <a:off x="1782501" y="1787707"/>
            <a:ext cx="2662177" cy="2026708"/>
            <a:chOff x="1782501" y="1787707"/>
            <a:chExt cx="2662177" cy="202670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B4BB10-FDB8-1843-8AD3-126F8BB74373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185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E60FD4-DDC9-504B-AA9C-F98D54B71139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841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3BEA17-C60C-6F40-BF4B-77C3000E4CF9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29" y="3389571"/>
              <a:ext cx="1851949" cy="42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8FC649-7CBF-FA44-853E-10A40122A67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01" y="1787707"/>
              <a:ext cx="26621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D353658-928A-3941-9AE5-085E2D050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661" y="2476982"/>
              <a:ext cx="2095017" cy="363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C230F4-A67A-7B40-8ED3-06ACE54CE88D}"/>
                </a:ext>
              </a:extLst>
            </p:cNvPr>
            <p:cNvCxnSpPr>
              <a:cxnSpLocks/>
            </p:cNvCxnSpPr>
            <p:nvPr/>
          </p:nvCxnSpPr>
          <p:spPr>
            <a:xfrm>
              <a:off x="2349661" y="2840679"/>
              <a:ext cx="2095017" cy="961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0205CE-29BF-E94C-BE2D-C1212DC4E6E2}"/>
              </a:ext>
            </a:extLst>
          </p:cNvPr>
          <p:cNvGrpSpPr/>
          <p:nvPr/>
        </p:nvGrpSpPr>
        <p:grpSpPr>
          <a:xfrm>
            <a:off x="10705616" y="1590675"/>
            <a:ext cx="1593638" cy="3030311"/>
            <a:chOff x="10705616" y="1590675"/>
            <a:chExt cx="1593638" cy="30303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71A36E-9FE8-FE48-AF34-B7A51873D635}"/>
                </a:ext>
              </a:extLst>
            </p:cNvPr>
            <p:cNvSpPr txBox="1"/>
            <p:nvPr/>
          </p:nvSpPr>
          <p:spPr>
            <a:xfrm>
              <a:off x="10900440" y="3182327"/>
              <a:ext cx="13988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dirty="0"/>
                <a:t>beyond current OpenData</a:t>
              </a:r>
            </a:p>
            <a:p>
              <a:r>
                <a:rPr lang="en-AT" dirty="0"/>
                <a:t>platforms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260621E-F6E6-8449-A03C-7F4FB8192541}"/>
                </a:ext>
              </a:extLst>
            </p:cNvPr>
            <p:cNvSpPr/>
            <p:nvPr/>
          </p:nvSpPr>
          <p:spPr>
            <a:xfrm>
              <a:off x="10711543" y="2976140"/>
              <a:ext cx="152158" cy="16448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43C6EF78-65C0-CB4F-9CCC-E55B1B0B7B91}"/>
                </a:ext>
              </a:extLst>
            </p:cNvPr>
            <p:cNvSpPr/>
            <p:nvPr/>
          </p:nvSpPr>
          <p:spPr>
            <a:xfrm>
              <a:off x="10705616" y="1590675"/>
              <a:ext cx="152158" cy="12500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AA03C-F476-7B48-BDD5-934B69362959}"/>
                </a:ext>
              </a:extLst>
            </p:cNvPr>
            <p:cNvSpPr txBox="1"/>
            <p:nvPr/>
          </p:nvSpPr>
          <p:spPr>
            <a:xfrm>
              <a:off x="10900440" y="1631948"/>
              <a:ext cx="1012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1600" dirty="0"/>
                <a:t>starting points are there</a:t>
              </a:r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7C1413B-3747-C44D-B9C1-563079C04893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19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501950-DD97-0A40-8307-FCF77AE5844F}"/>
              </a:ext>
            </a:extLst>
          </p:cNvPr>
          <p:cNvCxnSpPr>
            <a:cxnSpLocks/>
          </p:cNvCxnSpPr>
          <p:nvPr/>
        </p:nvCxnSpPr>
        <p:spPr>
          <a:xfrm>
            <a:off x="1782501" y="1787707"/>
            <a:ext cx="2662177" cy="134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pPr lvl="2"/>
            <a:r>
              <a:rPr lang="de-AT" dirty="0" err="1"/>
              <a:t>from</a:t>
            </a:r>
            <a:r>
              <a:rPr lang="de-AT" dirty="0"/>
              <a:t> </a:t>
            </a:r>
            <a:r>
              <a:rPr lang="en-GB" sz="1800" dirty="0"/>
              <a:t>Open Data-Ecosystems</a:t>
            </a:r>
          </a:p>
          <a:p>
            <a:pPr lvl="2"/>
            <a:r>
              <a:rPr lang="en-GB" sz="1800" dirty="0"/>
              <a:t>to Open Data</a:t>
            </a:r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background</a:t>
            </a:r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190F0-D0E1-C14F-B830-85C3DC4A9CD0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739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006285-D909-1547-AA4A-023D72E7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3335401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656558-3F1E-A744-AB8D-65B01AC4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2067180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61771" y="1590675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Spatio-temporal search</a:t>
            </a:r>
          </a:p>
          <a:p>
            <a:pPr lvl="1"/>
            <a:endParaRPr lang="en-AT" dirty="0"/>
          </a:p>
          <a:p>
            <a:pPr lvl="2"/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dirty="0"/>
              <a:t>Search for organisations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dirty="0"/>
              <a:t>Find semantically comparable datasets</a:t>
            </a:r>
          </a:p>
          <a:p>
            <a:pPr lvl="2"/>
            <a:r>
              <a:rPr lang="en-AT" i="1" dirty="0"/>
              <a:t>(needs semantic labeling of datasets)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4D1F9-C42A-8E41-B4B5-FC8615FDBC6D}"/>
              </a:ext>
            </a:extLst>
          </p:cNvPr>
          <p:cNvSpPr txBox="1"/>
          <p:nvPr/>
        </p:nvSpPr>
        <p:spPr>
          <a:xfrm>
            <a:off x="5083980" y="2678562"/>
            <a:ext cx="153297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Leopoldstadt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7F07F-875C-9341-8074-E3E86987928F}"/>
              </a:ext>
            </a:extLst>
          </p:cNvPr>
          <p:cNvSpPr txBox="1"/>
          <p:nvPr/>
        </p:nvSpPr>
        <p:spPr>
          <a:xfrm>
            <a:off x="5083980" y="3979718"/>
            <a:ext cx="507832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Dataset by the Federal Ministry of </a:t>
            </a:r>
            <a:r>
              <a:rPr lang="en-US" sz="1100" dirty="0" err="1"/>
              <a:t>Digitalisation</a:t>
            </a:r>
            <a:r>
              <a:rPr lang="en-US" sz="1100" dirty="0"/>
              <a:t> and Economic Affairs</a:t>
            </a:r>
            <a:endParaRPr lang="en-US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4B712A-1B86-184D-B23A-D719EEB3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4984721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E05F89-F755-1C44-8DA9-09DB67C2DAAF}"/>
              </a:ext>
            </a:extLst>
          </p:cNvPr>
          <p:cNvSpPr txBox="1"/>
          <p:nvPr/>
        </p:nvSpPr>
        <p:spPr>
          <a:xfrm>
            <a:off x="5083980" y="5629038"/>
            <a:ext cx="507832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Find datasets </a:t>
            </a:r>
            <a:r>
              <a:rPr lang="en-US" sz="1100" dirty="0" err="1"/>
              <a:t>cominable</a:t>
            </a:r>
            <a:r>
              <a:rPr lang="en-US" sz="1100" dirty="0"/>
              <a:t> with dataset XYZ</a:t>
            </a:r>
            <a:endParaRPr lang="en-US" sz="14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6155FEF-A749-004B-806D-10CADEA0FFD1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20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3442C0-CFDF-0840-88DE-B4FAA92F4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0"/>
          <a:stretch/>
        </p:blipFill>
        <p:spPr>
          <a:xfrm>
            <a:off x="7711439" y="1747657"/>
            <a:ext cx="4172182" cy="2706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03A619-3638-0F46-B9BA-B85703FA55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611" y="1592312"/>
            <a:ext cx="4155413" cy="2445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54A95-3602-E44D-A218-DA4D19ADD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39" y="1590675"/>
            <a:ext cx="4172182" cy="649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E3D1B6-0198-8F40-AAB9-815BCEA9C2F2}"/>
              </a:ext>
            </a:extLst>
          </p:cNvPr>
          <p:cNvSpPr txBox="1"/>
          <p:nvPr/>
        </p:nvSpPr>
        <p:spPr>
          <a:xfrm>
            <a:off x="7785615" y="2002138"/>
            <a:ext cx="153297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Leopoldstadt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024D1-6D33-BA48-B9EC-AEEAF22E3B15}"/>
              </a:ext>
            </a:extLst>
          </p:cNvPr>
          <p:cNvSpPr/>
          <p:nvPr/>
        </p:nvSpPr>
        <p:spPr>
          <a:xfrm>
            <a:off x="3071129" y="5817585"/>
            <a:ext cx="8925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Sebastian </a:t>
            </a:r>
            <a:r>
              <a:rPr lang="en-GB" sz="1200" dirty="0" err="1"/>
              <a:t>Neumaier</a:t>
            </a:r>
            <a:r>
              <a:rPr lang="en-GB" sz="1200" dirty="0"/>
              <a:t> and Axel Polleres. Enabling </a:t>
            </a:r>
            <a:r>
              <a:rPr lang="en-GB" sz="1200" dirty="0" err="1"/>
              <a:t>spatio</a:t>
            </a:r>
            <a:r>
              <a:rPr lang="en-GB" sz="1200" dirty="0"/>
              <a:t>-temporal search in open data. </a:t>
            </a:r>
            <a:r>
              <a:rPr lang="en-GB" sz="1200" i="1" dirty="0"/>
              <a:t>Journal of Web Semantics (JWS)</a:t>
            </a:r>
            <a:r>
              <a:rPr lang="en-GB" sz="1200" dirty="0"/>
              <a:t>, 55:21--36, March 2019. [ </a:t>
            </a:r>
            <a:r>
              <a:rPr lang="en-GB" sz="1200" dirty="0">
                <a:hlinkClick r:id="rId6"/>
              </a:rPr>
              <a:t>DOI</a:t>
            </a:r>
            <a:r>
              <a:rPr lang="en-GB" sz="1200" dirty="0"/>
              <a:t> | </a:t>
            </a:r>
            <a:r>
              <a:rPr lang="en-GB" sz="1200" dirty="0">
                <a:hlinkClick r:id="rId7"/>
              </a:rPr>
              <a:t>http</a:t>
            </a:r>
            <a:r>
              <a:rPr lang="en-GB" sz="1200" dirty="0"/>
              <a:t> ] </a:t>
            </a:r>
            <a:endParaRPr lang="en-AT" sz="1200" dirty="0"/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999D5B0-F2CC-064A-ABD1-2E548307EA1A}"/>
              </a:ext>
            </a:extLst>
          </p:cNvPr>
          <p:cNvSpPr/>
          <p:nvPr/>
        </p:nvSpPr>
        <p:spPr>
          <a:xfrm>
            <a:off x="3201196" y="4418065"/>
            <a:ext cx="5268191" cy="1175911"/>
          </a:xfrm>
          <a:prstGeom prst="wedgeRoundRectCallout">
            <a:avLst>
              <a:gd name="adj1" fmla="val -42715"/>
              <a:gd name="adj2" fmla="val 701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Solution: </a:t>
            </a:r>
          </a:p>
          <a:p>
            <a:pPr marL="400050" indent="-400050" algn="ctr">
              <a:buAutoNum type="romanLcParenBoth"/>
            </a:pPr>
            <a:r>
              <a:rPr lang="en-AT" dirty="0"/>
              <a:t>look into data, not only metadata!</a:t>
            </a:r>
          </a:p>
          <a:p>
            <a:pPr marL="400050" indent="-400050" algn="ctr">
              <a:buAutoNum type="romanLcParenBoth"/>
            </a:pPr>
            <a:r>
              <a:rPr lang="en-AT" dirty="0"/>
              <a:t>link to Existing Knowledge Graphs!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87439AC-4E9D-F44F-8153-4533F8BC4041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21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help!</a:t>
            </a:r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D83CF35A-D1CD-804D-A439-53438621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078">
            <a:off x="8173738" y="1621223"/>
            <a:ext cx="3572510" cy="3615552"/>
          </a:xfrm>
          <a:prstGeom prst="rect">
            <a:avLst/>
          </a:prstGeom>
        </p:spPr>
      </p:pic>
      <p:pic>
        <p:nvPicPr>
          <p:cNvPr id="11" name="Grafik 13">
            <a:extLst>
              <a:ext uri="{FF2B5EF4-FFF2-40B4-BE49-F238E27FC236}">
                <a16:creationId xmlns:a16="http://schemas.microsoft.com/office/drawing/2014/main" id="{B8BAB7A3-AD10-7849-8845-8865D5E8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79" y="4445902"/>
            <a:ext cx="1752600" cy="40005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AE6AF941-6105-DB44-A57F-E70D9F13D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70" y="4836752"/>
            <a:ext cx="2108879" cy="44279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618734-EA86-3B4C-BA17-95D17573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64" y="5313933"/>
            <a:ext cx="1106869" cy="7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0EA0173A-47CA-1842-981C-0B514E54C5CB}"/>
              </a:ext>
            </a:extLst>
          </p:cNvPr>
          <p:cNvSpPr/>
          <p:nvPr/>
        </p:nvSpPr>
        <p:spPr>
          <a:xfrm rot="20765034">
            <a:off x="4767761" y="4533564"/>
            <a:ext cx="3310927" cy="75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GeoKnowledgeGraph</a:t>
            </a:r>
          </a:p>
        </p:txBody>
      </p:sp>
      <p:pic>
        <p:nvPicPr>
          <p:cNvPr id="16" name="Grafik 4">
            <a:extLst>
              <a:ext uri="{FF2B5EF4-FFF2-40B4-BE49-F238E27FC236}">
                <a16:creationId xmlns:a16="http://schemas.microsoft.com/office/drawing/2014/main" id="{153D8D9D-7B66-404B-ABD7-9F9915CF4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311" y="1043495"/>
            <a:ext cx="3120425" cy="3383484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C252197E-5468-EF4C-9922-5B602CD87543}"/>
              </a:ext>
            </a:extLst>
          </p:cNvPr>
          <p:cNvSpPr/>
          <p:nvPr/>
        </p:nvSpPr>
        <p:spPr>
          <a:xfrm rot="1095875" flipH="1">
            <a:off x="6571732" y="2261694"/>
            <a:ext cx="2187620" cy="749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Dataset Labelling</a:t>
            </a:r>
          </a:p>
        </p:txBody>
      </p:sp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C7E11DDF-0CB9-D446-9F62-C368D9FB21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1645" y="128025"/>
            <a:ext cx="6116781" cy="6284642"/>
          </a:xfrm>
          <a:prstGeom prst="rect">
            <a:avLst/>
          </a:prstGeom>
          <a:noFill/>
          <a:ln w="9525">
            <a:solidFill>
              <a:srgbClr val="169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A68FEC6-BEF4-6E4A-BEA2-A16A40524C80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22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006285-D909-1547-AA4A-023D72E7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3335401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656558-3F1E-A744-AB8D-65B01AC4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2067180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61771" y="1590675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Spatio-temporal search</a:t>
            </a:r>
          </a:p>
          <a:p>
            <a:pPr lvl="1"/>
            <a:endParaRPr lang="en-AT" dirty="0"/>
          </a:p>
          <a:p>
            <a:pPr lvl="2"/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dirty="0"/>
              <a:t>Search for organisations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r>
              <a:rPr lang="en-AT"/>
              <a:t>Find semantically </a:t>
            </a:r>
            <a:r>
              <a:rPr lang="en-AT" dirty="0"/>
              <a:t>comparable datasets</a:t>
            </a:r>
          </a:p>
          <a:p>
            <a:pPr lvl="2"/>
            <a:r>
              <a:rPr lang="en-AT" i="1" dirty="0"/>
              <a:t>(needs semantic labeling of datasets)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4D1F9-C42A-8E41-B4B5-FC8615FDBC6D}"/>
              </a:ext>
            </a:extLst>
          </p:cNvPr>
          <p:cNvSpPr txBox="1"/>
          <p:nvPr/>
        </p:nvSpPr>
        <p:spPr>
          <a:xfrm>
            <a:off x="5083980" y="2678562"/>
            <a:ext cx="153297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Leopoldstadt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7F07F-875C-9341-8074-E3E86987928F}"/>
              </a:ext>
            </a:extLst>
          </p:cNvPr>
          <p:cNvSpPr txBox="1"/>
          <p:nvPr/>
        </p:nvSpPr>
        <p:spPr>
          <a:xfrm>
            <a:off x="5083980" y="3979718"/>
            <a:ext cx="507832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Dataset by the Federal Ministry of </a:t>
            </a:r>
            <a:r>
              <a:rPr lang="en-US" sz="1100" dirty="0" err="1"/>
              <a:t>Digitalisation</a:t>
            </a:r>
            <a:r>
              <a:rPr lang="en-US" sz="1100" dirty="0"/>
              <a:t> and Economic Affairs</a:t>
            </a:r>
            <a:endParaRPr lang="en-US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4B712A-1B86-184D-B23A-D719EEB3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6" y="4984721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E05F89-F755-1C44-8DA9-09DB67C2DAAF}"/>
              </a:ext>
            </a:extLst>
          </p:cNvPr>
          <p:cNvSpPr txBox="1"/>
          <p:nvPr/>
        </p:nvSpPr>
        <p:spPr>
          <a:xfrm>
            <a:off x="5083980" y="5629038"/>
            <a:ext cx="507832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Find datasets combinable with dataset XYZ</a:t>
            </a:r>
            <a:endParaRPr lang="en-US" sz="1400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9A5802C-8B64-0E4E-B072-CDE3625F99E3}"/>
              </a:ext>
            </a:extLst>
          </p:cNvPr>
          <p:cNvSpPr/>
          <p:nvPr/>
        </p:nvSpPr>
        <p:spPr>
          <a:xfrm>
            <a:off x="9351818" y="2067180"/>
            <a:ext cx="1974273" cy="353902"/>
          </a:xfrm>
          <a:prstGeom prst="wedgeRoundRectCallout">
            <a:avLst>
              <a:gd name="adj1" fmla="val -181886"/>
              <a:gd name="adj2" fmla="val 14471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Done!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C7CFE614-3ED4-B641-8471-258880992EF5}"/>
              </a:ext>
            </a:extLst>
          </p:cNvPr>
          <p:cNvSpPr/>
          <p:nvPr/>
        </p:nvSpPr>
        <p:spPr>
          <a:xfrm>
            <a:off x="10023762" y="4485610"/>
            <a:ext cx="1974273" cy="353902"/>
          </a:xfrm>
          <a:prstGeom prst="wedgeRoundRectCallout">
            <a:avLst>
              <a:gd name="adj1" fmla="val -187400"/>
              <a:gd name="adj2" fmla="val 25544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F1338AF-ED0C-B941-8287-60C70768E2F9}"/>
              </a:ext>
            </a:extLst>
          </p:cNvPr>
          <p:cNvSpPr/>
          <p:nvPr/>
        </p:nvSpPr>
        <p:spPr>
          <a:xfrm>
            <a:off x="10023762" y="4485611"/>
            <a:ext cx="1974273" cy="499109"/>
          </a:xfrm>
          <a:prstGeom prst="wedgeRoundRectCallout">
            <a:avLst>
              <a:gd name="adj1" fmla="val -166097"/>
              <a:gd name="adj2" fmla="val -11254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Currently still too hard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3374FFF-E5F7-B143-B2E2-716ECDE096B2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23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2270B7-563D-724D-91A6-F4261394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80" y="2840173"/>
            <a:ext cx="5991967" cy="4031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006285-D909-1547-AA4A-023D72E7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568" y="1859165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18339" y="1446836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Search for organisations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7F07F-875C-9341-8074-E3E86987928F}"/>
              </a:ext>
            </a:extLst>
          </p:cNvPr>
          <p:cNvSpPr txBox="1"/>
          <p:nvPr/>
        </p:nvSpPr>
        <p:spPr>
          <a:xfrm>
            <a:off x="4237150" y="2503482"/>
            <a:ext cx="5237852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Datasets by the Federal Ministry of </a:t>
            </a:r>
            <a:r>
              <a:rPr lang="en-US" sz="1100" dirty="0" err="1"/>
              <a:t>Digitalisation</a:t>
            </a:r>
            <a:r>
              <a:rPr lang="en-US" sz="1100" dirty="0"/>
              <a:t> and Economic Affairs</a:t>
            </a:r>
            <a:endParaRPr lang="en-US" sz="14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F1338AF-ED0C-B941-8287-60C70768E2F9}"/>
              </a:ext>
            </a:extLst>
          </p:cNvPr>
          <p:cNvSpPr/>
          <p:nvPr/>
        </p:nvSpPr>
        <p:spPr>
          <a:xfrm>
            <a:off x="10162309" y="1963929"/>
            <a:ext cx="1974273" cy="499109"/>
          </a:xfrm>
          <a:prstGeom prst="wedgeRoundRectCallout">
            <a:avLst>
              <a:gd name="adj1" fmla="val -169255"/>
              <a:gd name="adj2" fmla="val -2510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Currently still too hard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B1093C-E0DF-7449-A1B7-E4ADA93D36C3}"/>
              </a:ext>
            </a:extLst>
          </p:cNvPr>
          <p:cNvSpPr/>
          <p:nvPr/>
        </p:nvSpPr>
        <p:spPr>
          <a:xfrm>
            <a:off x="3236967" y="2892869"/>
            <a:ext cx="578961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GB" dirty="0"/>
              <a:t>5 main challenges:</a:t>
            </a:r>
          </a:p>
          <a:p>
            <a:pPr lvl="1"/>
            <a:r>
              <a:rPr lang="en-GB" dirty="0"/>
              <a:t>	(1) temporal changes in organizations     </a:t>
            </a:r>
          </a:p>
          <a:p>
            <a:pPr lvl="1"/>
            <a:r>
              <a:rPr lang="en-GB" dirty="0"/>
              <a:t>          and in the portal metadata, </a:t>
            </a:r>
          </a:p>
          <a:p>
            <a:pPr lvl="2"/>
            <a:r>
              <a:rPr lang="en-GB" dirty="0"/>
              <a:t>(2) lack of a base ontology for describing organizational </a:t>
            </a:r>
            <a:r>
              <a:rPr lang="en-GB" dirty="0" err="1"/>
              <a:t>structures+changes</a:t>
            </a:r>
            <a:endParaRPr lang="en-GB" dirty="0"/>
          </a:p>
          <a:p>
            <a:pPr lvl="2"/>
            <a:r>
              <a:rPr lang="en-GB" dirty="0"/>
              <a:t>(3) metadata and KG data quality</a:t>
            </a:r>
          </a:p>
          <a:p>
            <a:pPr lvl="2"/>
            <a:r>
              <a:rPr lang="en-GB" dirty="0"/>
              <a:t>(4) </a:t>
            </a:r>
            <a:r>
              <a:rPr lang="en-GB" dirty="0" err="1"/>
              <a:t>multilinguality</a:t>
            </a:r>
            <a:endParaRPr lang="en-GB" dirty="0"/>
          </a:p>
          <a:p>
            <a:pPr lvl="2"/>
            <a:r>
              <a:rPr lang="en-GB" dirty="0"/>
              <a:t>(5) disambiguating public sector organizations. </a:t>
            </a:r>
            <a:endParaRPr lang="en-AT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059089-36E3-634B-BDC4-C6E174F5E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6547">
            <a:off x="8902688" y="3084438"/>
            <a:ext cx="3532612" cy="3823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673439C-6CFC-CC42-A323-03C67481B645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24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039DA-2BD4-B741-9FDF-37E0D974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6C349A-B54D-9C48-A1D1-F16BC21A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corpus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analyse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:</a:t>
            </a:r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55F160-7360-DB4D-9167-F77EAD91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46965"/>
            <a:ext cx="7417613" cy="4540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9B25E-60F8-954D-BFB9-EF2E8C5B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6547">
            <a:off x="7499914" y="1734769"/>
            <a:ext cx="3532612" cy="3823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6E4DEEA-EA6A-B34E-998E-C447F9E2C950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25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9506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A9B25E-60F8-954D-BFB9-EF2E8C5B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6547">
            <a:off x="7499914" y="1734769"/>
            <a:ext cx="3532612" cy="3823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6C349A-B54D-9C48-A1D1-F16BC21A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corpus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analyse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:</a:t>
            </a:r>
            <a:endParaRPr lang="en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17940-891D-CD4E-9679-F3F899C2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54030"/>
            <a:ext cx="9354308" cy="340599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ADD5AA-4742-4440-87BB-1EAE1ED17694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26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62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A08B43-7A3A-9743-BACD-C0CD312F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99" y="1778739"/>
            <a:ext cx="6162598" cy="90440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8F757D-DBC8-594A-BFD8-A447F47659D9}"/>
              </a:ext>
            </a:extLst>
          </p:cNvPr>
          <p:cNvSpPr txBox="1"/>
          <p:nvPr/>
        </p:nvSpPr>
        <p:spPr>
          <a:xfrm>
            <a:off x="4605103" y="2423056"/>
            <a:ext cx="507832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Find datasets combinable with dataset XYZ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18339" y="1446836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Search for organisations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B4C1-0723-E74A-8997-762D2BDE2F18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29D4-9768-5643-93BB-CBA1675C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4147327"/>
            <a:ext cx="2362200" cy="24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D3AD9-A3BE-6D47-A44B-083FD4FE90AC}"/>
              </a:ext>
            </a:extLst>
          </p:cNvPr>
          <p:cNvSpPr txBox="1"/>
          <p:nvPr/>
        </p:nvSpPr>
        <p:spPr>
          <a:xfrm>
            <a:off x="944368" y="4894255"/>
            <a:ext cx="147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Knowledge Graphs help?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F1338AF-ED0C-B941-8287-60C70768E2F9}"/>
              </a:ext>
            </a:extLst>
          </p:cNvPr>
          <p:cNvSpPr/>
          <p:nvPr/>
        </p:nvSpPr>
        <p:spPr>
          <a:xfrm>
            <a:off x="10162309" y="1963929"/>
            <a:ext cx="1974273" cy="499109"/>
          </a:xfrm>
          <a:prstGeom prst="wedgeRoundRectCallout">
            <a:avLst>
              <a:gd name="adj1" fmla="val -168202"/>
              <a:gd name="adj2" fmla="val 4776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Currently still too hard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B1093C-E0DF-7449-A1B7-E4ADA93D36C3}"/>
              </a:ext>
            </a:extLst>
          </p:cNvPr>
          <p:cNvSpPr/>
          <p:nvPr/>
        </p:nvSpPr>
        <p:spPr>
          <a:xfrm>
            <a:off x="3503071" y="3107355"/>
            <a:ext cx="8633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main challenges:</a:t>
            </a:r>
          </a:p>
          <a:p>
            <a:pPr lvl="1"/>
            <a:r>
              <a:rPr lang="en-GB" sz="2400" dirty="0"/>
              <a:t>	(1) lack of coverage in current KGs</a:t>
            </a:r>
          </a:p>
          <a:p>
            <a:pPr lvl="1"/>
            <a:r>
              <a:rPr lang="en-GB" sz="2400" dirty="0"/>
              <a:t>	(2) heterogeneous representations within KGs</a:t>
            </a:r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DC00D-5339-DF48-B340-A4D720273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53" y="4753558"/>
            <a:ext cx="8117429" cy="1942633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8FEDC58-C7F7-F24B-93B4-587306C8E1BE}"/>
              </a:ext>
            </a:extLst>
          </p:cNvPr>
          <p:cNvSpPr/>
          <p:nvPr/>
        </p:nvSpPr>
        <p:spPr>
          <a:xfrm>
            <a:off x="6442365" y="4630849"/>
            <a:ext cx="5396246" cy="1036760"/>
          </a:xfrm>
          <a:prstGeom prst="wedgeRoundRectCallout">
            <a:avLst>
              <a:gd name="adj1" fmla="val -46030"/>
              <a:gd name="adj2" fmla="val -8394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Helvetica" pitchFamily="2" charset="0"/>
              </a:rPr>
              <a:t>In </a:t>
            </a:r>
            <a:r>
              <a:rPr lang="en-GB" dirty="0" err="1">
                <a:latin typeface="Helvetica" pitchFamily="2" charset="0"/>
              </a:rPr>
              <a:t>Wikidata</a:t>
            </a:r>
            <a:r>
              <a:rPr lang="en-GB" dirty="0">
                <a:latin typeface="Helvetica" pitchFamily="2" charset="0"/>
              </a:rPr>
              <a:t> the election class (Q40231) has 787 subclasses in total, they often represent parties and results differently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A929C9C-EB2C-7248-8635-1930B0659BFD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27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archiving and uniform access?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57978" y="1558230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Data archiving and uniform access</a:t>
            </a:r>
          </a:p>
          <a:p>
            <a:pPr marL="320040" lvl="1" indent="0">
              <a:buNone/>
            </a:pPr>
            <a:r>
              <a:rPr lang="en-AT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80DE1-9A29-6643-83D5-3178AAD24182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87160-8CBB-ED4B-BDEF-0C2ED97F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96" y="2057425"/>
            <a:ext cx="6650358" cy="4681539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C5B7D3-A389-CC41-A9B3-AD8DAB798D38}"/>
              </a:ext>
            </a:extLst>
          </p:cNvPr>
          <p:cNvSpPr/>
          <p:nvPr/>
        </p:nvSpPr>
        <p:spPr>
          <a:xfrm>
            <a:off x="6834850" y="6341924"/>
            <a:ext cx="284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dirty="0">
                <a:hlinkClick r:id="rId3"/>
              </a:rPr>
              <a:t>https://archiver.ai.wu.ac.at/</a:t>
            </a:r>
            <a:r>
              <a:rPr lang="en-AT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4B81A-54E2-9E47-BAC1-237945A82548}"/>
              </a:ext>
            </a:extLst>
          </p:cNvPr>
          <p:cNvSpPr/>
          <p:nvPr/>
        </p:nvSpPr>
        <p:spPr>
          <a:xfrm>
            <a:off x="3200" y="4040142"/>
            <a:ext cx="5144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0">
              <a:buNone/>
            </a:pPr>
            <a:r>
              <a:rPr lang="en-AT" dirty="0"/>
              <a:t>Crawl and index datasets, clean and index evolving, tabular datasets.</a:t>
            </a:r>
          </a:p>
          <a:p>
            <a:pPr marL="320040" lvl="1" indent="0">
              <a:buNone/>
            </a:pPr>
            <a:r>
              <a:rPr lang="en-AT" dirty="0"/>
              <a:t>Search and query datasets over time!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FA474D-7732-8144-8F90-0CF3CC1A8F38}"/>
              </a:ext>
            </a:extLst>
          </p:cNvPr>
          <p:cNvCxnSpPr/>
          <p:nvPr/>
        </p:nvCxnSpPr>
        <p:spPr>
          <a:xfrm flipV="1">
            <a:off x="2424545" y="1736766"/>
            <a:ext cx="1967346" cy="545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B3EAA-49DB-7643-B496-04543F5A03F7}"/>
              </a:ext>
            </a:extLst>
          </p:cNvPr>
          <p:cNvCxnSpPr/>
          <p:nvPr/>
        </p:nvCxnSpPr>
        <p:spPr>
          <a:xfrm flipV="1">
            <a:off x="2672159" y="1731818"/>
            <a:ext cx="1719732" cy="105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C88FF25-5A67-0847-9F4C-6BCB9F04A04D}"/>
              </a:ext>
            </a:extLst>
          </p:cNvPr>
          <p:cNvSpPr/>
          <p:nvPr/>
        </p:nvSpPr>
        <p:spPr>
          <a:xfrm>
            <a:off x="9214535" y="4398194"/>
            <a:ext cx="2873809" cy="1945291"/>
          </a:xfrm>
          <a:prstGeom prst="wedgeRoundRectCallout">
            <a:avLst>
              <a:gd name="adj1" fmla="val -147142"/>
              <a:gd name="adj2" fmla="val -86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Should it be really us doing that or </a:t>
            </a:r>
          </a:p>
          <a:p>
            <a:pPr algn="ctr"/>
            <a:r>
              <a:rPr lang="en-AT" dirty="0"/>
              <a:t>… the data providers/portals?</a:t>
            </a:r>
          </a:p>
          <a:p>
            <a:pPr algn="ctr"/>
            <a:r>
              <a:rPr lang="en-AT" dirty="0"/>
              <a:t>… te WebArchive?</a:t>
            </a:r>
          </a:p>
          <a:p>
            <a:pPr algn="ctr"/>
            <a:r>
              <a:rPr lang="en-AT" dirty="0"/>
              <a:t>… google?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50F8A-8022-E64C-85AA-F2C725A04A64}"/>
              </a:ext>
            </a:extLst>
          </p:cNvPr>
          <p:cNvSpPr/>
          <p:nvPr/>
        </p:nvSpPr>
        <p:spPr>
          <a:xfrm>
            <a:off x="629107" y="5831879"/>
            <a:ext cx="4640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Thomas Weber, Johann </a:t>
            </a:r>
            <a:r>
              <a:rPr lang="en-GB" sz="1100" i="1" dirty="0" err="1"/>
              <a:t>Mitlöhner</a:t>
            </a:r>
            <a:r>
              <a:rPr lang="en-GB" sz="1100" i="1" dirty="0"/>
              <a:t>, Sebastian </a:t>
            </a:r>
            <a:r>
              <a:rPr lang="en-GB" sz="1100" i="1" dirty="0" err="1"/>
              <a:t>Neumaier</a:t>
            </a:r>
            <a:r>
              <a:rPr lang="en-GB" sz="1100" i="1" dirty="0"/>
              <a:t>, and Axel Polleres. </a:t>
            </a:r>
            <a:r>
              <a:rPr lang="en-GB" sz="1100" i="1" dirty="0" err="1"/>
              <a:t>ODArchive</a:t>
            </a:r>
            <a:r>
              <a:rPr lang="en-GB" sz="1100" i="1" dirty="0"/>
              <a:t> - creating an archive for structured data from open data portals. In ISWC 2020</a:t>
            </a:r>
            <a:endParaRPr lang="en-AT" sz="1100" i="1" dirty="0"/>
          </a:p>
        </p:txBody>
      </p:sp>
      <p:pic>
        <p:nvPicPr>
          <p:cNvPr id="1026" name="Picture 2" descr="Wirtschaftsuniversität Wien: Weber, Thomas - Team - Institute for Data,  Process and Knowledge Management">
            <a:extLst>
              <a:ext uri="{FF2B5EF4-FFF2-40B4-BE49-F238E27FC236}">
                <a16:creationId xmlns:a16="http://schemas.microsoft.com/office/drawing/2014/main" id="{05F82070-FB65-4445-B984-6D6E9AAE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" y="5795774"/>
            <a:ext cx="503302" cy="6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91EED6-08E9-074B-913B-BCFD9D1AED2D}"/>
              </a:ext>
            </a:extLst>
          </p:cNvPr>
          <p:cNvSpPr/>
          <p:nvPr/>
        </p:nvSpPr>
        <p:spPr>
          <a:xfrm>
            <a:off x="399432" y="49523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Total Corpus: 5.5 TB (CSV,JSON,XML,…)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Latest Versions: 1.2 TB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9D1A5B5-7B68-E44E-A47B-3924063576E5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28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r>
              <a:rPr lang="en-AT" sz="2800" dirty="0"/>
              <a:t>What's next?</a:t>
            </a:r>
            <a:br>
              <a:rPr lang="en-AT" sz="2800" dirty="0"/>
            </a:br>
            <a:r>
              <a:rPr lang="en-AT" sz="2800" dirty="0"/>
              <a:t>What's missing for a FAIR (European) Data Ecosystem?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97437" y="1607193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Data search (is google Dataset search enough?)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Data archiving and uniform access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Enable (also) non-open data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Also "Democratize" Data Processing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Architectural Vision … decentralized data ecosystem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9A5BB-4223-BE4D-94A2-FAE4ACF2DBA8}"/>
              </a:ext>
            </a:extLst>
          </p:cNvPr>
          <p:cNvSpPr/>
          <p:nvPr/>
        </p:nvSpPr>
        <p:spPr>
          <a:xfrm>
            <a:off x="-273934" y="1590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01BE8A-F86A-1643-864A-86CDABB2E6D9}"/>
              </a:ext>
            </a:extLst>
          </p:cNvPr>
          <p:cNvGrpSpPr/>
          <p:nvPr/>
        </p:nvGrpSpPr>
        <p:grpSpPr>
          <a:xfrm>
            <a:off x="1782501" y="1787707"/>
            <a:ext cx="2662177" cy="2026708"/>
            <a:chOff x="1782501" y="1787707"/>
            <a:chExt cx="2662177" cy="202670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B4BB10-FDB8-1843-8AD3-126F8BB74373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185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E60FD4-DDC9-504B-AA9C-F98D54B71139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841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3BEA17-C60C-6F40-BF4B-77C3000E4CF9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29" y="3389571"/>
              <a:ext cx="1851949" cy="42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8FC649-7CBF-FA44-853E-10A40122A67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01" y="1787707"/>
              <a:ext cx="26621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D353658-928A-3941-9AE5-085E2D050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661" y="2476982"/>
              <a:ext cx="2095017" cy="363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C230F4-A67A-7B40-8ED3-06ACE54CE88D}"/>
                </a:ext>
              </a:extLst>
            </p:cNvPr>
            <p:cNvCxnSpPr>
              <a:cxnSpLocks/>
            </p:cNvCxnSpPr>
            <p:nvPr/>
          </p:nvCxnSpPr>
          <p:spPr>
            <a:xfrm>
              <a:off x="2349661" y="2840679"/>
              <a:ext cx="2095017" cy="961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0205CE-29BF-E94C-BE2D-C1212DC4E6E2}"/>
              </a:ext>
            </a:extLst>
          </p:cNvPr>
          <p:cNvGrpSpPr/>
          <p:nvPr/>
        </p:nvGrpSpPr>
        <p:grpSpPr>
          <a:xfrm>
            <a:off x="10705616" y="1590675"/>
            <a:ext cx="1593638" cy="3030311"/>
            <a:chOff x="10705616" y="1590675"/>
            <a:chExt cx="1593638" cy="30303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71A36E-9FE8-FE48-AF34-B7A51873D635}"/>
                </a:ext>
              </a:extLst>
            </p:cNvPr>
            <p:cNvSpPr txBox="1"/>
            <p:nvPr/>
          </p:nvSpPr>
          <p:spPr>
            <a:xfrm>
              <a:off x="10900440" y="3182327"/>
              <a:ext cx="13988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dirty="0"/>
                <a:t>beyond current OpenData</a:t>
              </a:r>
            </a:p>
            <a:p>
              <a:r>
                <a:rPr lang="en-AT" dirty="0"/>
                <a:t>platforms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260621E-F6E6-8449-A03C-7F4FB8192541}"/>
                </a:ext>
              </a:extLst>
            </p:cNvPr>
            <p:cNvSpPr/>
            <p:nvPr/>
          </p:nvSpPr>
          <p:spPr>
            <a:xfrm>
              <a:off x="10711543" y="2976140"/>
              <a:ext cx="152158" cy="16448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43C6EF78-65C0-CB4F-9CCC-E55B1B0B7B91}"/>
                </a:ext>
              </a:extLst>
            </p:cNvPr>
            <p:cNvSpPr/>
            <p:nvPr/>
          </p:nvSpPr>
          <p:spPr>
            <a:xfrm>
              <a:off x="10705616" y="1590675"/>
              <a:ext cx="152158" cy="12500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AA03C-F476-7B48-BDD5-934B69362959}"/>
                </a:ext>
              </a:extLst>
            </p:cNvPr>
            <p:cNvSpPr txBox="1"/>
            <p:nvPr/>
          </p:nvSpPr>
          <p:spPr>
            <a:xfrm>
              <a:off x="10900440" y="1631948"/>
              <a:ext cx="1012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1600" dirty="0"/>
                <a:t>starting points are there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CA8E6B-A0B8-6345-B1D9-94EE47AFAAB9}"/>
              </a:ext>
            </a:extLst>
          </p:cNvPr>
          <p:cNvCxnSpPr>
            <a:cxnSpLocks/>
          </p:cNvCxnSpPr>
          <p:nvPr/>
        </p:nvCxnSpPr>
        <p:spPr>
          <a:xfrm>
            <a:off x="1782501" y="1787707"/>
            <a:ext cx="2662177" cy="134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39A0970-FF86-0146-ACE6-F6B7452FF267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29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097267-4D63-EE41-882B-66ED5706A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05" y="1313018"/>
            <a:ext cx="4135695" cy="423196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401A9-9BB4-CF45-B12D-51C8DF7C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9528"/>
            <a:ext cx="10418324" cy="5094618"/>
          </a:xfrm>
        </p:spPr>
        <p:txBody>
          <a:bodyPr>
            <a:normAutofit fontScale="92500" lnSpcReduction="10000"/>
          </a:bodyPr>
          <a:lstStyle/>
          <a:p>
            <a:r>
              <a:rPr lang="en-AT" dirty="0"/>
              <a:t>past ~15 years research in Semantic Web and Linked (Open Data)</a:t>
            </a:r>
          </a:p>
          <a:p>
            <a:pPr marL="0" indent="0">
              <a:buNone/>
            </a:pPr>
            <a:endParaRPr lang="en-AT" dirty="0"/>
          </a:p>
          <a:p>
            <a:pPr lvl="1"/>
            <a:r>
              <a:rPr lang="en-AT" dirty="0"/>
              <a:t>Standards (RDF, SPARQL, etc.) for </a:t>
            </a:r>
          </a:p>
          <a:p>
            <a:pPr lvl="2"/>
            <a:r>
              <a:rPr lang="en-AT" dirty="0"/>
              <a:t>machine-readable </a:t>
            </a:r>
          </a:p>
          <a:p>
            <a:pPr lvl="2"/>
            <a:r>
              <a:rPr lang="en-AT" dirty="0"/>
              <a:t>decentralized</a:t>
            </a:r>
          </a:p>
          <a:p>
            <a:pPr lvl="1"/>
            <a:r>
              <a:rPr lang="en-AT" dirty="0"/>
              <a:t>Data Publishing &amp; Processing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dirty="0"/>
              <a:t>… which has led to a network of distributed, </a:t>
            </a:r>
            <a:r>
              <a:rPr lang="en-AT" i="1" dirty="0"/>
              <a:t>partially</a:t>
            </a:r>
            <a:r>
              <a:rPr lang="en-AT" dirty="0"/>
              <a:t> connected </a:t>
            </a:r>
          </a:p>
          <a:p>
            <a:pPr marL="320040" lvl="1" indent="0">
              <a:buNone/>
            </a:pPr>
            <a:r>
              <a:rPr lang="en-AT" dirty="0"/>
              <a:t>          Data Graphs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320040" lvl="1" indent="0">
              <a:buNone/>
            </a:pPr>
            <a:r>
              <a:rPr lang="en-GB" sz="1300" dirty="0"/>
              <a:t>Armin Haller, Javier D. Fernández, </a:t>
            </a:r>
            <a:r>
              <a:rPr lang="en-GB" sz="1300" dirty="0" err="1"/>
              <a:t>Maulik</a:t>
            </a:r>
            <a:r>
              <a:rPr lang="en-GB" sz="1300" dirty="0"/>
              <a:t> R. </a:t>
            </a:r>
            <a:r>
              <a:rPr lang="en-GB" sz="1300" dirty="0" err="1"/>
              <a:t>Kamdar</a:t>
            </a:r>
            <a:r>
              <a:rPr lang="en-GB" sz="1300" dirty="0"/>
              <a:t>, and Axel Polleres. What are links in linked open data? a characterization and evaluation of links between knowledge graphs on the web. </a:t>
            </a:r>
            <a:r>
              <a:rPr lang="en-GB" sz="1300" i="1" dirty="0"/>
              <a:t>ACM Journal of Data and Information Quality (JDIQ)</a:t>
            </a:r>
            <a:r>
              <a:rPr lang="en-GB" sz="1300" dirty="0"/>
              <a:t>, to appear, accepted for publication, 2020. Pre-print available at </a:t>
            </a:r>
            <a:r>
              <a:rPr lang="en-GB" sz="1300" dirty="0">
                <a:hlinkClick r:id="rId4"/>
              </a:rPr>
              <a:t>https://epub.wu.ac.at/7193/</a:t>
            </a:r>
            <a:r>
              <a:rPr lang="en-GB" sz="1300" dirty="0"/>
              <a:t>. </a:t>
            </a:r>
            <a:endParaRPr lang="en-AT" sz="1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00FAD-664F-F245-8C45-481D3475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background</a:t>
            </a:r>
            <a:r>
              <a:rPr lang="de-AT" dirty="0"/>
              <a:t>   - The "</a:t>
            </a:r>
            <a:r>
              <a:rPr lang="de-AT" i="1" dirty="0"/>
              <a:t>Web </a:t>
            </a:r>
            <a:r>
              <a:rPr lang="de-AT" i="1" dirty="0" err="1"/>
              <a:t>of</a:t>
            </a:r>
            <a:r>
              <a:rPr lang="de-AT" i="1" dirty="0"/>
              <a:t> Data</a:t>
            </a:r>
            <a:r>
              <a:rPr lang="de-AT" dirty="0"/>
              <a:t>"</a:t>
            </a:r>
            <a:endParaRPr lang="en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B56E5-4A3F-624E-88E3-928A16305B21}"/>
              </a:ext>
            </a:extLst>
          </p:cNvPr>
          <p:cNvSpPr/>
          <p:nvPr/>
        </p:nvSpPr>
        <p:spPr>
          <a:xfrm>
            <a:off x="188619" y="4973393"/>
            <a:ext cx="1391851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pPr algn="r"/>
            <a:r>
              <a:rPr lang="en-AT" i="1" dirty="0">
                <a:solidFill>
                  <a:srgbClr val="000000"/>
                </a:solidFill>
              </a:rPr>
              <a:t>Knowledge</a:t>
            </a:r>
            <a:endParaRPr lang="en-AT" i="1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BAE546-80FF-1E4F-9B70-F00C5F643A2B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8391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61771" y="1590675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How to </a:t>
            </a:r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Enable (also) non-open data?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AT" dirty="0"/>
              <a:t>Publish Open Metadata also for non-open (public) data!</a:t>
            </a:r>
          </a:p>
          <a:p>
            <a:pPr marL="969646" lvl="3" indent="0">
              <a:buNone/>
            </a:pPr>
            <a:r>
              <a:rPr lang="en-AT" i="1" dirty="0"/>
              <a:t>(e.g. micro-census data, public registries, e.g. COVID-vaccine-data?)</a:t>
            </a:r>
          </a:p>
          <a:p>
            <a:pPr lvl="3"/>
            <a:r>
              <a:rPr lang="en-AT" dirty="0"/>
              <a:t>Semantic descriptions of Provenance, Usage Policies </a:t>
            </a:r>
          </a:p>
          <a:p>
            <a:pPr lvl="3"/>
            <a:r>
              <a:rPr lang="en-AT" dirty="0"/>
              <a:t>Accountability records (Blockchain?)</a:t>
            </a:r>
          </a:p>
          <a:p>
            <a:pPr lvl="2"/>
            <a:r>
              <a:rPr lang="en-AT" dirty="0"/>
              <a:t>Enable automated-contracting of Data?</a:t>
            </a:r>
          </a:p>
          <a:p>
            <a:pPr lvl="3"/>
            <a:r>
              <a:rPr lang="en-AT" dirty="0"/>
              <a:t>eIDs, verifiable credentials, formal policies ODRL</a:t>
            </a:r>
          </a:p>
          <a:p>
            <a:pPr lvl="1"/>
            <a:endParaRPr lang="en-AT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CD683-1F30-F047-BB4D-64D6037EA8C7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2138C9-E94D-0E44-BD2F-5F7872EFFC62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30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pPr lvl="1"/>
            <a:r>
              <a:rPr lang="en-AT" dirty="0"/>
              <a:t>Data search – Is google Dataset search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61771" y="1590675"/>
            <a:ext cx="8208667" cy="4681538"/>
          </a:xfrm>
        </p:spPr>
        <p:txBody>
          <a:bodyPr/>
          <a:lstStyle/>
          <a:p>
            <a:pPr lvl="1"/>
            <a:r>
              <a:rPr lang="en-AT" dirty="0"/>
              <a:t>How to also </a:t>
            </a:r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also "Democratize" Data Processing?</a:t>
            </a:r>
          </a:p>
          <a:p>
            <a:pPr lvl="2">
              <a:buClr>
                <a:srgbClr val="0096D3"/>
              </a:buClr>
            </a:pPr>
            <a:endParaRPr lang="en-AT" sz="1050" dirty="0">
              <a:solidFill>
                <a:srgbClr val="000000"/>
              </a:solidFill>
            </a:endParaRPr>
          </a:p>
          <a:p>
            <a:pPr lvl="2"/>
            <a:r>
              <a:rPr lang="en-AT" dirty="0"/>
              <a:t>To really democratise Open Data, you need do democratize also computing power, or at least make it accessible to researchers</a:t>
            </a:r>
          </a:p>
          <a:p>
            <a:pPr lvl="2">
              <a:buClr>
                <a:srgbClr val="0096D3"/>
              </a:buClr>
            </a:pPr>
            <a:endParaRPr lang="en-AT" sz="1050" dirty="0">
              <a:solidFill>
                <a:srgbClr val="000000"/>
              </a:solidFill>
            </a:endParaRPr>
          </a:p>
          <a:p>
            <a:pPr lvl="2"/>
            <a:r>
              <a:rPr lang="en-AT" dirty="0"/>
              <a:t>Marriage of "data portals" with "the cloud"</a:t>
            </a:r>
          </a:p>
          <a:p>
            <a:pPr lvl="3"/>
            <a:r>
              <a:rPr lang="en-AT" i="1" dirty="0"/>
              <a:t>(e.g. "Open Data backend" for EOSC?)</a:t>
            </a:r>
          </a:p>
          <a:p>
            <a:pPr lvl="2"/>
            <a:endParaRPr lang="en-AT" sz="1050" dirty="0"/>
          </a:p>
          <a:p>
            <a:pPr lvl="2"/>
            <a:r>
              <a:rPr lang="en-AT" dirty="0"/>
              <a:t>Could mean a boost of European AI research?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CD683-1F30-F047-BB4D-64D6037EA8C7}"/>
              </a:ext>
            </a:extLst>
          </p:cNvPr>
          <p:cNvSpPr/>
          <p:nvPr/>
        </p:nvSpPr>
        <p:spPr>
          <a:xfrm>
            <a:off x="164082" y="1590675"/>
            <a:ext cx="3037114" cy="2308324"/>
          </a:xfrm>
          <a:prstGeom prst="rect">
            <a:avLst/>
          </a:prstGeom>
          <a:ln>
            <a:solidFill>
              <a:srgbClr val="169CD6"/>
            </a:solidFill>
          </a:ln>
        </p:spPr>
        <p:txBody>
          <a:bodyPr wrap="square" lIns="0">
            <a:no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7852E3-9C9B-5D4D-AA16-F0F2A6E3D8A7}"/>
              </a:ext>
            </a:extLst>
          </p:cNvPr>
          <p:cNvSpPr/>
          <p:nvPr/>
        </p:nvSpPr>
        <p:spPr>
          <a:xfrm>
            <a:off x="221562" y="6072657"/>
            <a:ext cx="11970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Bernhard Moser, Georg </a:t>
            </a:r>
            <a:r>
              <a:rPr lang="en-GB" sz="1100" dirty="0" err="1"/>
              <a:t>Dorffner</a:t>
            </a:r>
            <a:r>
              <a:rPr lang="en-GB" sz="1100" dirty="0"/>
              <a:t>, Thomas </a:t>
            </a:r>
            <a:r>
              <a:rPr lang="en-GB" sz="1100" dirty="0" err="1"/>
              <a:t>Eiter</a:t>
            </a:r>
            <a:r>
              <a:rPr lang="en-GB" sz="1100" dirty="0"/>
              <a:t>, Wolfgang Faber, Günther </a:t>
            </a:r>
            <a:r>
              <a:rPr lang="en-GB" sz="1100" dirty="0" err="1"/>
              <a:t>Klambauer</a:t>
            </a:r>
            <a:r>
              <a:rPr lang="en-GB" sz="1100" dirty="0"/>
              <a:t>, Robert </a:t>
            </a:r>
            <a:r>
              <a:rPr lang="en-GB" sz="1100" dirty="0" err="1"/>
              <a:t>Legenstein</a:t>
            </a:r>
            <a:r>
              <a:rPr lang="en-GB" sz="1100" dirty="0"/>
              <a:t>, Bernhard Nessler, Axel Polleres, and Stefan </a:t>
            </a:r>
            <a:r>
              <a:rPr lang="en-GB" sz="1100" dirty="0" err="1"/>
              <a:t>Woltran</a:t>
            </a:r>
            <a:r>
              <a:rPr lang="en-GB" sz="1100" dirty="0"/>
              <a:t>. </a:t>
            </a:r>
            <a:r>
              <a:rPr lang="en-GB" sz="1100" dirty="0" err="1"/>
              <a:t>Österreichische</a:t>
            </a:r>
            <a:r>
              <a:rPr lang="en-GB" sz="1100" dirty="0"/>
              <a:t> AI </a:t>
            </a:r>
            <a:r>
              <a:rPr lang="en-GB" sz="1100" dirty="0" err="1"/>
              <a:t>Strategie</a:t>
            </a:r>
            <a:r>
              <a:rPr lang="en-GB" sz="1100" dirty="0"/>
              <a:t> </a:t>
            </a:r>
            <a:r>
              <a:rPr lang="en-GB" sz="1100" dirty="0" err="1"/>
              <a:t>aus</a:t>
            </a:r>
            <a:r>
              <a:rPr lang="en-GB" sz="1100" dirty="0"/>
              <a:t> Sicht der </a:t>
            </a:r>
            <a:r>
              <a:rPr lang="en-GB" sz="1100" dirty="0" err="1"/>
              <a:t>Wissenschaft</a:t>
            </a:r>
            <a:r>
              <a:rPr lang="en-GB" sz="1100" dirty="0"/>
              <a:t>: </a:t>
            </a:r>
            <a:r>
              <a:rPr lang="en-GB" sz="1100" dirty="0" err="1"/>
              <a:t>Forderungen</a:t>
            </a:r>
            <a:r>
              <a:rPr lang="en-GB" sz="1100" dirty="0"/>
              <a:t> der ASAI </a:t>
            </a:r>
            <a:r>
              <a:rPr lang="en-GB" sz="1100" dirty="0" err="1"/>
              <a:t>zu</a:t>
            </a:r>
            <a:r>
              <a:rPr lang="en-GB" sz="1100" dirty="0"/>
              <a:t> </a:t>
            </a:r>
            <a:r>
              <a:rPr lang="en-GB" sz="1100" dirty="0" err="1"/>
              <a:t>einer</a:t>
            </a:r>
            <a:r>
              <a:rPr lang="en-GB" sz="1100" dirty="0"/>
              <a:t> </a:t>
            </a:r>
            <a:r>
              <a:rPr lang="en-GB" sz="1100" dirty="0" err="1"/>
              <a:t>konkreten</a:t>
            </a:r>
            <a:r>
              <a:rPr lang="en-GB" sz="1100" dirty="0"/>
              <a:t> AI </a:t>
            </a:r>
            <a:r>
              <a:rPr lang="en-GB" sz="1100" dirty="0" err="1"/>
              <a:t>Strategie</a:t>
            </a:r>
            <a:r>
              <a:rPr lang="en-GB" sz="1100" dirty="0"/>
              <a:t> in </a:t>
            </a:r>
            <a:r>
              <a:rPr lang="en-GB" sz="1100" dirty="0" err="1"/>
              <a:t>Österreich</a:t>
            </a:r>
            <a:r>
              <a:rPr lang="en-GB" sz="1100" dirty="0"/>
              <a:t>. </a:t>
            </a:r>
            <a:r>
              <a:rPr lang="en-GB" sz="1100" i="1" dirty="0"/>
              <a:t>OCG Journal</a:t>
            </a:r>
            <a:r>
              <a:rPr lang="en-GB" sz="1100" dirty="0"/>
              <a:t>, 01/2020:14--17, 2020. Invited article (in German). [ </a:t>
            </a:r>
            <a:r>
              <a:rPr lang="en-GB" sz="1100" dirty="0">
                <a:hlinkClick r:id="rId2"/>
              </a:rPr>
              <a:t>http</a:t>
            </a:r>
            <a:r>
              <a:rPr lang="en-GB" sz="1100" dirty="0"/>
              <a:t> ] </a:t>
            </a:r>
            <a:endParaRPr lang="en-AT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00CF5-67D1-8544-AABE-F2B32E14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09">
            <a:off x="835176" y="4019711"/>
            <a:ext cx="5631628" cy="1993857"/>
          </a:xfrm>
          <a:prstGeom prst="rect">
            <a:avLst/>
          </a:prstGeom>
          <a:ln>
            <a:solidFill>
              <a:srgbClr val="169CD6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1BD67B3-B73F-2248-B348-4DFF2E13FC4C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31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1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2A8-0076-AF4C-BFA2-8B7079C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2" y="293487"/>
            <a:ext cx="10403604" cy="809626"/>
          </a:xfrm>
        </p:spPr>
        <p:txBody>
          <a:bodyPr/>
          <a:lstStyle/>
          <a:p>
            <a:r>
              <a:rPr lang="en-AT" sz="2800" dirty="0"/>
              <a:t>What's next?</a:t>
            </a:r>
            <a:br>
              <a:rPr lang="en-AT" sz="2800" dirty="0"/>
            </a:br>
            <a:r>
              <a:rPr lang="en-AT" sz="2800" dirty="0"/>
              <a:t>What's missing for a FAIR (European) Data Ecosystem?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54AB-50BB-1949-B2DE-BCFD18208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97437" y="1607193"/>
            <a:ext cx="7465671" cy="4681538"/>
          </a:xfrm>
        </p:spPr>
        <p:txBody>
          <a:bodyPr/>
          <a:lstStyle/>
          <a:p>
            <a:pPr lvl="1"/>
            <a:r>
              <a:rPr lang="en-AT" dirty="0"/>
              <a:t>Data search (is google Dataset search enough?)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Data archiving and uniform access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Enable (also) non-open data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Also "Democratize" Data Processing</a:t>
            </a:r>
          </a:p>
          <a:p>
            <a:pPr lvl="1"/>
            <a:endParaRPr lang="en-AT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AT" dirty="0">
                <a:solidFill>
                  <a:schemeClr val="bg1">
                    <a:lumMod val="50000"/>
                  </a:schemeClr>
                </a:solidFill>
              </a:rPr>
              <a:t>Architectural Vision … decentralized data ecosystem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9A5BB-4223-BE4D-94A2-FAE4ACF2DBA8}"/>
              </a:ext>
            </a:extLst>
          </p:cNvPr>
          <p:cNvSpPr/>
          <p:nvPr/>
        </p:nvSpPr>
        <p:spPr>
          <a:xfrm>
            <a:off x="-273934" y="1590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 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</a:t>
            </a:r>
            <a:endParaRPr lang="en-AT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01BE8A-F86A-1643-864A-86CDABB2E6D9}"/>
              </a:ext>
            </a:extLst>
          </p:cNvPr>
          <p:cNvGrpSpPr/>
          <p:nvPr/>
        </p:nvGrpSpPr>
        <p:grpSpPr>
          <a:xfrm>
            <a:off x="1782501" y="1787707"/>
            <a:ext cx="2662177" cy="2026708"/>
            <a:chOff x="1782501" y="1787707"/>
            <a:chExt cx="2662177" cy="202670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B4BB10-FDB8-1843-8AD3-126F8BB74373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185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E60FD4-DDC9-504B-AA9C-F98D54B71139}"/>
                </a:ext>
              </a:extLst>
            </p:cNvPr>
            <p:cNvCxnSpPr>
              <a:cxnSpLocks/>
            </p:cNvCxnSpPr>
            <p:nvPr/>
          </p:nvCxnSpPr>
          <p:spPr>
            <a:xfrm>
              <a:off x="2060294" y="2291787"/>
              <a:ext cx="2384384" cy="841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3BEA17-C60C-6F40-BF4B-77C3000E4CF9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29" y="3389571"/>
              <a:ext cx="1851949" cy="42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8FC649-7CBF-FA44-853E-10A40122A67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01" y="1787707"/>
              <a:ext cx="26621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D353658-928A-3941-9AE5-085E2D050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661" y="2476982"/>
              <a:ext cx="2095017" cy="363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C230F4-A67A-7B40-8ED3-06ACE54CE88D}"/>
                </a:ext>
              </a:extLst>
            </p:cNvPr>
            <p:cNvCxnSpPr>
              <a:cxnSpLocks/>
            </p:cNvCxnSpPr>
            <p:nvPr/>
          </p:nvCxnSpPr>
          <p:spPr>
            <a:xfrm>
              <a:off x="2349661" y="2840679"/>
              <a:ext cx="2095017" cy="961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0205CE-29BF-E94C-BE2D-C1212DC4E6E2}"/>
              </a:ext>
            </a:extLst>
          </p:cNvPr>
          <p:cNvGrpSpPr/>
          <p:nvPr/>
        </p:nvGrpSpPr>
        <p:grpSpPr>
          <a:xfrm>
            <a:off x="10705616" y="1590675"/>
            <a:ext cx="1593638" cy="3030311"/>
            <a:chOff x="10705616" y="1590675"/>
            <a:chExt cx="1593638" cy="30303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71A36E-9FE8-FE48-AF34-B7A51873D635}"/>
                </a:ext>
              </a:extLst>
            </p:cNvPr>
            <p:cNvSpPr txBox="1"/>
            <p:nvPr/>
          </p:nvSpPr>
          <p:spPr>
            <a:xfrm>
              <a:off x="10900440" y="3182327"/>
              <a:ext cx="13988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dirty="0"/>
                <a:t>beyond current OpenData</a:t>
              </a:r>
            </a:p>
            <a:p>
              <a:r>
                <a:rPr lang="en-AT" dirty="0"/>
                <a:t>platforms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260621E-F6E6-8449-A03C-7F4FB8192541}"/>
                </a:ext>
              </a:extLst>
            </p:cNvPr>
            <p:cNvSpPr/>
            <p:nvPr/>
          </p:nvSpPr>
          <p:spPr>
            <a:xfrm>
              <a:off x="10711543" y="2976140"/>
              <a:ext cx="152158" cy="16448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43C6EF78-65C0-CB4F-9CCC-E55B1B0B7B91}"/>
                </a:ext>
              </a:extLst>
            </p:cNvPr>
            <p:cNvSpPr/>
            <p:nvPr/>
          </p:nvSpPr>
          <p:spPr>
            <a:xfrm>
              <a:off x="10705616" y="1590675"/>
              <a:ext cx="152158" cy="12500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5AA03C-F476-7B48-BDD5-934B69362959}"/>
                </a:ext>
              </a:extLst>
            </p:cNvPr>
            <p:cNvSpPr txBox="1"/>
            <p:nvPr/>
          </p:nvSpPr>
          <p:spPr>
            <a:xfrm>
              <a:off x="10900440" y="1631948"/>
              <a:ext cx="1012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1600" dirty="0"/>
                <a:t>starting points are there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CA8E6B-A0B8-6345-B1D9-94EE47AFAAB9}"/>
              </a:ext>
            </a:extLst>
          </p:cNvPr>
          <p:cNvCxnSpPr>
            <a:cxnSpLocks/>
          </p:cNvCxnSpPr>
          <p:nvPr/>
        </p:nvCxnSpPr>
        <p:spPr>
          <a:xfrm>
            <a:off x="1782501" y="1787707"/>
            <a:ext cx="2662177" cy="134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158994E4-8365-764D-A4AF-F86713A083BF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32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337985-C646-3D45-A45B-5F94E9F7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13" y="5304253"/>
            <a:ext cx="4132283" cy="7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006D-5CFC-8E4A-82F8-1BC7416B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2" y="-21950"/>
            <a:ext cx="11998817" cy="1325563"/>
          </a:xfrm>
        </p:spPr>
        <p:txBody>
          <a:bodyPr/>
          <a:lstStyle/>
          <a:p>
            <a:r>
              <a:rPr lang="en-AT" sz="2400" dirty="0"/>
              <a:t>Vision: What’s next? </a:t>
            </a:r>
            <a:br>
              <a:rPr lang="en-AT" sz="2400" dirty="0"/>
            </a:br>
            <a:r>
              <a:rPr lang="en-AT" sz="2400" dirty="0"/>
              <a:t>Data-Ecosystem for Controlled Decentralized Data Sharing: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982CF-8E05-0442-95CD-E850D9EE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02" y="1303613"/>
            <a:ext cx="6123875" cy="5214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46956-123F-384C-ADCC-716A335D3878}"/>
              </a:ext>
            </a:extLst>
          </p:cNvPr>
          <p:cNvSpPr txBox="1"/>
          <p:nvPr/>
        </p:nvSpPr>
        <p:spPr>
          <a:xfrm>
            <a:off x="6478791" y="4438285"/>
            <a:ext cx="575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i="1" dirty="0"/>
              <a:t>Thanks to collaborators &amp; project partners: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13FE6-93DE-6540-B0B3-64863DFC3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298" y="4879647"/>
            <a:ext cx="2390570" cy="534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79602-5FB4-4844-90A1-33B9663C84C0}"/>
              </a:ext>
            </a:extLst>
          </p:cNvPr>
          <p:cNvSpPr txBox="1"/>
          <p:nvPr/>
        </p:nvSpPr>
        <p:spPr>
          <a:xfrm>
            <a:off x="6851176" y="1285909"/>
            <a:ext cx="5008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FAIR (findable, accessible, interoperable and re-usable) </a:t>
            </a:r>
            <a:r>
              <a:rPr lang="en-AT" b="1" dirty="0"/>
              <a:t>Open &amp; Closed </a:t>
            </a:r>
            <a:r>
              <a:rPr lang="en-AT" dirty="0"/>
              <a:t>Data</a:t>
            </a:r>
            <a:r>
              <a:rPr lang="en-AT" b="1" dirty="0"/>
              <a:t>!</a:t>
            </a:r>
            <a:r>
              <a:rPr lang="en-A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Data Sharing &amp; Daten-Pooling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Keep data </a:t>
            </a:r>
            <a:r>
              <a:rPr lang="en-GB" dirty="0"/>
              <a:t>sovereignty</a:t>
            </a:r>
            <a:r>
              <a:rPr lang="en-AT" dirty="0"/>
              <a:t> &amp;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Decentralisation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 of the box </a:t>
            </a:r>
            <a:r>
              <a:rPr lang="en-AT" dirty="0"/>
              <a:t>Data Science Pipelines &amp; Cloud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Shared Data Catalogs &amp; Knowledge Graph are only a part of it!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8ECCF-F4CB-ED4F-8983-A87770644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89" y="5941117"/>
            <a:ext cx="3191971" cy="543541"/>
          </a:xfrm>
          <a:prstGeom prst="rect">
            <a:avLst/>
          </a:prstGeom>
        </p:spPr>
      </p:pic>
      <p:pic>
        <p:nvPicPr>
          <p:cNvPr id="12" name="Picture 4" descr="Zentralanstalt für Meteorologie und Geodynamik — ZAMG">
            <a:extLst>
              <a:ext uri="{FF2B5EF4-FFF2-40B4-BE49-F238E27FC236}">
                <a16:creationId xmlns:a16="http://schemas.microsoft.com/office/drawing/2014/main" id="{123735EA-0937-0140-98D5-3D2CBA2EB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0"/>
          <a:stretch/>
        </p:blipFill>
        <p:spPr bwMode="auto">
          <a:xfrm>
            <a:off x="9626860" y="4775992"/>
            <a:ext cx="2032758" cy="6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253977F-B2FB-EE41-8B4D-7A8FC1EF6957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33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4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F52B-DE09-D843-8412-74380600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Take-home Summary: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D74D-138C-8144-B213-15BCB4D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1557339"/>
            <a:ext cx="11974285" cy="4631054"/>
          </a:xfrm>
        </p:spPr>
        <p:txBody>
          <a:bodyPr/>
          <a:lstStyle/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AT" b="1" dirty="0"/>
              <a:t>Knowledge Graphs/Linked Data </a:t>
            </a:r>
            <a:r>
              <a:rPr lang="en-AT" dirty="0"/>
              <a:t>can help to strengthen </a:t>
            </a:r>
            <a:r>
              <a:rPr lang="en-AT" b="1" dirty="0"/>
              <a:t>Open Data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AT" dirty="0"/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AT" dirty="0"/>
              <a:t>They're both puzzle pieces for Open Data Ecosystems..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AT" dirty="0"/>
              <a:t>	… or what I would rather call "</a:t>
            </a:r>
            <a:r>
              <a:rPr lang="en-AT" b="1" i="1" dirty="0"/>
              <a:t>The Web of Data</a:t>
            </a:r>
            <a:r>
              <a:rPr lang="en-AT" dirty="0"/>
              <a:t>"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AT" dirty="0"/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AT" dirty="0"/>
              <a:t>We need to think further, particularly: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AT" dirty="0"/>
              <a:t>include closed data into our considerations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AT" dirty="0"/>
              <a:t>mix top-down (best practices and standards) with bottom up population of this "Web of Data"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AT" dirty="0"/>
              <a:t>we will need a working decentralized architecture for this (supporting QoS/QoD monitoring, access control, etc.)</a:t>
            </a:r>
          </a:p>
          <a:p>
            <a:endParaRPr lang="en-GB" dirty="0"/>
          </a:p>
          <a:p>
            <a:r>
              <a:rPr lang="en-GB" dirty="0"/>
              <a:t>From an academic point of view: </a:t>
            </a:r>
          </a:p>
          <a:p>
            <a:pPr marL="0" indent="0">
              <a:buNone/>
            </a:pPr>
            <a:r>
              <a:rPr lang="en-GB" dirty="0"/>
              <a:t>	Still enough work for a couple of PhDs…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 </a:t>
            </a:r>
            <a:r>
              <a:rPr lang="en-GB" dirty="0"/>
              <a:t>if you want to help? We're hiring!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endParaRPr lang="en-A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FE7C43-CD1A-FA44-989F-4110FC7E2D6D}"/>
              </a:ext>
            </a:extLst>
          </p:cNvPr>
          <p:cNvGrpSpPr/>
          <p:nvPr/>
        </p:nvGrpSpPr>
        <p:grpSpPr>
          <a:xfrm>
            <a:off x="2207042" y="6296660"/>
            <a:ext cx="7529625" cy="393700"/>
            <a:chOff x="1104900" y="6458988"/>
            <a:chExt cx="7529625" cy="3937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7EECBF-7D10-7643-9825-6779276CA597}"/>
                </a:ext>
              </a:extLst>
            </p:cNvPr>
            <p:cNvSpPr txBox="1"/>
            <p:nvPr/>
          </p:nvSpPr>
          <p:spPr>
            <a:xfrm>
              <a:off x="1104900" y="6471172"/>
              <a:ext cx="7529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dirty="0"/>
                <a:t>Thank you! Questions?			            </a:t>
              </a:r>
              <a:r>
                <a:rPr lang="en-AT" dirty="0">
                  <a:hlinkClick r:id="rId2"/>
                </a:rPr>
                <a:t>data.wu.ac.at</a:t>
              </a:r>
              <a:r>
                <a:rPr lang="en-AT" dirty="0"/>
                <a:t> 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ECC425-1DF8-1743-AE50-EB5B92AD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2601" y="6458988"/>
              <a:ext cx="469900" cy="3937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CA49D-C237-9C49-8881-616C8E1C1442}"/>
                </a:ext>
              </a:extLst>
            </p:cNvPr>
            <p:cNvSpPr/>
            <p:nvPr/>
          </p:nvSpPr>
          <p:spPr>
            <a:xfrm>
              <a:off x="4406934" y="6458988"/>
              <a:ext cx="1803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T" dirty="0">
                  <a:hlinkClick r:id="rId4"/>
                </a:rPr>
                <a:t>@AxelPolleres</a:t>
              </a:r>
              <a:endParaRPr lang="en-AT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4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097267-4D63-EE41-882B-66ED5706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05" y="1313018"/>
            <a:ext cx="4135695" cy="423196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401A9-9BB4-CF45-B12D-51C8DF7C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34" y="1399528"/>
            <a:ext cx="9485376" cy="5094618"/>
          </a:xfrm>
        </p:spPr>
        <p:txBody>
          <a:bodyPr>
            <a:normAutofit/>
          </a:bodyPr>
          <a:lstStyle/>
          <a:p>
            <a:r>
              <a:rPr lang="en-AT" sz="1800" dirty="0"/>
              <a:t>state of affairs:</a:t>
            </a:r>
          </a:p>
          <a:p>
            <a:pPr lvl="1"/>
            <a:endParaRPr lang="en-AT" sz="1600" dirty="0"/>
          </a:p>
          <a:p>
            <a:pPr marL="320040" lvl="1" indent="0">
              <a:buNone/>
            </a:pPr>
            <a:r>
              <a:rPr lang="en-AT" sz="1600" dirty="0"/>
              <a:t>+ common data and meta-data format (RDF)</a:t>
            </a:r>
          </a:p>
          <a:p>
            <a:pPr marL="320040" lvl="1" indent="0">
              <a:buNone/>
            </a:pPr>
            <a:r>
              <a:rPr lang="en-GB" sz="1600" dirty="0"/>
              <a:t>+ Ontologies are reused widely  (~ i.e., widely reused meta—data </a:t>
            </a:r>
            <a:r>
              <a:rPr lang="en-GB" sz="1600" i="1" dirty="0"/>
              <a:t>schemata</a:t>
            </a:r>
            <a:r>
              <a:rPr lang="en-GB" sz="1600" dirty="0"/>
              <a:t>)</a:t>
            </a:r>
          </a:p>
          <a:p>
            <a:pPr marL="320040" lvl="1" indent="0">
              <a:buNone/>
            </a:pPr>
            <a:r>
              <a:rPr lang="en-GB" sz="1600" dirty="0"/>
              <a:t>	</a:t>
            </a:r>
          </a:p>
          <a:p>
            <a:pPr marL="320040" lvl="1" indent="0">
              <a:buNone/>
            </a:pPr>
            <a:r>
              <a:rPr lang="en-GB" sz="1600" dirty="0"/>
              <a:t>+ fairly scalable methods for distributed processing and querying</a:t>
            </a:r>
          </a:p>
          <a:p>
            <a:pPr marL="320040" lvl="1" indent="0">
              <a:buNone/>
            </a:pPr>
            <a:r>
              <a:rPr lang="en-GB" sz="1600" dirty="0"/>
              <a:t>	</a:t>
            </a:r>
            <a:endParaRPr lang="en-GB" sz="1600" i="1" dirty="0"/>
          </a:p>
          <a:p>
            <a:pPr marL="320040" lvl="1" indent="0">
              <a:buNone/>
            </a:pPr>
            <a:r>
              <a:rPr lang="en-GB" sz="1600" dirty="0"/>
              <a:t>+ widely used "</a:t>
            </a:r>
            <a:r>
              <a:rPr lang="en-GB" sz="1600" dirty="0" err="1"/>
              <a:t>centernodes</a:t>
            </a:r>
            <a:r>
              <a:rPr lang="en-GB" sz="1600" dirty="0"/>
              <a:t>" around which knowledge can "</a:t>
            </a:r>
            <a:r>
              <a:rPr lang="en-GB" sz="1600" dirty="0" err="1"/>
              <a:t>chrystalize</a:t>
            </a:r>
            <a:r>
              <a:rPr lang="en-GB" sz="1600" dirty="0"/>
              <a:t>"</a:t>
            </a:r>
          </a:p>
          <a:p>
            <a:pPr marL="320040" lvl="1" indent="0">
              <a:buNone/>
            </a:pPr>
            <a:endParaRPr lang="en-GB" sz="1600" dirty="0"/>
          </a:p>
          <a:p>
            <a:pPr marL="320040" lvl="1" indent="0">
              <a:buNone/>
            </a:pPr>
            <a:r>
              <a:rPr lang="en-GB" sz="1200" dirty="0"/>
              <a:t> </a:t>
            </a:r>
            <a:endParaRPr lang="en-AT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00FAD-664F-F245-8C45-481D3475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background</a:t>
            </a:r>
            <a:r>
              <a:rPr lang="de-AT" dirty="0"/>
              <a:t>   - The "</a:t>
            </a:r>
            <a:r>
              <a:rPr lang="de-AT" i="1" dirty="0"/>
              <a:t>Web </a:t>
            </a:r>
            <a:r>
              <a:rPr lang="de-AT" i="1" dirty="0" err="1"/>
              <a:t>of</a:t>
            </a:r>
            <a:r>
              <a:rPr lang="de-AT" i="1" dirty="0"/>
              <a:t> Data</a:t>
            </a:r>
            <a:r>
              <a:rPr lang="de-AT" dirty="0"/>
              <a:t>"</a:t>
            </a:r>
            <a:endParaRPr lang="en-AT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D80FBA-089D-1B4C-9916-4925F61DF6CD}"/>
              </a:ext>
            </a:extLst>
          </p:cNvPr>
          <p:cNvGrpSpPr/>
          <p:nvPr/>
        </p:nvGrpSpPr>
        <p:grpSpPr>
          <a:xfrm>
            <a:off x="950087" y="4010926"/>
            <a:ext cx="4491136" cy="883761"/>
            <a:chOff x="1491929" y="4101141"/>
            <a:chExt cx="4491136" cy="883761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194DD824-0983-524A-86FA-95B623C24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29" y="4101141"/>
              <a:ext cx="1214695" cy="75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5F42E2-9947-864C-9822-B9FF5082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358" y="4335383"/>
              <a:ext cx="1854104" cy="516440"/>
            </a:xfrm>
            <a:prstGeom prst="rect">
              <a:avLst/>
            </a:prstGeom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7954663A-4F88-2A4A-85EE-8D1DCAC02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196" y="4202304"/>
              <a:ext cx="1106869" cy="78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0803C8-1E4F-014D-8B5C-FCA121DE3444}"/>
              </a:ext>
            </a:extLst>
          </p:cNvPr>
          <p:cNvGrpSpPr/>
          <p:nvPr/>
        </p:nvGrpSpPr>
        <p:grpSpPr>
          <a:xfrm>
            <a:off x="822708" y="2730754"/>
            <a:ext cx="6682297" cy="317459"/>
            <a:chOff x="822708" y="2730754"/>
            <a:chExt cx="6682297" cy="3174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951774-7C25-0F43-A32C-F270F5235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1834" y="2730754"/>
              <a:ext cx="1213171" cy="29726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03784D-ED65-874D-9FD2-322FCC8B66E7}"/>
                </a:ext>
              </a:extLst>
            </p:cNvPr>
            <p:cNvSpPr/>
            <p:nvPr/>
          </p:nvSpPr>
          <p:spPr>
            <a:xfrm>
              <a:off x="822708" y="2740436"/>
              <a:ext cx="54691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20040" lvl="1" indent="0">
                <a:buNone/>
              </a:pPr>
              <a:r>
                <a:rPr lang="en-GB" sz="1400" i="1" dirty="0"/>
                <a:t>(while maybe less expressive than originally expected)</a:t>
              </a:r>
              <a:endParaRPr lang="en-GB" sz="1600" i="1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E170A-0914-E64F-92EC-1C3CF0E425CF}"/>
              </a:ext>
            </a:extLst>
          </p:cNvPr>
          <p:cNvSpPr/>
          <p:nvPr/>
        </p:nvSpPr>
        <p:spPr>
          <a:xfrm>
            <a:off x="1089291" y="332344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</a:rPr>
              <a:t>(still a very active, stimulating academic research area!)</a:t>
            </a:r>
            <a:endParaRPr lang="en-AT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0C7721A-A8D0-C64B-878D-B5D9EB9FCDE3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2A26B-565F-4E44-BF59-D02C769EDC71}"/>
              </a:ext>
            </a:extLst>
          </p:cNvPr>
          <p:cNvSpPr/>
          <p:nvPr/>
        </p:nvSpPr>
        <p:spPr>
          <a:xfrm>
            <a:off x="6879" y="5801649"/>
            <a:ext cx="10439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0">
              <a:buNone/>
            </a:pPr>
            <a:r>
              <a:rPr lang="en-GB" sz="1300" dirty="0"/>
              <a:t>Armin Haller, Javier D. Fernández, </a:t>
            </a:r>
            <a:r>
              <a:rPr lang="en-GB" sz="1300" dirty="0" err="1"/>
              <a:t>Maulik</a:t>
            </a:r>
            <a:r>
              <a:rPr lang="en-GB" sz="1300" dirty="0"/>
              <a:t> R. </a:t>
            </a:r>
            <a:r>
              <a:rPr lang="en-GB" sz="1300" dirty="0" err="1"/>
              <a:t>Kamdar</a:t>
            </a:r>
            <a:r>
              <a:rPr lang="en-GB" sz="1300" dirty="0"/>
              <a:t>, and Axel Polleres. What are links in linked open data? a characterization and evaluation of links between knowledge graphs on the web. </a:t>
            </a:r>
            <a:r>
              <a:rPr lang="en-GB" sz="1300" i="1" dirty="0"/>
              <a:t>ACM Journal of Data and Information Quality (JDIQ)</a:t>
            </a:r>
            <a:r>
              <a:rPr lang="en-GB" sz="1300" dirty="0"/>
              <a:t>, to appear, accepted for publication, 2020. Pre-print available at </a:t>
            </a:r>
            <a:r>
              <a:rPr lang="en-GB" sz="1300" dirty="0">
                <a:hlinkClick r:id="rId7"/>
              </a:rPr>
              <a:t>https://epub.wu.ac.at/7193/</a:t>
            </a:r>
            <a:r>
              <a:rPr lang="en-GB" sz="1300" dirty="0"/>
              <a:t>. </a:t>
            </a:r>
            <a:endParaRPr lang="en-AT" sz="1300" dirty="0"/>
          </a:p>
        </p:txBody>
      </p:sp>
    </p:spTree>
    <p:extLst>
      <p:ext uri="{BB962C8B-B14F-4D97-AF65-F5344CB8AC3E}">
        <p14:creationId xmlns:p14="http://schemas.microsoft.com/office/powerpoint/2010/main" val="3746966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097267-4D63-EE41-882B-66ED5706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05" y="1313018"/>
            <a:ext cx="4135695" cy="423196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401A9-9BB4-CF45-B12D-51C8DF7C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34" y="1399528"/>
            <a:ext cx="7750431" cy="5094618"/>
          </a:xfrm>
        </p:spPr>
        <p:txBody>
          <a:bodyPr>
            <a:normAutofit/>
          </a:bodyPr>
          <a:lstStyle/>
          <a:p>
            <a:r>
              <a:rPr lang="en-AT" sz="1800" dirty="0"/>
              <a:t>state of affairs:</a:t>
            </a:r>
          </a:p>
          <a:p>
            <a:pPr lvl="1"/>
            <a:endParaRPr lang="en-AT" sz="1600" dirty="0"/>
          </a:p>
          <a:p>
            <a:pPr lvl="1">
              <a:buFontTx/>
              <a:buChar char="-"/>
            </a:pPr>
            <a:r>
              <a:rPr lang="en-GB" dirty="0"/>
              <a:t>lack of instance data links </a:t>
            </a:r>
          </a:p>
          <a:p>
            <a:pPr marL="649606" lvl="2" indent="0">
              <a:buNone/>
            </a:pPr>
            <a:r>
              <a:rPr lang="en-GB" dirty="0"/>
              <a:t>	</a:t>
            </a:r>
            <a:r>
              <a:rPr lang="en-GB" i="1" dirty="0"/>
              <a:t>(28% of datasets do not link to external instances)</a:t>
            </a:r>
          </a:p>
          <a:p>
            <a:pPr lvl="1">
              <a:buFontTx/>
              <a:buChar char="-"/>
            </a:pPr>
            <a:r>
              <a:rPr lang="en-GB" dirty="0"/>
              <a:t>broken class and property links</a:t>
            </a:r>
          </a:p>
          <a:p>
            <a:pPr marL="649606" lvl="2" indent="0">
              <a:buNone/>
            </a:pPr>
            <a:r>
              <a:rPr lang="en-GB" dirty="0"/>
              <a:t>	</a:t>
            </a:r>
            <a:r>
              <a:rPr lang="en-GB" i="1" dirty="0"/>
              <a:t>(schema definitions disappear, or exist multiple times, </a:t>
            </a:r>
          </a:p>
          <a:p>
            <a:pPr marL="649606" lvl="2" indent="0">
              <a:buNone/>
            </a:pPr>
            <a:r>
              <a:rPr lang="en-GB" i="1" dirty="0"/>
              <a:t>	 hard to maintain by academics)</a:t>
            </a:r>
          </a:p>
          <a:p>
            <a:pPr lvl="1">
              <a:buClr>
                <a:srgbClr val="0096D3"/>
              </a:buClr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plethora of data and metadata formats, (still) missing publishing best practices</a:t>
            </a:r>
          </a:p>
          <a:p>
            <a:pPr lvl="1">
              <a:buClr>
                <a:srgbClr val="0096D3"/>
              </a:buClr>
              <a:buFontTx/>
              <a:buChar char="-"/>
            </a:pP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 marL="649606" lvl="2" indent="0">
              <a:buClr>
                <a:srgbClr val="0096D3"/>
              </a:buClr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dirty="0">
                <a:solidFill>
                  <a:srgbClr val="000000"/>
                </a:solidFill>
              </a:rPr>
              <a:t>indability, (machine-)</a:t>
            </a:r>
            <a:r>
              <a:rPr lang="en-GB" b="1" dirty="0" err="1">
                <a:solidFill>
                  <a:srgbClr val="000000"/>
                </a:solidFill>
              </a:rPr>
              <a:t>A</a:t>
            </a:r>
            <a:r>
              <a:rPr lang="en-GB" dirty="0" err="1">
                <a:solidFill>
                  <a:srgbClr val="000000"/>
                </a:solidFill>
              </a:rPr>
              <a:t>ccessability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nteroperability and </a:t>
            </a:r>
          </a:p>
          <a:p>
            <a:pPr marL="649606" lvl="2" indent="0">
              <a:buClr>
                <a:srgbClr val="0096D3"/>
              </a:buClr>
              <a:buNone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euse/Reusability only partially given…</a:t>
            </a:r>
          </a:p>
          <a:p>
            <a:pPr marL="649606" lvl="2" indent="0">
              <a:buNone/>
            </a:pPr>
            <a:endParaRPr lang="en-GB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00FAD-664F-F245-8C45-481D3475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background</a:t>
            </a:r>
            <a:r>
              <a:rPr lang="de-AT" dirty="0"/>
              <a:t>   - The "</a:t>
            </a:r>
            <a:r>
              <a:rPr lang="de-AT" i="1" dirty="0"/>
              <a:t>Web </a:t>
            </a:r>
            <a:r>
              <a:rPr lang="de-AT" i="1" dirty="0" err="1"/>
              <a:t>of</a:t>
            </a:r>
            <a:r>
              <a:rPr lang="de-AT" i="1" dirty="0"/>
              <a:t> Data</a:t>
            </a:r>
            <a:r>
              <a:rPr lang="de-AT" dirty="0"/>
              <a:t>"</a:t>
            </a:r>
            <a:endParaRPr lang="en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68455-CA12-8948-9725-A098EAFC8834}"/>
              </a:ext>
            </a:extLst>
          </p:cNvPr>
          <p:cNvSpPr/>
          <p:nvPr/>
        </p:nvSpPr>
        <p:spPr>
          <a:xfrm>
            <a:off x="2646486" y="4461534"/>
            <a:ext cx="5354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?</a:t>
            </a:r>
            <a:r>
              <a:rPr lang="en-GB" dirty="0">
                <a:solidFill>
                  <a:srgbClr val="000000"/>
                </a:solidFill>
              </a:rPr>
              <a:t>  </a:t>
            </a:r>
            <a:r>
              <a:rPr lang="en-AT" dirty="0">
                <a:hlinkClick r:id="rId3"/>
              </a:rPr>
              <a:t>https://www.go-fair.org/fair-principles/</a:t>
            </a:r>
            <a:r>
              <a:rPr lang="en-AT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B6B6BC-34B0-3545-ABE6-BF856F70B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13" y="4677474"/>
            <a:ext cx="1817773" cy="57226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AEFB714-BE53-4045-A887-27D26C406FE9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6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14E5E-7F0B-A749-812D-8C6561ED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82" y="1365185"/>
            <a:ext cx="10346192" cy="4624686"/>
          </a:xfrm>
        </p:spPr>
        <p:txBody>
          <a:bodyPr/>
          <a:lstStyle/>
          <a:p>
            <a:r>
              <a:rPr lang="en-AT" dirty="0"/>
              <a:t>We got quite excited about Open (Government) Data developments!</a:t>
            </a:r>
          </a:p>
          <a:p>
            <a:pPr lvl="1"/>
            <a:endParaRPr lang="en-A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107EB-F1B0-1E43-94D7-6FE41D10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My background – Meanwhile in parallel…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DDA593-B382-2F49-8572-648A75BCD6BD}"/>
              </a:ext>
            </a:extLst>
          </p:cNvPr>
          <p:cNvSpPr txBox="1">
            <a:spLocks/>
          </p:cNvSpPr>
          <p:nvPr/>
        </p:nvSpPr>
        <p:spPr bwMode="auto">
          <a:xfrm>
            <a:off x="827329" y="1973884"/>
            <a:ext cx="3063128" cy="5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defTabSz="1095376" rtl="0" eaLnBrk="0" fontAlgn="base" hangingPunct="0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54864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109728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64592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2194560" algn="l" defTabSz="1095376" rtl="0" fontAlgn="base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sz="2000" dirty="0"/>
              <a:t>Open Data portals…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147D508-F0EA-A340-9F7D-690BC2A9A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71" y="2515310"/>
            <a:ext cx="2941776" cy="4338521"/>
          </a:xfrm>
          <a:prstGeom prst="rect">
            <a:avLst/>
          </a:prstGeom>
          <a:ln>
            <a:solidFill>
              <a:srgbClr val="0096D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96B2D-C32B-D342-BC61-0C91658A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457" y="2260136"/>
            <a:ext cx="4157506" cy="4544524"/>
          </a:xfrm>
          <a:prstGeom prst="rect">
            <a:avLst/>
          </a:prstGeom>
          <a:ln>
            <a:solidFill>
              <a:srgbClr val="0096D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D3DC3-FC8E-184C-99AF-985FC646D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2" t="-442"/>
          <a:stretch/>
        </p:blipFill>
        <p:spPr>
          <a:xfrm>
            <a:off x="8147573" y="2742488"/>
            <a:ext cx="4044427" cy="4019825"/>
          </a:xfrm>
          <a:prstGeom prst="rect">
            <a:avLst/>
          </a:prstGeom>
          <a:ln>
            <a:solidFill>
              <a:srgbClr val="0096D3"/>
            </a:solidFill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D8A6B55-16D1-F141-9268-AFC810F4A181}"/>
              </a:ext>
            </a:extLst>
          </p:cNvPr>
          <p:cNvSpPr/>
          <p:nvPr/>
        </p:nvSpPr>
        <p:spPr>
          <a:xfrm>
            <a:off x="9253729" y="1878930"/>
            <a:ext cx="2828544" cy="762411"/>
          </a:xfrm>
          <a:prstGeom prst="wedgeRoundRectCallout">
            <a:avLst>
              <a:gd name="adj1" fmla="val -100052"/>
              <a:gd name="adj2" fmla="val 607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Uniform metadata, accessible via common APIs (mostly JSON, rather than RDF).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98C58E3-A71F-384D-BC70-FD0CE961230E}"/>
              </a:ext>
            </a:extLst>
          </p:cNvPr>
          <p:cNvSpPr/>
          <p:nvPr/>
        </p:nvSpPr>
        <p:spPr>
          <a:xfrm>
            <a:off x="3044994" y="4280648"/>
            <a:ext cx="6208735" cy="762411"/>
          </a:xfrm>
          <a:prstGeom prst="wedgeRoundRectCallout">
            <a:avLst>
              <a:gd name="adj1" fmla="val -16000"/>
              <a:gd name="adj2" fmla="val -43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Uptake and use mostly in the form of Apps, Data journalism, etc. using single datasets.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2B6FDA-19C7-584B-BB06-4C4A7F553541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10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19BA2-C778-7141-9889-B77D9EE6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1" y="1417322"/>
            <a:ext cx="10624999" cy="5076824"/>
          </a:xfrm>
        </p:spPr>
        <p:txBody>
          <a:bodyPr>
            <a:normAutofit fontScale="70000" lnSpcReduction="20000"/>
          </a:bodyPr>
          <a:lstStyle/>
          <a:p>
            <a:r>
              <a:rPr lang="en-GB" sz="2300" dirty="0"/>
              <a:t>Big hopes (also for us as researchers!)  &amp; political push!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Stefan Bischof, Axel Polleres, and Simon </a:t>
            </a:r>
            <a:r>
              <a:rPr lang="en-GB" dirty="0" err="1"/>
              <a:t>Sperl</a:t>
            </a:r>
            <a:r>
              <a:rPr lang="en-GB" dirty="0"/>
              <a:t>. City data pipeline - a system for making open data useful for cities. In </a:t>
            </a:r>
            <a:r>
              <a:rPr lang="en-GB" i="1" dirty="0"/>
              <a:t>I-SEMANTICS 2013 Posters &amp; Demonstrations Track</a:t>
            </a:r>
            <a:r>
              <a:rPr lang="en-GB" dirty="0"/>
              <a:t>, volume 1026 of </a:t>
            </a:r>
            <a:r>
              <a:rPr lang="en-GB" i="1" dirty="0"/>
              <a:t>CEUR Workshop Proceedings</a:t>
            </a:r>
            <a:r>
              <a:rPr lang="en-GB" dirty="0"/>
              <a:t>, pages 45--49, Graz, Austria, September 2013. CEUR-</a:t>
            </a:r>
            <a:r>
              <a:rPr lang="en-GB" dirty="0" err="1"/>
              <a:t>WS.org</a:t>
            </a:r>
            <a:r>
              <a:rPr lang="en-GB" dirty="0"/>
              <a:t>. [ </a:t>
            </a:r>
            <a:r>
              <a:rPr lang="en-GB" dirty="0">
                <a:hlinkClick r:id="rId2"/>
              </a:rPr>
              <a:t>.pdf</a:t>
            </a:r>
            <a:r>
              <a:rPr lang="en-GB" dirty="0"/>
              <a:t> ]</a:t>
            </a:r>
          </a:p>
          <a:p>
            <a:r>
              <a:rPr lang="en-GB" dirty="0"/>
              <a:t>Jürgen </a:t>
            </a:r>
            <a:r>
              <a:rPr lang="en-GB" dirty="0" err="1"/>
              <a:t>Umbrich</a:t>
            </a:r>
            <a:r>
              <a:rPr lang="en-GB" dirty="0"/>
              <a:t>, Sebastian </a:t>
            </a:r>
            <a:r>
              <a:rPr lang="en-GB" dirty="0" err="1"/>
              <a:t>Neumaier</a:t>
            </a:r>
            <a:r>
              <a:rPr lang="en-GB" dirty="0"/>
              <a:t>, and Axel Polleres. Quality assessment &amp; evolution of open data portals. In </a:t>
            </a:r>
            <a:r>
              <a:rPr lang="en-GB" i="1" dirty="0"/>
              <a:t>IEEE International Conference on Open and Big Data</a:t>
            </a:r>
            <a:r>
              <a:rPr lang="en-GB" dirty="0"/>
              <a:t>, Rome, Italy, August 2015.</a:t>
            </a:r>
            <a:endParaRPr lang="en-A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8976E-B0CD-6B40-BDA0-4C4AE882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Can (Open) Data portals be a more viable basis for making the Web of Data a reality?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83109B1-4FE8-FE47-BC4D-622C0278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0" y="2408439"/>
            <a:ext cx="952033" cy="12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CE45DC-F1C5-DE43-A570-45181A641177}"/>
              </a:ext>
            </a:extLst>
          </p:cNvPr>
          <p:cNvSpPr/>
          <p:nvPr/>
        </p:nvSpPr>
        <p:spPr>
          <a:xfrm>
            <a:off x="899204" y="3627040"/>
            <a:ext cx="3914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600" dirty="0"/>
              <a:t>March 2010 </a:t>
            </a:r>
            <a:r>
              <a:rPr lang="en-GB" sz="1600" dirty="0"/>
              <a:t>– </a:t>
            </a:r>
            <a:r>
              <a:rPr lang="en-AT" sz="1600" dirty="0"/>
              <a:t>Data.gov.uk launched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EF165-CBA4-494C-8542-F82371F1E768}"/>
              </a:ext>
            </a:extLst>
          </p:cNvPr>
          <p:cNvSpPr/>
          <p:nvPr/>
        </p:nvSpPr>
        <p:spPr>
          <a:xfrm>
            <a:off x="2949484" y="3273097"/>
            <a:ext cx="138146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May 2009 – launch </a:t>
            </a:r>
            <a:r>
              <a:rPr lang="en-GB" sz="1600" dirty="0" err="1"/>
              <a:t>data.gov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	      December 2011 – </a:t>
            </a:r>
            <a:r>
              <a:rPr lang="en-GB" sz="1600" dirty="0" err="1"/>
              <a:t>Neelie</a:t>
            </a:r>
            <a:r>
              <a:rPr lang="en-GB" sz="1600" dirty="0"/>
              <a:t> </a:t>
            </a:r>
            <a:r>
              <a:rPr lang="en-GB" sz="1600" dirty="0" err="1"/>
              <a:t>Kroes</a:t>
            </a:r>
            <a:r>
              <a:rPr lang="en-GB" sz="1600" dirty="0"/>
              <a:t> EU VP for Digital Agenda Data announced 			  EU Open Data Strategy</a:t>
            </a:r>
          </a:p>
          <a:p>
            <a:r>
              <a:rPr lang="en-GB" sz="1600" dirty="0"/>
              <a:t>			       EU Open Data Strategy	</a:t>
            </a:r>
          </a:p>
          <a:p>
            <a:r>
              <a:rPr lang="en-GB" sz="1600" dirty="0"/>
              <a:t>May 2013 – Obama's </a:t>
            </a:r>
            <a:r>
              <a:rPr lang="en-GB" sz="1600" dirty="0">
                <a:hlinkClick r:id="rId4"/>
              </a:rPr>
              <a:t>executive </a:t>
            </a:r>
            <a:r>
              <a:rPr lang="en-GB" sz="1600">
                <a:hlinkClick r:id="rId4"/>
              </a:rPr>
              <a:t>order</a:t>
            </a:r>
            <a:r>
              <a:rPr lang="en-GB" sz="1600"/>
              <a:t> makes </a:t>
            </a:r>
            <a:r>
              <a:rPr lang="en-GB" sz="1600" dirty="0"/>
              <a:t>open data default for </a:t>
            </a:r>
            <a:r>
              <a:rPr lang="en-GB" sz="1600" dirty="0" err="1"/>
              <a:t>gov.information</a:t>
            </a:r>
            <a:r>
              <a:rPr lang="en-GB" sz="1600" dirty="0"/>
              <a:t> </a:t>
            </a:r>
            <a:endParaRPr lang="en-AT" sz="1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22AB3EB-B2F6-8C48-8752-8AC350FA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/>
          <a:stretch/>
        </p:blipFill>
        <p:spPr bwMode="auto">
          <a:xfrm>
            <a:off x="3039776" y="1975736"/>
            <a:ext cx="1001094" cy="12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elie Kroes - Wikipedia">
            <a:extLst>
              <a:ext uri="{FF2B5EF4-FFF2-40B4-BE49-F238E27FC236}">
                <a16:creationId xmlns:a16="http://schemas.microsoft.com/office/drawing/2014/main" id="{4B996F73-CC3A-9E46-9A28-1B8EB57C3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8609" r="23277" b="25798"/>
          <a:stretch/>
        </p:blipFill>
        <p:spPr bwMode="auto">
          <a:xfrm>
            <a:off x="6236532" y="2718086"/>
            <a:ext cx="1001095" cy="12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F094684-E77F-D64C-8365-90625F653A3E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443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A01014-6ABD-A248-80E2-E6FC42DA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1" y="2455931"/>
            <a:ext cx="3626864" cy="3944869"/>
          </a:xfrm>
        </p:spPr>
        <p:txBody>
          <a:bodyPr/>
          <a:lstStyle/>
          <a:p>
            <a:r>
              <a:rPr lang="en-AT" dirty="0"/>
              <a:t>Can we collect and use Open Data to answer relevant questions?</a:t>
            </a:r>
          </a:p>
          <a:p>
            <a:endParaRPr lang="en-AT" dirty="0"/>
          </a:p>
          <a:p>
            <a:pPr lvl="1"/>
            <a:r>
              <a:rPr lang="en-AT" sz="1400" i="1" dirty="0"/>
              <a:t>e.g. developments of Cities </a:t>
            </a:r>
          </a:p>
          <a:p>
            <a:pPr marL="320040" lvl="1" indent="0">
              <a:buNone/>
            </a:pPr>
            <a:r>
              <a:rPr lang="en-AT" sz="1400" i="1" dirty="0"/>
              <a:t>     (in Europe, worldwide)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320040" lvl="1" indent="0">
              <a:buNone/>
            </a:pPr>
            <a:endParaRPr lang="en-A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9931D-DBD1-9B43-BE76-FBDEC3EE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Can we use Open Data as a Web of Data?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1A012-DE93-414B-A2AB-9EE66F01BDBE}"/>
              </a:ext>
            </a:extLst>
          </p:cNvPr>
          <p:cNvSpPr/>
          <p:nvPr/>
        </p:nvSpPr>
        <p:spPr>
          <a:xfrm>
            <a:off x="713487" y="1507510"/>
            <a:ext cx="1096002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5376" eaLnBrk="0" fontAlgn="base" hangingPunct="0">
              <a:spcBef>
                <a:spcPct val="0"/>
              </a:spcBef>
              <a:spcAft>
                <a:spcPts val="720"/>
              </a:spcAft>
              <a:buClr>
                <a:srgbClr val="0096D3"/>
              </a:buClr>
            </a:pPr>
            <a:r>
              <a:rPr lang="en-GB" sz="1300" b="1" dirty="0">
                <a:solidFill>
                  <a:srgbClr val="000000"/>
                </a:solidFill>
              </a:rPr>
              <a:t>Stefan Bischof</a:t>
            </a:r>
            <a:r>
              <a:rPr lang="en-GB" sz="1300" dirty="0">
                <a:solidFill>
                  <a:srgbClr val="000000"/>
                </a:solidFill>
              </a:rPr>
              <a:t>, Axel Polleres, and Simon </a:t>
            </a:r>
            <a:r>
              <a:rPr lang="en-GB" sz="1300" dirty="0" err="1">
                <a:solidFill>
                  <a:srgbClr val="000000"/>
                </a:solidFill>
              </a:rPr>
              <a:t>Sperl</a:t>
            </a:r>
            <a:r>
              <a:rPr lang="en-GB" sz="1300" dirty="0">
                <a:solidFill>
                  <a:srgbClr val="000000"/>
                </a:solidFill>
              </a:rPr>
              <a:t>. City data pipeline - a system for making open data useful for cities. In </a:t>
            </a:r>
            <a:r>
              <a:rPr lang="en-GB" sz="1300" i="1" dirty="0">
                <a:solidFill>
                  <a:srgbClr val="000000"/>
                </a:solidFill>
              </a:rPr>
              <a:t>I-SEMANTICS 2013 Posters &amp; Demonstrations Track</a:t>
            </a:r>
            <a:r>
              <a:rPr lang="en-GB" sz="1300" dirty="0">
                <a:solidFill>
                  <a:srgbClr val="000000"/>
                </a:solidFill>
              </a:rPr>
              <a:t>, volume 1026 of </a:t>
            </a:r>
            <a:r>
              <a:rPr lang="en-GB" sz="1300" i="1" dirty="0">
                <a:solidFill>
                  <a:srgbClr val="000000"/>
                </a:solidFill>
              </a:rPr>
              <a:t>CEUR Workshop Proceedings</a:t>
            </a:r>
            <a:r>
              <a:rPr lang="en-GB" sz="1300" dirty="0">
                <a:solidFill>
                  <a:srgbClr val="000000"/>
                </a:solidFill>
              </a:rPr>
              <a:t>, pages 45--49, Graz, Austria, September 2013. CEUR-</a:t>
            </a:r>
            <a:r>
              <a:rPr lang="en-GB" sz="1300" dirty="0" err="1">
                <a:solidFill>
                  <a:srgbClr val="000000"/>
                </a:solidFill>
              </a:rPr>
              <a:t>WS.org</a:t>
            </a:r>
            <a:r>
              <a:rPr lang="en-GB" sz="1300" dirty="0">
                <a:solidFill>
                  <a:srgbClr val="000000"/>
                </a:solidFill>
              </a:rPr>
              <a:t>. [ </a:t>
            </a:r>
            <a:r>
              <a:rPr lang="en-GB" sz="13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</a:t>
            </a:r>
            <a:r>
              <a:rPr lang="en-GB" sz="1300" dirty="0">
                <a:solidFill>
                  <a:srgbClr val="000000"/>
                </a:solidFill>
              </a:rPr>
              <a:t> 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BA870-C4EE-B84D-A408-92ADC786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5" y="2021792"/>
            <a:ext cx="6368913" cy="48362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97C2C73-D822-DE4B-88BA-86356A1C7DDD}"/>
              </a:ext>
            </a:extLst>
          </p:cNvPr>
          <p:cNvGrpSpPr/>
          <p:nvPr/>
        </p:nvGrpSpPr>
        <p:grpSpPr>
          <a:xfrm>
            <a:off x="0" y="1432406"/>
            <a:ext cx="12070080" cy="4772997"/>
            <a:chOff x="0" y="1432406"/>
            <a:chExt cx="12070080" cy="47729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1F9356-8E86-B049-8277-1A80DE692276}"/>
                </a:ext>
              </a:extLst>
            </p:cNvPr>
            <p:cNvSpPr/>
            <p:nvPr/>
          </p:nvSpPr>
          <p:spPr>
            <a:xfrm>
              <a:off x="4888992" y="2187815"/>
              <a:ext cx="7181088" cy="4017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T" b="1" dirty="0">
                  <a:solidFill>
                    <a:sysClr val="windowText" lastClr="000000"/>
                  </a:solidFill>
                </a:rPr>
                <a:t>Answer</a:t>
              </a:r>
              <a:r>
                <a:rPr lang="en-AT" dirty="0">
                  <a:solidFill>
                    <a:sysClr val="windowText" lastClr="000000"/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ysClr val="windowText" lastClr="000000"/>
                  </a:solidFill>
                </a:rPr>
                <a:t>partially,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ysClr val="windowText" lastClr="000000"/>
                  </a:solidFill>
                </a:rPr>
                <a:t>manual integration of a handful of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ysClr val="windowText" lastClr="000000"/>
                  </a:solidFill>
                </a:rPr>
                <a:t>lots of missing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ysClr val="windowText" lastClr="000000"/>
                  </a:solidFill>
                </a:rPr>
                <a:t>We can develop new methods for automatic, scalable integration and model building (using Semantic Web technologies and Machine Learning!)</a:t>
              </a:r>
            </a:p>
            <a:p>
              <a:endParaRPr lang="en-AT" b="1" dirty="0">
                <a:solidFill>
                  <a:sysClr val="windowText" lastClr="000000"/>
                </a:solidFill>
              </a:endParaRPr>
            </a:p>
            <a:p>
              <a:r>
                <a:rPr lang="en-AT" b="1" dirty="0">
                  <a:solidFill>
                    <a:sysClr val="windowText" lastClr="000000"/>
                  </a:solidFill>
                </a:rPr>
                <a:t>Hope</a:t>
              </a:r>
              <a:r>
                <a:rPr lang="en-AT" dirty="0">
                  <a:solidFill>
                    <a:sysClr val="windowText" lastClr="000000"/>
                  </a:solidFill>
                </a:rPr>
                <a:t>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b="1" i="1" dirty="0">
                  <a:solidFill>
                    <a:sysClr val="windowText" lastClr="000000"/>
                  </a:solidFill>
                </a:rPr>
                <a:t>The more data becomes available,  </a:t>
              </a:r>
            </a:p>
            <a:p>
              <a:r>
                <a:rPr lang="en-AT" b="1" i="1" dirty="0">
                  <a:solidFill>
                    <a:sysClr val="windowText" lastClr="000000"/>
                  </a:solidFill>
                </a:rPr>
                <a:t>    the better (data quality &amp; amount ) it will work!</a:t>
              </a:r>
            </a:p>
            <a:p>
              <a:endParaRPr lang="en-AT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21A9A3-13DA-B945-A8D8-B92B1AD9D874}"/>
                </a:ext>
              </a:extLst>
            </p:cNvPr>
            <p:cNvGrpSpPr/>
            <p:nvPr/>
          </p:nvGrpSpPr>
          <p:grpSpPr>
            <a:xfrm>
              <a:off x="0" y="1432406"/>
              <a:ext cx="1446230" cy="1041056"/>
              <a:chOff x="0" y="1432406"/>
              <a:chExt cx="1446230" cy="1041056"/>
            </a:xfrm>
          </p:grpSpPr>
          <p:pic>
            <p:nvPicPr>
              <p:cNvPr id="6146" name="Picture 2" descr="stefanbischof (Stefan Bischof) · GitHub">
                <a:extLst>
                  <a:ext uri="{FF2B5EF4-FFF2-40B4-BE49-F238E27FC236}">
                    <a16:creationId xmlns:a16="http://schemas.microsoft.com/office/drawing/2014/main" id="{153761F5-4E9B-5947-9880-DD8B046A1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" y="1432406"/>
                <a:ext cx="755409" cy="755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5A4C42-12E2-F144-8C32-A0A4B0C2CA3F}"/>
                  </a:ext>
                </a:extLst>
              </p:cNvPr>
              <p:cNvSpPr txBox="1"/>
              <p:nvPr/>
            </p:nvSpPr>
            <p:spPr>
              <a:xfrm>
                <a:off x="0" y="2196463"/>
                <a:ext cx="14462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sz="1200" dirty="0">
                    <a:hlinkClick r:id="rId5"/>
                  </a:rPr>
                  <a:t>PhD thesis 2017</a:t>
                </a:r>
                <a:endParaRPr lang="en-AT" sz="1200" dirty="0"/>
              </a:p>
            </p:txBody>
          </p:sp>
        </p:grp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58086AF-F80F-2E40-B364-A352E6E6B075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7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89931D-DBD1-9B43-BE76-FBDEC3EE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0" y="254668"/>
            <a:ext cx="10365828" cy="1083946"/>
          </a:xfrm>
        </p:spPr>
        <p:txBody>
          <a:bodyPr/>
          <a:lstStyle/>
          <a:p>
            <a:r>
              <a:rPr lang="en-AT" dirty="0">
                <a:solidFill>
                  <a:sysClr val="windowText" lastClr="000000"/>
                </a:solidFill>
              </a:rPr>
              <a:t>Does Open data develop into a viable Data-Ecosystem?</a:t>
            </a:r>
            <a:endParaRPr lang="en-A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14C3E-AF1D-5C45-BE48-5BBDC86C4D80}"/>
              </a:ext>
            </a:extLst>
          </p:cNvPr>
          <p:cNvSpPr/>
          <p:nvPr/>
        </p:nvSpPr>
        <p:spPr>
          <a:xfrm>
            <a:off x="-34891" y="54340"/>
            <a:ext cx="977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i="1" dirty="0">
                <a:solidFill>
                  <a:sysClr val="windowText" lastClr="000000"/>
                </a:solidFill>
              </a:rPr>
              <a:t>Hope: The more Open data becomes available, the better it wil work!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591A6F-FFE5-A941-BC04-2D057392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1" y="2414487"/>
            <a:ext cx="9999049" cy="4293725"/>
          </a:xfrm>
        </p:spPr>
        <p:txBody>
          <a:bodyPr/>
          <a:lstStyle/>
          <a:p>
            <a:pPr marL="0" indent="0">
              <a:buNone/>
            </a:pPr>
            <a:r>
              <a:rPr lang="en-AT" dirty="0"/>
              <a:t>Can we monitor Open Data development and quality?</a:t>
            </a:r>
          </a:p>
          <a:p>
            <a:pPr marL="0" indent="0">
              <a:buNone/>
            </a:pPr>
            <a:r>
              <a:rPr lang="en-AT" dirty="0"/>
              <a:t>	Can we automatically collect and integrate Open Data? </a:t>
            </a:r>
          </a:p>
          <a:p>
            <a:pPr marL="0" indent="0">
              <a:buNone/>
            </a:pPr>
            <a:r>
              <a:rPr lang="en-AT" dirty="0"/>
              <a:t>		Can we make Open Data more </a:t>
            </a:r>
            <a:r>
              <a:rPr lang="en-AT" b="1" dirty="0"/>
              <a:t>FAIR </a:t>
            </a:r>
            <a:r>
              <a:rPr lang="en-AT" i="1" dirty="0"/>
              <a:t>automatically</a:t>
            </a:r>
            <a:r>
              <a:rPr lang="en-AT" dirty="0"/>
              <a:t>?</a:t>
            </a:r>
          </a:p>
          <a:p>
            <a:pPr marL="0" indent="0">
              <a:buNone/>
            </a:pPr>
            <a:r>
              <a:rPr lang="en-AT" dirty="0"/>
              <a:t>		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79798-DAE4-A54E-A835-31098A9295C5}"/>
              </a:ext>
            </a:extLst>
          </p:cNvPr>
          <p:cNvSpPr/>
          <p:nvPr/>
        </p:nvSpPr>
        <p:spPr>
          <a:xfrm>
            <a:off x="1358040" y="1551898"/>
            <a:ext cx="9339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5376" eaLnBrk="0" fontAlgn="base" hangingPunct="0">
              <a:spcBef>
                <a:spcPct val="0"/>
              </a:spcBef>
              <a:spcAft>
                <a:spcPts val="720"/>
              </a:spcAft>
              <a:buClr>
                <a:srgbClr val="0096D3"/>
              </a:buClr>
            </a:pPr>
            <a:r>
              <a:rPr lang="en-GB" sz="1300" dirty="0">
                <a:solidFill>
                  <a:srgbClr val="000000"/>
                </a:solidFill>
              </a:rPr>
              <a:t>Jürgen </a:t>
            </a:r>
            <a:r>
              <a:rPr lang="en-GB" sz="1300" dirty="0" err="1">
                <a:solidFill>
                  <a:srgbClr val="000000"/>
                </a:solidFill>
              </a:rPr>
              <a:t>Umbrich</a:t>
            </a:r>
            <a:r>
              <a:rPr lang="en-GB" sz="1300" dirty="0">
                <a:solidFill>
                  <a:srgbClr val="000000"/>
                </a:solidFill>
              </a:rPr>
              <a:t>, Sebastian </a:t>
            </a:r>
            <a:r>
              <a:rPr lang="en-GB" sz="1300" dirty="0" err="1">
                <a:solidFill>
                  <a:srgbClr val="000000"/>
                </a:solidFill>
              </a:rPr>
              <a:t>Neumaier</a:t>
            </a:r>
            <a:r>
              <a:rPr lang="en-GB" sz="1300" dirty="0">
                <a:solidFill>
                  <a:srgbClr val="000000"/>
                </a:solidFill>
              </a:rPr>
              <a:t>, and Axel Polleres. Quality assessment &amp; evolution of open data portals. In </a:t>
            </a:r>
            <a:r>
              <a:rPr lang="en-GB" sz="1300" i="1" dirty="0">
                <a:solidFill>
                  <a:srgbClr val="000000"/>
                </a:solidFill>
              </a:rPr>
              <a:t>IEEE International Conference on Open and Big Data</a:t>
            </a:r>
            <a:r>
              <a:rPr lang="en-GB" sz="1300" dirty="0">
                <a:solidFill>
                  <a:srgbClr val="000000"/>
                </a:solidFill>
              </a:rPr>
              <a:t>, Rome, Italy, August 2015.</a:t>
            </a:r>
            <a:endParaRPr lang="en-AT" sz="1300" dirty="0">
              <a:solidFill>
                <a:srgbClr val="000000"/>
              </a:solidFill>
            </a:endParaRPr>
          </a:p>
        </p:txBody>
      </p:sp>
      <p:pic>
        <p:nvPicPr>
          <p:cNvPr id="6148" name="Picture 4" descr="U - WU Executive Academy Wien">
            <a:extLst>
              <a:ext uri="{FF2B5EF4-FFF2-40B4-BE49-F238E27FC236}">
                <a16:creationId xmlns:a16="http://schemas.microsoft.com/office/drawing/2014/main" id="{17D005B2-7E9A-AF4C-BF84-19611941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614"/>
            <a:ext cx="636041" cy="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bastian Neumaier (WU Research)">
            <a:extLst>
              <a:ext uri="{FF2B5EF4-FFF2-40B4-BE49-F238E27FC236}">
                <a16:creationId xmlns:a16="http://schemas.microsoft.com/office/drawing/2014/main" id="{01BCAFA6-3E02-C443-84D4-19ACFEF5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" y="1338614"/>
            <a:ext cx="721999" cy="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36FCDD-53B7-B545-BFE4-08DE9CB786BA}"/>
              </a:ext>
            </a:extLst>
          </p:cNvPr>
          <p:cNvSpPr txBox="1">
            <a:spLocks/>
          </p:cNvSpPr>
          <p:nvPr/>
        </p:nvSpPr>
        <p:spPr>
          <a:xfrm>
            <a:off x="0" y="6559976"/>
            <a:ext cx="1316567" cy="31051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fld id="{BE3DC40E-DBBE-4E2D-9EEC-FBF0DA0E9179}" type="slidenum">
              <a:rPr lang="de-AT" sz="1100" smtClean="0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de-A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250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16:10 1">
        <a:dk1>
          <a:srgbClr val="000000"/>
        </a:dk1>
        <a:lt1>
          <a:srgbClr val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FFFFFF"/>
        </a:accent3>
        <a:accent4>
          <a:srgbClr val="000000"/>
        </a:accent4>
        <a:accent5>
          <a:srgbClr val="AAC9E6"/>
        </a:accent5>
        <a:accent6>
          <a:srgbClr val="002956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 [Schreibgeschützt]" id="{5200FF33-C5DD-47BF-993C-B0D0432DF31D}" vid="{C3E72505-E94C-4A48-BB83-674F395974D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b0a3ee-3d2a-451c-9a1a-7e5d5b0c9c77"/>
    <c024dc64a52146c0b8fd6a67b6df121a xmlns="226E1494-8C9F-4996-A91B-01119BF5B652">
      <Terms xmlns="http://schemas.microsoft.com/office/infopath/2007/PartnerControls"/>
    </c024dc64a52146c0b8fd6a67b6df121a>
    <pd51bea294b845a5a864a077c0ab2f61 xmlns="226E1494-8C9F-4996-A91B-01119BF5B652">
      <Terms xmlns="http://schemas.microsoft.com/office/infopath/2007/PartnerControls"/>
    </pd51bea294b845a5a864a077c0ab2f61>
    <Weitere_x0020_Informationen xmlns="226e1494-8c9f-4996-a91b-01119bf5b6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8B1E1BF6AF884F9291BB35B90F8E91" ma:contentTypeVersion="" ma:contentTypeDescription="Ein neues Dokument erstellen." ma:contentTypeScope="" ma:versionID="ea1b9eea4c986a207a21e56e7de77462">
  <xsd:schema xmlns:xsd="http://www.w3.org/2001/XMLSchema" xmlns:xs="http://www.w3.org/2001/XMLSchema" xmlns:p="http://schemas.microsoft.com/office/2006/metadata/properties" xmlns:ns2="226E1494-8C9F-4996-A91B-01119BF5B652" xmlns:ns3="08b0a3ee-3d2a-451c-9a1a-7e5d5b0c9c77" xmlns:ns4="226e1494-8c9f-4996-a91b-01119bf5b652" targetNamespace="http://schemas.microsoft.com/office/2006/metadata/properties" ma:root="true" ma:fieldsID="2244bf9e03ac42408ba583c78ff798da" ns2:_="" ns3:_="" ns4:_="">
    <xsd:import namespace="226E1494-8C9F-4996-A91B-01119BF5B652"/>
    <xsd:import namespace="08b0a3ee-3d2a-451c-9a1a-7e5d5b0c9c77"/>
    <xsd:import namespace="226e1494-8c9f-4996-a91b-01119bf5b652"/>
    <xsd:element name="properties">
      <xsd:complexType>
        <xsd:sequence>
          <xsd:element name="documentManagement">
            <xsd:complexType>
              <xsd:all>
                <xsd:element ref="ns2:pd51bea294b845a5a864a077c0ab2f61" minOccurs="0"/>
                <xsd:element ref="ns3:TaxCatchAll" minOccurs="0"/>
                <xsd:element ref="ns2:c024dc64a52146c0b8fd6a67b6df121a" minOccurs="0"/>
                <xsd:element ref="ns3:SharedWithUsers" minOccurs="0"/>
                <xsd:element ref="ns3:SharedWithDetails" minOccurs="0"/>
                <xsd:element ref="ns4:Weitere_x0020_Information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E1494-8C9F-4996-A91B-01119BF5B652" elementFormDefault="qualified">
    <xsd:import namespace="http://schemas.microsoft.com/office/2006/documentManagement/types"/>
    <xsd:import namespace="http://schemas.microsoft.com/office/infopath/2007/PartnerControls"/>
    <xsd:element name="pd51bea294b845a5a864a077c0ab2f61" ma:index="9" nillable="true" ma:taxonomy="true" ma:internalName="pd51bea294b845a5a864a077c0ab2f61" ma:taxonomyFieldName="Schlagwort" ma:displayName="Schlagwort" ma:default="" ma:fieldId="{9d51bea2-94b8-45a5-a864-a077c0ab2f61}" ma:sspId="59da4ae5-1217-4de6-bd64-b7a740f353bb" ma:termSetId="2f9f3064-d78d-43a2-94b1-d8c0d1813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024dc64a52146c0b8fd6a67b6df121a" ma:index="12" nillable="true" ma:taxonomy="true" ma:internalName="c024dc64a52146c0b8fd6a67b6df121a" ma:taxonomyFieldName="Dokumentenart" ma:displayName="Dokumentenart" ma:default="" ma:fieldId="{c024dc64-a521-46c0-b8fd-6a67b6df121a}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e1494-8c9f-4996-a91b-01119bf5b652" elementFormDefault="qualified">
    <xsd:import namespace="http://schemas.microsoft.com/office/2006/documentManagement/types"/>
    <xsd:import namespace="http://schemas.microsoft.com/office/infopath/2007/PartnerControls"/>
    <xsd:element name="Weitere_x0020_Informationen" ma:index="15" nillable="true" ma:displayName="Weitere Informationen" ma:internalName="Weitere_x0020_Information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39E49-4C43-4590-AC5F-CDE8BF4183AA}">
  <ds:schemaRefs>
    <ds:schemaRef ds:uri="08b0a3ee-3d2a-451c-9a1a-7e5d5b0c9c77"/>
    <ds:schemaRef ds:uri="226e1494-8c9f-4996-a91b-01119bf5b65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26E1494-8C9F-4996-A91B-01119BF5B6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D00F36-8C85-4EB8-A91C-92FAF6484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47AB7-584F-4FF6-9D53-7C14BD582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E1494-8C9F-4996-A91B-01119BF5B652"/>
    <ds:schemaRef ds:uri="08b0a3ee-3d2a-451c-9a1a-7e5d5b0c9c77"/>
    <ds:schemaRef ds:uri="226e1494-8c9f-4996-a91b-01119bf5b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2936</Words>
  <Application>Microsoft Macintosh PowerPoint</Application>
  <PresentationFormat>Widescreen</PresentationFormat>
  <Paragraphs>486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Helvetica</vt:lpstr>
      <vt:lpstr>Source Sans Pro</vt:lpstr>
      <vt:lpstr>Verdana</vt:lpstr>
      <vt:lpstr>Wingdings</vt:lpstr>
      <vt:lpstr>1_Office</vt:lpstr>
      <vt:lpstr>WU 16:10</vt:lpstr>
      <vt:lpstr>From Open Data Portals to Open Data-Ecosystems Experiences &amp; thoughts on how to proceed from monitoring and analyzing Open Data Portals </vt:lpstr>
      <vt:lpstr>My background</vt:lpstr>
      <vt:lpstr>My background   - The "Web of Data"</vt:lpstr>
      <vt:lpstr>My background   - The "Web of Data"</vt:lpstr>
      <vt:lpstr>My background   - The "Web of Data"</vt:lpstr>
      <vt:lpstr>My background – Meanwhile in parallel…</vt:lpstr>
      <vt:lpstr>Can (Open) Data portals be a more viable basis for making the Web of Data a reality?</vt:lpstr>
      <vt:lpstr>Can we use Open Data as a Web of Data?</vt:lpstr>
      <vt:lpstr>Does Open data develop into a viable Data-Ecosystem?</vt:lpstr>
      <vt:lpstr>Does Open data develop into a viable Data-Ecosystem?</vt:lpstr>
      <vt:lpstr>Monitoring and Integrating Open Data </vt:lpstr>
      <vt:lpstr>Open Data Portalwatch  (collecting and assessing metadata quality over time): </vt:lpstr>
      <vt:lpstr> </vt:lpstr>
      <vt:lpstr> </vt:lpstr>
      <vt:lpstr>Open Data Portalwatch</vt:lpstr>
      <vt:lpstr>Meta-data quality and portal QoS best need to be monitored at the portals </vt:lpstr>
      <vt:lpstr>Metadata integration (CKAN, SOCRATA, DCAT, schema-org)  pre-dating/feeding into Google's dataset search </vt:lpstr>
      <vt:lpstr>Large corpus of OpenData portal metadata &amp; data</vt:lpstr>
      <vt:lpstr>What's next? What's missing for a FAIR (European) Data Ecosystem?</vt:lpstr>
      <vt:lpstr>Data search – Is google Dataset search enough?</vt:lpstr>
      <vt:lpstr>Data search – Is google Dataset search enough?</vt:lpstr>
      <vt:lpstr>Data search – Is google Dataset search enough?</vt:lpstr>
      <vt:lpstr>Data search – Is google Dataset search enough?</vt:lpstr>
      <vt:lpstr>Data search – Is google Dataset search enough?</vt:lpstr>
      <vt:lpstr>Use of our corpus to analyse the problem:</vt:lpstr>
      <vt:lpstr>Use of our corpus to analyse the problem:</vt:lpstr>
      <vt:lpstr>Data search – Is google Dataset search enough?</vt:lpstr>
      <vt:lpstr>Data archiving and uniform access?</vt:lpstr>
      <vt:lpstr>What's next? What's missing for a FAIR (European) Data Ecosystem?</vt:lpstr>
      <vt:lpstr>Data search – Is google Dataset search enough?</vt:lpstr>
      <vt:lpstr>Data search – Is google Dataset search enough?</vt:lpstr>
      <vt:lpstr>What's next? What's missing for a FAIR (European) Data Ecosystem?</vt:lpstr>
      <vt:lpstr>Vision: What’s next?  Data-Ecosystem for Controlled Decentralized Data Sharing:</vt:lpstr>
      <vt:lpstr>Take-home Summary: </vt:lpstr>
    </vt:vector>
  </TitlesOfParts>
  <Company>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Spörk, Julia</dc:creator>
  <cp:lastModifiedBy>Polleres, Axel</cp:lastModifiedBy>
  <cp:revision>357</cp:revision>
  <dcterms:created xsi:type="dcterms:W3CDTF">2020-10-16T11:09:14Z</dcterms:created>
  <dcterms:modified xsi:type="dcterms:W3CDTF">2021-01-13T23:21:04Z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0x010100608B1E1BF6AF884F9291BB35B90F8E91</vt:lpwstr>
  </property>
  <property fmtid="{D5CDD505-2E9C-101B-9397-08002B2CF9AE}" pid="3" name="Schlagwort">
    <vt:lpwstr/>
  </property>
  <property fmtid="{D5CDD505-2E9C-101B-9397-08002B2CF9AE}" pid="4" name="Dokumentenart">
    <vt:lpwstr/>
  </property>
</Properties>
</file>