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60" r:id="rId3"/>
    <p:sldId id="265" r:id="rId4"/>
    <p:sldId id="266" r:id="rId5"/>
    <p:sldId id="264" r:id="rId6"/>
    <p:sldId id="268" r:id="rId7"/>
    <p:sldId id="269" r:id="rId8"/>
    <p:sldId id="270" r:id="rId9"/>
    <p:sldId id="274" r:id="rId10"/>
    <p:sldId id="272" r:id="rId11"/>
    <p:sldId id="273" r:id="rId12"/>
    <p:sldId id="257" r:id="rId13"/>
    <p:sldId id="258" r:id="rId14"/>
    <p:sldId id="283" r:id="rId15"/>
    <p:sldId id="285" r:id="rId16"/>
    <p:sldId id="286" r:id="rId17"/>
    <p:sldId id="284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2B8-ECE7-3246-BEAF-39AD19BF9A5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D19F-B361-064A-8645-693F6DDC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7809c27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37809c2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58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in Diagnostics</a:t>
            </a:r>
          </a:p>
          <a:p>
            <a:r>
              <a:rPr lang="en-US" dirty="0"/>
              <a:t> melanoma </a:t>
            </a:r>
            <a:r>
              <a:rPr lang="en-US" dirty="0" err="1"/>
              <a:t>dedection</a:t>
            </a:r>
            <a:r>
              <a:rPr lang="en-US" dirty="0"/>
              <a:t> in images</a:t>
            </a:r>
          </a:p>
          <a:p>
            <a:endParaRPr lang="en-US" dirty="0"/>
          </a:p>
          <a:p>
            <a:r>
              <a:rPr lang="en-US" dirty="0"/>
              <a:t>Generated Articles?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/news/articles/2019-02-14/the-</a:t>
            </a:r>
            <a:r>
              <a:rPr lang="en-US" dirty="0" err="1"/>
              <a:t>ai</a:t>
            </a:r>
            <a:r>
              <a:rPr lang="en-US" dirty="0"/>
              <a:t>-that-can-write-a-fake-news-story-from-a-handful-of-words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426DA-C8FF-4D4D-87EC-17D3D100C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viele Daten, echte Daten oder Simulationen!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FD19F-B361-064A-8645-693F6DDCE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T" dirty="0"/>
              <a:t>Stichwort: offene Daten, Transparenz, Daten teilen!</a:t>
            </a:r>
          </a:p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FD19F-B361-064A-8645-693F6DDCE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Von "Smart cities" zu "Smart villages"?</a:t>
            </a:r>
            <a:br>
              <a:rPr lang="en-AT" dirty="0"/>
            </a:br>
            <a:r>
              <a:rPr lang="en-AT" dirty="0"/>
              <a:t>Ein Beispiel: Open Data "Champion" </a:t>
            </a:r>
            <a:r>
              <a:rPr lang="en-GB" b="1" dirty="0" err="1"/>
              <a:t>Engerwitzdorf</a:t>
            </a: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FD19F-B361-064A-8645-693F6DDCE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9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auch strukturelle Entwicklungen, Wirtschaft, lokale Infrastruktur?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FD19F-B361-064A-8645-693F6DDCE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D61-BCA5-2E43-8722-97CD4EBE0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79CD5-7F2D-7749-B07F-C6D4F0179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EF13-E8E8-3A48-9DFA-DB66AC68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04C5-9FAC-B440-A2E7-3C10517E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8057-DCDA-6A47-AF18-081CC056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1357-C2D7-734D-8BEA-E2F8D585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3764-6A3D-B047-8947-5A060C743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D94F-E4DC-7E48-9965-259863CD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06C9E-355B-C74F-A6C8-5C0DDB8F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CF42-527F-5D4E-B28A-C32D8ED4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2BDEF-67C1-5F4E-9CC1-B2F778188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B0AA9-16DF-064B-92FD-041E815F8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9F5AB-5EAD-964C-A887-A077D3B6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4C59-AD4A-BC4B-80FF-9E7B49F2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EAB90-5D59-FF4C-8BB9-E9D1F387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Bild 3 kurz">
  <p:cSld name="Titelfolie Bild 3 kurz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462" y="6153219"/>
            <a:ext cx="1944001" cy="401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1668316" y="6338856"/>
            <a:ext cx="6951600" cy="4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Institute for Information Business.   </a:t>
            </a:r>
            <a:r>
              <a:rPr lang="en-US" sz="192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data.wu.ac.at</a:t>
            </a:r>
            <a:endParaRPr sz="144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394100" y="750745"/>
            <a:ext cx="11403683" cy="2445120"/>
            <a:chOff x="287338" y="603319"/>
            <a:chExt cx="8552762" cy="2037600"/>
          </a:xfrm>
        </p:grpSpPr>
        <p:sp>
          <p:nvSpPr>
            <p:cNvPr id="105" name="Google Shape;105;p13"/>
            <p:cNvSpPr/>
            <p:nvPr/>
          </p:nvSpPr>
          <p:spPr>
            <a:xfrm>
              <a:off x="6192000" y="603319"/>
              <a:ext cx="2648100" cy="203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87338" y="603319"/>
              <a:ext cx="5904600" cy="2037600"/>
            </a:xfrm>
            <a:prstGeom prst="rect">
              <a:avLst/>
            </a:prstGeom>
            <a:solidFill>
              <a:srgbClr val="0096D3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6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07" name="Google Shape;107;p1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2657" y="1279710"/>
            <a:ext cx="2082248" cy="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807208" y="1191696"/>
            <a:ext cx="7248000" cy="42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16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8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4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4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807208" y="1561638"/>
            <a:ext cx="72480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84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100" y="6027611"/>
            <a:ext cx="865968" cy="54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>
            <a:spLocks noGrp="1"/>
          </p:cNvSpPr>
          <p:nvPr>
            <p:ph type="body" idx="2"/>
          </p:nvPr>
        </p:nvSpPr>
        <p:spPr>
          <a:xfrm>
            <a:off x="383117" y="3529966"/>
            <a:ext cx="5712800" cy="9666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/>
          <a:lstStyle>
            <a:lvl1pPr marL="54864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4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097280" marR="0" lvl="1" indent="-38862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64592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6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194560" marR="0" lvl="3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44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743200" marR="0" lvl="4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44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291840" marR="0" lvl="5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840480" marR="0" lvl="6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389120" marR="0" lvl="7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937760" marR="0" lvl="8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688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3819-0397-8D4C-BC6C-FC440A9F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16C2-B5D9-C646-BE0C-04996BD8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3EF5A-BFC9-034C-BC6E-CFA925EC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0FB2-5565-8046-BAED-777A8FE1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FB47-5DA7-F84E-B28D-3C0E86F9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24DE-C59E-3049-A4E6-592B7A3F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D08DD-E6C3-0B4C-8353-76DD76D2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040CC-84E8-7E4C-B23B-3A403513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2ADA-7B24-AF42-AA7D-11909BDF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9F936-9648-D345-88EB-0D1B933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6C15-AFF2-7C4A-90BA-3CF081A6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65BC-1B6A-4046-B33D-C1CBF97F4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A035D-F8AB-564B-9A5D-99D35BE33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8F77B-6585-F74D-9DDA-D5A46E3F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4E739-5114-DB41-A288-2627D047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A77D9-4CA4-1A45-B77A-1DFC8981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9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E289-0E81-D049-B90D-86772AC5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D592-C5FB-6D4D-979D-5D5AD0DD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B9536-B09C-CB43-9482-0780B546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D5EBF-7226-1449-9DF2-2A5DC66BE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95570-F647-4D4A-BB86-8FCE3B55F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B48EA-FB86-5942-866F-EA068419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1ABD7-18C2-0742-96FC-7C176F62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CBED6-4891-CF48-93C4-D497ABCD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6704-F773-3C49-AF11-09A54C00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365C4-ED29-9C4A-93C7-E0712543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A93CD-98E7-8A48-8DF0-87BDAE3E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C66DE-ACC5-184D-974A-0AF5D29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3D27D-5584-C84E-9850-573DCE02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CF5DA-BFC6-744B-A2F8-2BEB44D1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3785-D217-9442-AC8C-866308E3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CFCD-F8E4-174A-89CF-1159FD2C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7AD4-7AAB-5A45-84A3-0260B398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099D4-6494-6B42-AC33-3656C8544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BE07-CC72-D546-9283-53D675B3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09D2B-56FB-5049-85CF-F358E5E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1BFBA-8D16-334E-A47C-551CB4C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5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DE6E-33B3-6845-B13A-CFAA3886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7708-4D72-DF43-BEBC-33940CD4E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00E7-CDBE-3D4E-98DF-C9BC21E58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E2C6F-DDEC-584D-8350-60DC65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BBE1E-98D8-C645-8945-A613D9C7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56E9F-D44E-0648-B3A5-0047226B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4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C7596-ED36-0A45-8876-919FA60E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A291F-7895-6245-9972-CC81B624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0BEB-4249-BD41-A0CD-160CB4234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F707-3A4A-7F4E-AE9D-04DD80FF7A4C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42438-7545-284A-A567-CD7BDD40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9DF5C-1BA1-9D48-B5F3-EC6AEF5C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A355-954C-5E40-8B24-1CF2B7A76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twitter.com/drbee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data.at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keyourownneuralnetwork.blogspot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chinelearning.apple.com/2017/10/01/hey-siri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408320" y="3534511"/>
            <a:ext cx="7081920" cy="125244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vert="horz" wrap="square" lIns="274320" tIns="259200" rIns="274320" bIns="259200" rtlCol="0" anchor="t" anchorCtr="0">
            <a:noAutofit/>
          </a:bodyPr>
          <a:lstStyle/>
          <a:p>
            <a:pPr marL="0" indent="0">
              <a:buSzPts val="2000"/>
            </a:pPr>
            <a:r>
              <a:rPr lang="en-US" sz="2160" dirty="0"/>
              <a:t>Prof. Dr. Axel Polleres</a:t>
            </a:r>
          </a:p>
        </p:txBody>
      </p:sp>
      <p:sp>
        <p:nvSpPr>
          <p:cNvPr id="7" name="Google Shape;154;p20">
            <a:extLst>
              <a:ext uri="{FF2B5EF4-FFF2-40B4-BE49-F238E27FC236}">
                <a16:creationId xmlns:a16="http://schemas.microsoft.com/office/drawing/2014/main" id="{93DCD99D-04E3-3343-BA3A-E109581925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5627" y="1444830"/>
            <a:ext cx="7664941" cy="12524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200" dirty="0" err="1"/>
              <a:t>Daten</a:t>
            </a:r>
            <a:r>
              <a:rPr lang="en-US" sz="3200" dirty="0"/>
              <a:t> und Artificial Intelligence:</a:t>
            </a:r>
            <a:br>
              <a:rPr lang="en-US" sz="2800" dirty="0"/>
            </a:br>
            <a:r>
              <a:rPr lang="en-US" sz="2400" dirty="0" err="1"/>
              <a:t>Grundlage</a:t>
            </a:r>
            <a:r>
              <a:rPr lang="en-US" sz="2400" dirty="0"/>
              <a:t> der </a:t>
            </a:r>
            <a:r>
              <a:rPr lang="en-US" sz="2400" dirty="0" err="1"/>
              <a:t>Digitalisierung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Dorf?</a:t>
            </a:r>
            <a:endParaRPr sz="2800" i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6428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6265" y="324947"/>
            <a:ext cx="6912000" cy="5619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Function-Based AI: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C8129-6932-D348-B713-C290F464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25524"/>
            <a:ext cx="10515600" cy="59610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08ABE-C57E-104B-AF8E-445F5F67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025523"/>
            <a:ext cx="8319365" cy="57038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FA49B9-ED54-D048-9F84-2656FC22B2FB}"/>
              </a:ext>
            </a:extLst>
          </p:cNvPr>
          <p:cNvSpPr/>
          <p:nvPr/>
        </p:nvSpPr>
        <p:spPr>
          <a:xfrm>
            <a:off x="234984" y="1444109"/>
            <a:ext cx="2979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Thanks to Prof. Georg </a:t>
            </a:r>
            <a:r>
              <a:rPr lang="en-US" dirty="0" err="1"/>
              <a:t>Dorffner</a:t>
            </a:r>
            <a:r>
              <a:rPr lang="en-US" dirty="0"/>
              <a:t> (</a:t>
            </a:r>
            <a:r>
              <a:rPr lang="en-US" dirty="0" err="1"/>
              <a:t>MedUni</a:t>
            </a:r>
            <a:r>
              <a:rPr lang="en-US" dirty="0"/>
              <a:t> Wien)</a:t>
            </a:r>
          </a:p>
          <a:p>
            <a:endParaRPr lang="en-US" dirty="0"/>
          </a:p>
          <a:p>
            <a:r>
              <a:rPr lang="en-US" b="1" i="1" dirty="0"/>
              <a:t>Image recognition </a:t>
            </a:r>
            <a:r>
              <a:rPr lang="en-US" dirty="0"/>
              <a:t>in diagnosis. Typical example use of Convolutional NNs</a:t>
            </a:r>
          </a:p>
        </p:txBody>
      </p:sp>
    </p:spTree>
    <p:extLst>
      <p:ext uri="{BB962C8B-B14F-4D97-AF65-F5344CB8AC3E}">
        <p14:creationId xmlns:p14="http://schemas.microsoft.com/office/powerpoint/2010/main" val="208240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02" y="1343770"/>
            <a:ext cx="7900946" cy="5192412"/>
          </a:xfrm>
        </p:spPr>
        <p:txBody>
          <a:bodyPr>
            <a:normAutofit/>
          </a:bodyPr>
          <a:lstStyle/>
          <a:p>
            <a:r>
              <a:rPr lang="en-US" sz="2400" dirty="0"/>
              <a:t>Examples from </a:t>
            </a:r>
            <a:r>
              <a:rPr lang="en-US" sz="2400" dirty="0">
                <a:hlinkClick r:id="rId2"/>
              </a:rPr>
              <a:t>https://twitter.com/drbeef</a:t>
            </a:r>
            <a:r>
              <a:rPr lang="en-US" sz="2400" dirty="0"/>
              <a:t>  for usage of a Generative Adversarial Networks (GAN): </a:t>
            </a:r>
            <a:r>
              <a:rPr lang="en-US" sz="2400" b="1" i="1" dirty="0"/>
              <a:t>Image Generation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9571" y="348750"/>
            <a:ext cx="10114371" cy="5619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Function-Based AI </a:t>
            </a:r>
            <a:r>
              <a:rPr lang="en-US"/>
              <a:t>: “Creating” </a:t>
            </a:r>
            <a:r>
              <a:rPr lang="en-US" dirty="0"/>
              <a:t>Data</a:t>
            </a:r>
            <a:r>
              <a:rPr lang="mr-IN" dirty="0"/>
              <a:t>…</a:t>
            </a:r>
            <a:r>
              <a:rPr lang="en-US" dirty="0"/>
              <a:t> Example:</a:t>
            </a:r>
          </a:p>
        </p:txBody>
      </p:sp>
      <p:pic>
        <p:nvPicPr>
          <p:cNvPr id="10242" name="Picture 2" descr="&amp;A: Robbie Barrat on training neural networks to create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5612" y="2256193"/>
            <a:ext cx="1837610" cy="18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ttps://images.fastcompany.net/image/upload/w_1153,ar_16:9,c_fill,g_auto,f_auto,q_auto,fl_lossy/wp-cms/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602" y="5006226"/>
            <a:ext cx="2116621" cy="11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65870" y="4093803"/>
            <a:ext cx="364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1600"/>
              <a:t>Example - Landscape paintings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8033947" y="6197628"/>
            <a:ext cx="3259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1600" dirty="0"/>
              <a:t>Example </a:t>
            </a:r>
            <a:r>
              <a:rPr lang="mr-IN" sz="1600" dirty="0"/>
              <a:t>–</a:t>
            </a:r>
            <a:r>
              <a:rPr lang="en-US" sz="1600" dirty="0"/>
              <a:t> Nude paintings</a:t>
            </a:r>
          </a:p>
        </p:txBody>
      </p:sp>
      <p:pic>
        <p:nvPicPr>
          <p:cNvPr id="10" name="Picture 2" descr="GANs">
            <a:extLst>
              <a:ext uri="{FF2B5EF4-FFF2-40B4-BE49-F238E27FC236}">
                <a16:creationId xmlns:a16="http://schemas.microsoft.com/office/drawing/2014/main" id="{9DA36669-A01F-C648-8435-1E1A1248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265" y="2074235"/>
            <a:ext cx="6288149" cy="27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3852D-DF92-F94D-BD53-C03A4FFAA7FE}"/>
              </a:ext>
            </a:extLst>
          </p:cNvPr>
          <p:cNvSpPr/>
          <p:nvPr/>
        </p:nvSpPr>
        <p:spPr>
          <a:xfrm>
            <a:off x="492207" y="5325861"/>
            <a:ext cx="7437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Pro</a:t>
            </a:r>
            <a:r>
              <a:rPr lang="en-US" sz="2000" dirty="0"/>
              <a:t>: </a:t>
            </a:r>
          </a:p>
          <a:p>
            <a:pPr lvl="2"/>
            <a:r>
              <a:rPr lang="en-US" sz="1600" dirty="0"/>
              <a:t>Not only learns patterns, but also re-creates (similar) new data itself!</a:t>
            </a:r>
          </a:p>
          <a:p>
            <a:pPr lvl="2"/>
            <a:r>
              <a:rPr lang="en-US" sz="1600" dirty="0"/>
              <a:t>Works quite well  already for texts! </a:t>
            </a:r>
            <a:endParaRPr lang="en-US" sz="3200" dirty="0"/>
          </a:p>
          <a:p>
            <a:pPr lvl="1"/>
            <a:r>
              <a:rPr lang="en-US" sz="2000" b="1" dirty="0"/>
              <a:t>Con</a:t>
            </a:r>
            <a:r>
              <a:rPr lang="en-US" sz="2000" dirty="0"/>
              <a:t>: </a:t>
            </a:r>
          </a:p>
          <a:p>
            <a:pPr lvl="2"/>
            <a:r>
              <a:rPr lang="en-US" dirty="0"/>
              <a:t>not easy to “train” constraints</a:t>
            </a:r>
          </a:p>
          <a:p>
            <a:pPr lvl="2"/>
            <a:r>
              <a:rPr lang="en-US" dirty="0"/>
              <a:t>Again, needs a lot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46785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40DF-2581-D342-9862-67BC4C2F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leistet</a:t>
            </a:r>
            <a:r>
              <a:rPr lang="en-US" dirty="0"/>
              <a:t> also </a:t>
            </a:r>
            <a:r>
              <a:rPr lang="en-US" dirty="0" err="1"/>
              <a:t>heutige</a:t>
            </a:r>
            <a:r>
              <a:rPr lang="en-US" dirty="0"/>
              <a:t> </a:t>
            </a:r>
            <a:r>
              <a:rPr lang="en-US" dirty="0" err="1"/>
              <a:t>Künstliche</a:t>
            </a:r>
            <a:r>
              <a:rPr lang="en-US" dirty="0"/>
              <a:t> </a:t>
            </a:r>
            <a:r>
              <a:rPr lang="en-US" dirty="0" err="1"/>
              <a:t>Intelligenz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564F-AF50-DF45-8697-4E2AE880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5212" cy="4351338"/>
          </a:xfrm>
        </p:spPr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b="1" dirty="0"/>
              <a:t>patterns</a:t>
            </a:r>
            <a:r>
              <a:rPr lang="en-US" dirty="0"/>
              <a:t> from massive data.</a:t>
            </a:r>
          </a:p>
          <a:p>
            <a:r>
              <a:rPr lang="en-US" dirty="0"/>
              <a:t>Making </a:t>
            </a:r>
            <a:r>
              <a:rPr lang="en-US" b="1" dirty="0"/>
              <a:t>predictions</a:t>
            </a:r>
            <a:r>
              <a:rPr lang="en-US" dirty="0"/>
              <a:t> from learnt </a:t>
            </a:r>
            <a:r>
              <a:rPr lang="en-US" b="1" dirty="0"/>
              <a:t>patterns</a:t>
            </a:r>
            <a:r>
              <a:rPr lang="en-US" dirty="0"/>
              <a:t>.</a:t>
            </a:r>
          </a:p>
          <a:p>
            <a:r>
              <a:rPr lang="en-US" b="1" dirty="0"/>
              <a:t>Generating similar data </a:t>
            </a:r>
            <a:r>
              <a:rPr lang="en-US" dirty="0"/>
              <a:t>according to these </a:t>
            </a:r>
            <a:r>
              <a:rPr lang="en-US" b="1" dirty="0"/>
              <a:t>patterns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about making </a:t>
            </a:r>
            <a:r>
              <a:rPr lang="en-US" b="1" dirty="0"/>
              <a:t>decisions</a:t>
            </a:r>
            <a:r>
              <a:rPr lang="en-US" dirty="0"/>
              <a:t> from learnt patterns?</a:t>
            </a:r>
          </a:p>
          <a:p>
            <a:pPr lvl="1"/>
            <a:r>
              <a:rPr lang="en-US" dirty="0"/>
              <a:t>Machines make less error than humans vs. </a:t>
            </a:r>
          </a:p>
          <a:p>
            <a:pPr lvl="1"/>
            <a:r>
              <a:rPr lang="en-US" dirty="0"/>
              <a:t>Machines make different errors than humans vs.</a:t>
            </a:r>
          </a:p>
          <a:p>
            <a:pPr lvl="1"/>
            <a:r>
              <a:rPr lang="en-US" dirty="0"/>
              <a:t>Machines make errors because of humans (programmers or data)</a:t>
            </a:r>
          </a:p>
        </p:txBody>
      </p:sp>
    </p:spTree>
    <p:extLst>
      <p:ext uri="{BB962C8B-B14F-4D97-AF65-F5344CB8AC3E}">
        <p14:creationId xmlns:p14="http://schemas.microsoft.com/office/powerpoint/2010/main" val="26368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D13A-974D-0E47-89E6-0F35430F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"</a:t>
            </a:r>
            <a:r>
              <a:rPr lang="en-US" dirty="0" err="1"/>
              <a:t>klassischer</a:t>
            </a:r>
            <a:r>
              <a:rPr lang="en-US" dirty="0"/>
              <a:t>" 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FA17-1D45-5845-A018-1BE946F4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Traditional view:</a:t>
            </a:r>
          </a:p>
          <a:p>
            <a:r>
              <a:rPr lang="en-US" dirty="0"/>
              <a:t>Programming = Data + Algorithms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		          vs.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AI =  </a:t>
            </a:r>
            <a:r>
              <a:rPr lang="en-US" sz="8000" b="1" dirty="0">
                <a:sym typeface="Wingdings"/>
              </a:rPr>
              <a:t>Data</a:t>
            </a:r>
            <a:r>
              <a:rPr lang="en-US" sz="7200" b="1" dirty="0">
                <a:sym typeface="Wingdings"/>
              </a:rPr>
              <a:t> 	</a:t>
            </a:r>
            <a:r>
              <a:rPr lang="en-US" sz="2400" dirty="0">
                <a:sym typeface="Wingdings"/>
              </a:rPr>
              <a:t>+ 	(Deep) Neural Networks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1893" y="5521369"/>
            <a:ext cx="6615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/>
              </a:rPr>
              <a:t>+ Data Preparation   + 	  Parameter Tuning</a:t>
            </a:r>
          </a:p>
        </p:txBody>
      </p:sp>
      <p:sp>
        <p:nvSpPr>
          <p:cNvPr id="5" name="Oval 4"/>
          <p:cNvSpPr/>
          <p:nvPr/>
        </p:nvSpPr>
        <p:spPr>
          <a:xfrm>
            <a:off x="5289177" y="4751295"/>
            <a:ext cx="3478306" cy="752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10344" y="2160243"/>
            <a:ext cx="3147021" cy="752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41893" y="4384187"/>
            <a:ext cx="2814954" cy="11371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55785" y="5485511"/>
            <a:ext cx="2814954" cy="655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74432" y="5494755"/>
            <a:ext cx="2982670" cy="655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DA756-693A-274C-9994-7BB0731B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8" y="0"/>
            <a:ext cx="10354250" cy="6405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1388A8-A630-2240-A1FD-E793199D8C01}"/>
              </a:ext>
            </a:extLst>
          </p:cNvPr>
          <p:cNvSpPr/>
          <p:nvPr/>
        </p:nvSpPr>
        <p:spPr>
          <a:xfrm>
            <a:off x="323198" y="6488668"/>
            <a:ext cx="11233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dirty="0"/>
              <a:t>https://www.ted.com/talks/geoffrey_west_the_surprising_math_of_cities_and_corporations/transcript?language=de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E0C36187-6B9B-3E4A-8F7D-9B4C132117AB}"/>
              </a:ext>
            </a:extLst>
          </p:cNvPr>
          <p:cNvSpPr/>
          <p:nvPr/>
        </p:nvSpPr>
        <p:spPr>
          <a:xfrm>
            <a:off x="7839181" y="2463229"/>
            <a:ext cx="4119937" cy="1931541"/>
          </a:xfrm>
          <a:prstGeom prst="wedgeRectCallout">
            <a:avLst>
              <a:gd name="adj1" fmla="val -44243"/>
              <a:gd name="adj2" fmla="val 69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Modelle entwickeln, um Städte als komplexe Systeme mathematisch interpretieren zu lernen, "smart cities"… auch das ist "AI"!</a:t>
            </a:r>
          </a:p>
        </p:txBody>
      </p:sp>
    </p:spTree>
    <p:extLst>
      <p:ext uri="{BB962C8B-B14F-4D97-AF65-F5344CB8AC3E}">
        <p14:creationId xmlns:p14="http://schemas.microsoft.com/office/powerpoint/2010/main" val="33303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0A31-F741-6D4D-8F4C-00EA35C0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236140"/>
            <a:ext cx="10515600" cy="1325563"/>
          </a:xfrm>
        </p:spPr>
        <p:txBody>
          <a:bodyPr/>
          <a:lstStyle/>
          <a:p>
            <a:r>
              <a:rPr lang="en-AT" dirty="0"/>
              <a:t>Wo sind die Daten?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A39F-6860-0B4F-899E-9D33FBFE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9974C-1A62-594B-BC4B-AE82E5356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" y="1297781"/>
            <a:ext cx="4833894" cy="32107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F48BDC-A64A-5644-B878-BB5FB7D3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685194"/>
            <a:ext cx="5524500" cy="6345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20F02-0F72-A545-91C2-B9D9FF882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633" y="0"/>
            <a:ext cx="478736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611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FB4F-23FA-7F49-BA42-3EDD612F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1BD49-E467-EF4B-BC28-CA76601B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42" y="365125"/>
            <a:ext cx="11310116" cy="61799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60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7823-35BC-FE46-9355-5E5C8585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4" y="-102461"/>
            <a:ext cx="10515600" cy="1325563"/>
          </a:xfrm>
        </p:spPr>
        <p:txBody>
          <a:bodyPr/>
          <a:lstStyle/>
          <a:p>
            <a:r>
              <a:rPr lang="en-AT" dirty="0"/>
              <a:t>Wo also kann AI uns helfen?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5E134E-7D06-8446-8C3E-E6D0203C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82" y="1623267"/>
            <a:ext cx="549760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Wetter </a:t>
            </a:r>
            <a:r>
              <a:rPr lang="en-US" dirty="0" err="1"/>
              <a:t>vorhersagen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err="1"/>
              <a:t>z.B.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Autoverkehr</a:t>
            </a:r>
            <a:r>
              <a:rPr lang="en-US" dirty="0"/>
              <a:t>: </a:t>
            </a:r>
          </a:p>
          <a:p>
            <a:pPr lvl="2"/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Unfällen</a:t>
            </a:r>
            <a:r>
              <a:rPr lang="en-US" dirty="0"/>
              <a:t> </a:t>
            </a:r>
            <a:r>
              <a:rPr lang="en-US" dirty="0" err="1"/>
              <a:t>warnen</a:t>
            </a:r>
            <a:endParaRPr lang="en-US" dirty="0"/>
          </a:p>
          <a:p>
            <a:pPr lvl="2"/>
            <a:r>
              <a:rPr lang="en-US" dirty="0" err="1"/>
              <a:t>Staus</a:t>
            </a:r>
            <a:r>
              <a:rPr lang="en-US" dirty="0"/>
              <a:t>, </a:t>
            </a:r>
            <a:r>
              <a:rPr lang="en-US" dirty="0" err="1"/>
              <a:t>Lärm</a:t>
            </a:r>
            <a:r>
              <a:rPr lang="en-US" dirty="0"/>
              <a:t>, </a:t>
            </a:r>
            <a:r>
              <a:rPr lang="en-US" dirty="0" err="1"/>
              <a:t>Umweltbelastung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, </a:t>
            </a:r>
            <a:r>
              <a:rPr lang="en-US" dirty="0" err="1"/>
              <a:t>Verkehr</a:t>
            </a:r>
            <a:r>
              <a:rPr lang="en-US" dirty="0"/>
              <a:t> </a:t>
            </a:r>
            <a:r>
              <a:rPr lang="en-US" dirty="0" err="1"/>
              <a:t>umleiten</a:t>
            </a:r>
            <a:r>
              <a:rPr lang="en-US" dirty="0"/>
              <a:t>/</a:t>
            </a:r>
            <a:r>
              <a:rPr lang="en-US" dirty="0" err="1"/>
              <a:t>optimieren</a:t>
            </a:r>
            <a:endParaRPr lang="en-US" dirty="0"/>
          </a:p>
          <a:p>
            <a:pPr lvl="1"/>
            <a:r>
              <a:rPr lang="en-US" dirty="0" err="1"/>
              <a:t>Mietpreise</a:t>
            </a:r>
            <a:r>
              <a:rPr lang="en-US" dirty="0"/>
              <a:t> (und </a:t>
            </a:r>
            <a:r>
              <a:rPr lang="en-US" dirty="0" err="1"/>
              <a:t>Änderungen</a:t>
            </a:r>
            <a:r>
              <a:rPr lang="en-US" dirty="0"/>
              <a:t>) </a:t>
            </a:r>
            <a:r>
              <a:rPr lang="en-US" dirty="0" err="1"/>
              <a:t>vorhersagen</a:t>
            </a:r>
            <a:endParaRPr lang="en-US" dirty="0"/>
          </a:p>
          <a:p>
            <a:pPr lvl="1"/>
            <a:r>
              <a:rPr lang="en-US" dirty="0" err="1"/>
              <a:t>Energieproduktion</a:t>
            </a:r>
            <a:r>
              <a:rPr lang="en-US" dirty="0"/>
              <a:t> und –</a:t>
            </a:r>
            <a:r>
              <a:rPr lang="en-US" dirty="0" err="1"/>
              <a:t>konsum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/</a:t>
            </a:r>
            <a:r>
              <a:rPr lang="en-US" dirty="0" err="1"/>
              <a:t>optimieren</a:t>
            </a:r>
            <a:endParaRPr lang="en-US" dirty="0"/>
          </a:p>
          <a:p>
            <a:pPr lvl="1"/>
            <a:r>
              <a:rPr lang="en-US" dirty="0" err="1"/>
              <a:t>Wartezeiten</a:t>
            </a:r>
            <a:r>
              <a:rPr lang="en-US" dirty="0"/>
              <a:t> in </a:t>
            </a:r>
            <a:r>
              <a:rPr lang="en-US" dirty="0" err="1"/>
              <a:t>Ämtern</a:t>
            </a:r>
            <a:r>
              <a:rPr lang="en-US" dirty="0"/>
              <a:t> </a:t>
            </a:r>
            <a:r>
              <a:rPr lang="en-US" dirty="0" err="1"/>
              <a:t>voraussagen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WARNUNG! Garbage-in-Garbage-out</a:t>
            </a:r>
          </a:p>
          <a:p>
            <a:pPr lvl="1"/>
            <a:r>
              <a:rPr lang="en-US" dirty="0" err="1"/>
              <a:t>Datenqualität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Schlüssel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79EE0-E747-DF44-BE2B-6EADCDD2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14" y="1078414"/>
            <a:ext cx="5591712" cy="2406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7FA14-787F-E048-B4C0-E3C9EC6C1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14" y="3513685"/>
            <a:ext cx="3950246" cy="288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1DA2F-F472-D147-BBA7-C9C3B369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798" y="3513685"/>
            <a:ext cx="4117202" cy="3344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96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32AC-CD1E-A240-B9D0-CFB46AC4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Every little helps!</a:t>
            </a:r>
            <a:br>
              <a:rPr lang="en-AT" dirty="0"/>
            </a:b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B5E9-0421-F94B-BB3A-8601E3FE7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Welche Daten können uns helfen? </a:t>
            </a:r>
          </a:p>
          <a:p>
            <a:r>
              <a:rPr lang="en-AT" dirty="0"/>
              <a:t>Tipp: Start small!</a:t>
            </a:r>
          </a:p>
          <a:p>
            <a:r>
              <a:rPr lang="en-AT" dirty="0"/>
              <a:t>Ein Beispiel: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81E7E-2015-214A-9367-AD942145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2165482"/>
            <a:ext cx="7122057" cy="46925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45C0C8-0915-AD43-ADBA-0E539666E272}"/>
              </a:ext>
            </a:extLst>
          </p:cNvPr>
          <p:cNvSpPr/>
          <p:nvPr/>
        </p:nvSpPr>
        <p:spPr>
          <a:xfrm>
            <a:off x="8341364" y="2964934"/>
            <a:ext cx="313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dirty="0">
                <a:hlinkClick r:id="rId3"/>
              </a:rPr>
              <a:t>https://www.communidata.at/</a:t>
            </a:r>
            <a:r>
              <a:rPr lang="en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59299"/>
            <a:ext cx="10515600" cy="2159001"/>
          </a:xfrm>
        </p:spPr>
        <p:txBody>
          <a:bodyPr>
            <a:normAutofit/>
          </a:bodyPr>
          <a:lstStyle/>
          <a:p>
            <a:r>
              <a:rPr lang="en-US" dirty="0"/>
              <a:t>Was </a:t>
            </a:r>
            <a:r>
              <a:rPr lang="en-US" dirty="0" err="1"/>
              <a:t>kann</a:t>
            </a:r>
            <a:r>
              <a:rPr lang="en-US" dirty="0"/>
              <a:t> Artificial Intelligences (</a:t>
            </a:r>
            <a:r>
              <a:rPr lang="en-US" dirty="0" err="1"/>
              <a:t>noch</a:t>
            </a:r>
            <a:r>
              <a:rPr lang="en-US" dirty="0"/>
              <a:t>?) (</a:t>
            </a:r>
            <a:r>
              <a:rPr lang="en-US" dirty="0" err="1"/>
              <a:t>nicht</a:t>
            </a:r>
            <a:r>
              <a:rPr lang="en-US" dirty="0"/>
              <a:t>)?</a:t>
            </a:r>
          </a:p>
          <a:p>
            <a:r>
              <a:rPr lang="en-US" dirty="0"/>
              <a:t>Die Rolle von </a:t>
            </a:r>
            <a:r>
              <a:rPr lang="en-US" dirty="0" err="1"/>
              <a:t>Daten</a:t>
            </a:r>
            <a:endParaRPr lang="en-US" dirty="0"/>
          </a:p>
          <a:p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Grundlage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bessere</a:t>
            </a:r>
            <a:r>
              <a:rPr lang="en-US" dirty="0"/>
              <a:t> Management von </a:t>
            </a:r>
            <a:r>
              <a:rPr lang="en-US" dirty="0" err="1"/>
              <a:t>Städten</a:t>
            </a:r>
            <a:r>
              <a:rPr lang="en-US" dirty="0"/>
              <a:t>…</a:t>
            </a:r>
          </a:p>
          <a:p>
            <a:r>
              <a:rPr lang="en-US" dirty="0"/>
              <a:t>… und </a:t>
            </a:r>
            <a:r>
              <a:rPr lang="en-US" dirty="0" err="1"/>
              <a:t>Dörfern</a:t>
            </a:r>
            <a:r>
              <a:rPr lang="en-US" dirty="0"/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371F95-B4E6-CB49-90DE-6A5556CE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44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C3DB-22BC-744E-9F70-16DF2FAD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87990"/>
            <a:ext cx="10515600" cy="1325563"/>
          </a:xfrm>
        </p:spPr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begegnet</a:t>
            </a:r>
            <a:r>
              <a:rPr lang="en-US" dirty="0"/>
              <a:t> und Artificial Intelligence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täglichen</a:t>
            </a:r>
            <a:r>
              <a:rPr lang="en-US" dirty="0"/>
              <a:t> Leben?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D6E74-57B0-F644-8B62-D8DEEDC5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9882187" cy="364807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Siri/Alexa/Google Now</a:t>
            </a:r>
          </a:p>
          <a:p>
            <a:r>
              <a:rPr lang="en-US" sz="2000" dirty="0"/>
              <a:t>iRobot cleaners</a:t>
            </a:r>
          </a:p>
          <a:p>
            <a:r>
              <a:rPr lang="en-US" sz="2000" dirty="0"/>
              <a:t>Robot Grass Cutters</a:t>
            </a:r>
          </a:p>
          <a:p>
            <a:r>
              <a:rPr lang="en-US" sz="2000" dirty="0"/>
              <a:t>Fingerprint recognizers</a:t>
            </a:r>
          </a:p>
          <a:p>
            <a:r>
              <a:rPr lang="en-US" sz="2000" dirty="0"/>
              <a:t>Collision avoidance systems</a:t>
            </a:r>
          </a:p>
          <a:p>
            <a:r>
              <a:rPr lang="en-US" sz="2000" dirty="0"/>
              <a:t>Loan Scoring/”AMS-</a:t>
            </a:r>
            <a:r>
              <a:rPr lang="en-US" sz="2000" dirty="0" err="1"/>
              <a:t>Algorithmus</a:t>
            </a:r>
            <a:r>
              <a:rPr lang="en-US" sz="2000" dirty="0"/>
              <a:t>”</a:t>
            </a:r>
          </a:p>
          <a:p>
            <a:r>
              <a:rPr lang="en-US" sz="2000" dirty="0"/>
              <a:t>Face recognition/surveillance</a:t>
            </a:r>
          </a:p>
          <a:p>
            <a:r>
              <a:rPr lang="en-US" sz="2000" dirty="0"/>
              <a:t>Stock market predictor</a:t>
            </a:r>
          </a:p>
          <a:p>
            <a:r>
              <a:rPr lang="en-US" sz="2000" dirty="0"/>
              <a:t>Industry automation</a:t>
            </a:r>
          </a:p>
          <a:p>
            <a:r>
              <a:rPr lang="en-US" sz="2000" dirty="0"/>
              <a:t>military/defense</a:t>
            </a:r>
          </a:p>
          <a:p>
            <a:r>
              <a:rPr lang="en-US" sz="2000" b="1" dirty="0"/>
              <a:t>More examples you heard of?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A57F4-3BAE-7C40-A34E-EA66DE80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5017101"/>
            <a:ext cx="7834312" cy="1571024"/>
          </a:xfrm>
          <a:prstGeom prst="rect">
            <a:avLst/>
          </a:prstGeom>
        </p:spPr>
      </p:pic>
      <p:pic>
        <p:nvPicPr>
          <p:cNvPr id="1026" name="Picture 2" descr="Image result for alexa google siri">
            <a:extLst>
              <a:ext uri="{FF2B5EF4-FFF2-40B4-BE49-F238E27FC236}">
                <a16:creationId xmlns:a16="http://schemas.microsoft.com/office/drawing/2014/main" id="{9755FBB7-67FA-EB46-B608-3FD7689E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482725"/>
            <a:ext cx="3595687" cy="20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ustrial robots">
            <a:extLst>
              <a:ext uri="{FF2B5EF4-FFF2-40B4-BE49-F238E27FC236}">
                <a16:creationId xmlns:a16="http://schemas.microsoft.com/office/drawing/2014/main" id="{4E3255D8-B9BD-564D-A886-BF466296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612" y="2640855"/>
            <a:ext cx="3622675" cy="2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2/20/Bio-inspired_Big_Dog_quadruped_robot_is_being_developed_as_a_mule_that_can_traverse_difficult_terrain.tiff/lossy-page1-220px-Bio-inspired_Big_Dog_quadruped_robot_is_being_developed_as_a_mule_that_can_traverse_difficult_terrain.tiff.jpg">
            <a:extLst>
              <a:ext uri="{FF2B5EF4-FFF2-40B4-BE49-F238E27FC236}">
                <a16:creationId xmlns:a16="http://schemas.microsoft.com/office/drawing/2014/main" id="{6C89DC3B-AA83-8246-B23B-41882133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845" y="3585638"/>
            <a:ext cx="1272879" cy="1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99220F4-B257-8C4D-888E-7D7F367309A5}"/>
              </a:ext>
            </a:extLst>
          </p:cNvPr>
          <p:cNvSpPr/>
          <p:nvPr/>
        </p:nvSpPr>
        <p:spPr>
          <a:xfrm>
            <a:off x="10358438" y="1281811"/>
            <a:ext cx="1833562" cy="1224757"/>
          </a:xfrm>
          <a:prstGeom prst="wedgeRoundRectCallout">
            <a:avLst>
              <a:gd name="adj1" fmla="val -135378"/>
              <a:gd name="adj2" fmla="val 57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makes these products “intelligent”?</a:t>
            </a:r>
          </a:p>
        </p:txBody>
      </p:sp>
    </p:spTree>
    <p:extLst>
      <p:ext uri="{BB962C8B-B14F-4D97-AF65-F5344CB8AC3E}">
        <p14:creationId xmlns:p14="http://schemas.microsoft.com/office/powerpoint/2010/main" val="190024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5A5AE-71AA-AF43-8087-7EBAA7FF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1839913"/>
            <a:ext cx="10963275" cy="4351338"/>
          </a:xfrm>
        </p:spPr>
        <p:txBody>
          <a:bodyPr/>
          <a:lstStyle/>
          <a:p>
            <a:r>
              <a:rPr lang="en-US" b="1" dirty="0"/>
              <a:t>Weak AI </a:t>
            </a:r>
            <a:r>
              <a:rPr lang="en-US" dirty="0"/>
              <a:t>refers to narrow embodiments of an AI – AI as a tool</a:t>
            </a:r>
          </a:p>
          <a:p>
            <a:r>
              <a:rPr lang="en-US" b="1" dirty="0"/>
              <a:t>Strong AI </a:t>
            </a:r>
            <a:r>
              <a:rPr lang="en-US" dirty="0"/>
              <a:t>refers to a a machine with consciousness, sentience and mind</a:t>
            </a:r>
          </a:p>
          <a:p>
            <a:r>
              <a:rPr lang="en-US" b="1" dirty="0"/>
              <a:t>Artificial general intelligence (AGI)</a:t>
            </a:r>
            <a:r>
              <a:rPr lang="en-US" dirty="0"/>
              <a:t> (a machine with the ability to apply intelligence to any problem, rather than just one specific problem).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169A1-CFE7-354D-A451-B2CF7B98D461}"/>
              </a:ext>
            </a:extLst>
          </p:cNvPr>
          <p:cNvSpPr/>
          <p:nvPr/>
        </p:nvSpPr>
        <p:spPr>
          <a:xfrm>
            <a:off x="581025" y="2316165"/>
            <a:ext cx="10772776" cy="144144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8BBC08A4-EA84-D549-997E-608DC8AE28A8}"/>
              </a:ext>
            </a:extLst>
          </p:cNvPr>
          <p:cNvSpPr/>
          <p:nvPr/>
        </p:nvSpPr>
        <p:spPr>
          <a:xfrm rot="16200000">
            <a:off x="11266395" y="2674240"/>
            <a:ext cx="708814" cy="457806"/>
          </a:xfrm>
          <a:prstGeom prst="bentUpArrow">
            <a:avLst>
              <a:gd name="adj1" fmla="val 9211"/>
              <a:gd name="adj2" fmla="val 9210"/>
              <a:gd name="adj3" fmla="val 26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FF9BB-801B-B54C-929F-1EF3139C61DF}"/>
              </a:ext>
            </a:extLst>
          </p:cNvPr>
          <p:cNvSpPr txBox="1"/>
          <p:nvPr/>
        </p:nvSpPr>
        <p:spPr>
          <a:xfrm>
            <a:off x="11287730" y="3366208"/>
            <a:ext cx="962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are not yet there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 and it will probably still take a while! </a:t>
            </a:r>
          </a:p>
        </p:txBody>
      </p:sp>
      <p:pic>
        <p:nvPicPr>
          <p:cNvPr id="9" name="Picture 2" descr="Image result for alexa google siri">
            <a:extLst>
              <a:ext uri="{FF2B5EF4-FFF2-40B4-BE49-F238E27FC236}">
                <a16:creationId xmlns:a16="http://schemas.microsoft.com/office/drawing/2014/main" id="{D9202B35-061A-CE4E-9395-575B5603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0" y="4381232"/>
            <a:ext cx="3595687" cy="20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5642C-8C97-7549-92C0-81BA068E2F45}"/>
              </a:ext>
            </a:extLst>
          </p:cNvPr>
          <p:cNvSpPr/>
          <p:nvPr/>
        </p:nvSpPr>
        <p:spPr>
          <a:xfrm>
            <a:off x="5047362" y="4743847"/>
            <a:ext cx="421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Have you ever tried having a reasonable conversation with Alexa?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3753" y="202540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 </a:t>
            </a:r>
            <a:r>
              <a:rPr lang="en-US" dirty="0" err="1"/>
              <a:t>künstliche</a:t>
            </a:r>
            <a:r>
              <a:rPr lang="en-US" dirty="0"/>
              <a:t> </a:t>
            </a:r>
            <a:r>
              <a:rPr lang="en-US" dirty="0" err="1"/>
              <a:t>Intelligenz</a:t>
            </a:r>
            <a:r>
              <a:rPr lang="en-US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8C3DB-22BC-744E-9F70-16DF2FAD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900957"/>
            <a:ext cx="11748247" cy="1325563"/>
          </a:xfrm>
        </p:spPr>
        <p:txBody>
          <a:bodyPr/>
          <a:lstStyle/>
          <a:p>
            <a:r>
              <a:rPr lang="en-US" dirty="0"/>
              <a:t>“Types” of AI:</a:t>
            </a:r>
          </a:p>
        </p:txBody>
      </p:sp>
    </p:spTree>
    <p:extLst>
      <p:ext uri="{BB962C8B-B14F-4D97-AF65-F5344CB8AC3E}">
        <p14:creationId xmlns:p14="http://schemas.microsoft.com/office/powerpoint/2010/main" val="1270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8A5C-0671-7F43-AB34-73EAF871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54" y="423861"/>
            <a:ext cx="10515600" cy="1325563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  			 </a:t>
            </a:r>
            <a:r>
              <a:rPr lang="en-US" dirty="0" err="1"/>
              <a:t>Intelligenz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398D-298F-6F4E-8956-08072C3A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749424"/>
            <a:ext cx="10515600" cy="47609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very general mental capability that, among other things, involves the ability to </a:t>
            </a:r>
            <a:r>
              <a:rPr lang="en-US" b="1" dirty="0"/>
              <a:t>reason</a:t>
            </a:r>
            <a:r>
              <a:rPr lang="en-US" dirty="0"/>
              <a:t>, </a:t>
            </a:r>
            <a:r>
              <a:rPr lang="en-US" b="1" dirty="0"/>
              <a:t>plan</a:t>
            </a:r>
            <a:r>
              <a:rPr lang="en-US" dirty="0"/>
              <a:t>, </a:t>
            </a:r>
            <a:r>
              <a:rPr lang="en-US" b="1" dirty="0"/>
              <a:t>solve problems</a:t>
            </a:r>
            <a:r>
              <a:rPr lang="en-US" dirty="0"/>
              <a:t>, think </a:t>
            </a:r>
            <a:r>
              <a:rPr lang="en-US" b="1" dirty="0"/>
              <a:t>abstractly</a:t>
            </a:r>
            <a:r>
              <a:rPr lang="en-US" dirty="0"/>
              <a:t>, </a:t>
            </a:r>
            <a:r>
              <a:rPr lang="en-US" b="1" dirty="0"/>
              <a:t>comprehend</a:t>
            </a:r>
            <a:r>
              <a:rPr lang="en-US" dirty="0"/>
              <a:t> complex ideas, learn quickly and </a:t>
            </a:r>
            <a:r>
              <a:rPr lang="en-US" b="1" dirty="0"/>
              <a:t>learn from experience</a:t>
            </a:r>
            <a:r>
              <a:rPr lang="en-US" dirty="0"/>
              <a:t>. It is not merely book learning, a narrow academic skill, or test-taking smarts. Rather, it reflects a broader and deeper capability for comprehending our surroundings — "catching on," "</a:t>
            </a:r>
            <a:r>
              <a:rPr lang="en-US" b="1" dirty="0"/>
              <a:t>making sense</a:t>
            </a:r>
            <a:r>
              <a:rPr lang="en-US" dirty="0"/>
              <a:t>" of things, or </a:t>
            </a:r>
            <a:r>
              <a:rPr lang="en-US" b="1" dirty="0"/>
              <a:t>"figuring out" what to do</a:t>
            </a:r>
            <a:r>
              <a:rPr lang="en-US" dirty="0"/>
              <a:t> - Wall Street Journal, 1994</a:t>
            </a:r>
          </a:p>
          <a:p>
            <a:endParaRPr lang="en-US" dirty="0"/>
          </a:p>
          <a:p>
            <a:r>
              <a:rPr lang="en-US" dirty="0"/>
              <a:t>Intelligence ...</a:t>
            </a:r>
          </a:p>
          <a:p>
            <a:pPr lvl="1"/>
            <a:r>
              <a:rPr lang="en-US" dirty="0"/>
              <a:t>Perception (sound, images…)</a:t>
            </a:r>
          </a:p>
          <a:p>
            <a:pPr lvl="1"/>
            <a:r>
              <a:rPr lang="en-US" dirty="0"/>
              <a:t>Abstraction (Language understanding, Vision: object/situation detection, Prediction)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Planning 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Emotional knowledge</a:t>
            </a:r>
          </a:p>
          <a:p>
            <a:pPr lvl="1"/>
            <a:r>
              <a:rPr lang="en-US" dirty="0"/>
              <a:t>Self-awareness/Consciousness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7BB1CE-477B-6941-AD5C-B4CB0E8F27FE}"/>
              </a:ext>
            </a:extLst>
          </p:cNvPr>
          <p:cNvCxnSpPr>
            <a:cxnSpLocks/>
          </p:cNvCxnSpPr>
          <p:nvPr/>
        </p:nvCxnSpPr>
        <p:spPr>
          <a:xfrm>
            <a:off x="714603" y="4195763"/>
            <a:ext cx="0" cy="204311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01858B-3BE6-344B-B15D-637AF282FC59}"/>
              </a:ext>
            </a:extLst>
          </p:cNvPr>
          <p:cNvSpPr txBox="1"/>
          <p:nvPr/>
        </p:nvSpPr>
        <p:spPr>
          <a:xfrm rot="16200000">
            <a:off x="-603780" y="4917431"/>
            <a:ext cx="19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Involves Increasingly complex tasks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FFD83-BAEC-7F47-9D60-3D7854459D44}"/>
              </a:ext>
            </a:extLst>
          </p:cNvPr>
          <p:cNvSpPr/>
          <p:nvPr/>
        </p:nvSpPr>
        <p:spPr>
          <a:xfrm>
            <a:off x="2688547" y="671098"/>
            <a:ext cx="2551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künstliche</a:t>
            </a:r>
            <a:endParaRPr lang="en-A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B6B22-B969-FB43-98C3-86C0CA8B4E3F}"/>
              </a:ext>
            </a:extLst>
          </p:cNvPr>
          <p:cNvSpPr txBox="1"/>
          <p:nvPr/>
        </p:nvSpPr>
        <p:spPr>
          <a:xfrm>
            <a:off x="10261600" y="4141212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dirty="0"/>
              <a:t>Maschinelles Lernen  aus Daten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00C78A2-838E-244F-BAB7-C2B475BD8A50}"/>
              </a:ext>
            </a:extLst>
          </p:cNvPr>
          <p:cNvSpPr/>
          <p:nvPr/>
        </p:nvSpPr>
        <p:spPr>
          <a:xfrm>
            <a:off x="9829832" y="4141568"/>
            <a:ext cx="355569" cy="646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689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AI (or Rule-based AI)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75076" y="1296063"/>
            <a:ext cx="8857752" cy="479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Up to large-scale real-world applications:</a:t>
            </a:r>
            <a:endParaRPr lang="en-US"/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6331" y="5938874"/>
            <a:ext cx="538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8" y="1837309"/>
            <a:ext cx="9144000" cy="2564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02" y="4838323"/>
            <a:ext cx="3943184" cy="1663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9986" y="4515989"/>
            <a:ext cx="8012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 very well in structured, regulated domains: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Automated Verification of chips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Scheduling and logistics,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Production planning in automated plants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Playing games with a finite, discrete search space and finite rules (Chess, but not Go </a:t>
            </a:r>
            <a:r>
              <a:rPr lang="mr-IN" dirty="0"/>
              <a:t>–</a:t>
            </a:r>
            <a:r>
              <a:rPr lang="en-US" dirty="0"/>
              <a:t> why?)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Tax declarations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big advantage: </a:t>
            </a:r>
            <a:r>
              <a:rPr lang="en-US" dirty="0">
                <a:sym typeface="Wingdings"/>
              </a:rPr>
              <a:t>Declarative Rules and constraints are “explainable by design”.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2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Function-Based AI  (or (Deep) Learning)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6331" y="5938874"/>
            <a:ext cx="538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90C1C-27BE-334F-9EFB-C5DDB9F9E84B}"/>
              </a:ext>
            </a:extLst>
          </p:cNvPr>
          <p:cNvSpPr txBox="1"/>
          <p:nvPr/>
        </p:nvSpPr>
        <p:spPr>
          <a:xfrm>
            <a:off x="119350" y="1304925"/>
            <a:ext cx="11724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/>
          </a:p>
          <a:p>
            <a:pPr lvl="1"/>
            <a:r>
              <a:rPr lang="en-US" sz="2800" dirty="0"/>
              <a:t>The original ideas are not so new, starting around the 1950s, around the idea of the </a:t>
            </a:r>
            <a:r>
              <a:rPr lang="en-US" sz="2800" b="1" dirty="0"/>
              <a:t>perceptron  </a:t>
            </a:r>
            <a:r>
              <a:rPr lang="en-US" sz="2800" dirty="0"/>
              <a:t>(a simplified mathematical model of a neuron):</a:t>
            </a:r>
          </a:p>
          <a:p>
            <a:pPr lvl="1"/>
            <a:r>
              <a:rPr lang="en-US" sz="2800" dirty="0"/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C0D2A-F099-8241-B515-F206076752A9}"/>
              </a:ext>
            </a:extLst>
          </p:cNvPr>
          <p:cNvSpPr/>
          <p:nvPr/>
        </p:nvSpPr>
        <p:spPr>
          <a:xfrm>
            <a:off x="-33194" y="5648891"/>
            <a:ext cx="12030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Rosenblatt, Frank (1957), The </a:t>
            </a:r>
            <a:r>
              <a:rPr lang="en-US" sz="2800" b="1" dirty="0"/>
              <a:t>Perceptron - </a:t>
            </a:r>
            <a:r>
              <a:rPr lang="en-US" sz="2800" dirty="0"/>
              <a:t>a perceiving and recognizing automaton. Report 85-460-1, Cornell Aeronautical Laboratory.</a:t>
            </a:r>
          </a:p>
        </p:txBody>
      </p:sp>
      <p:pic>
        <p:nvPicPr>
          <p:cNvPr id="11" name="Picture 10" descr="http://chipdesignmag.com/sld/files/2017/05/cadence-neuron.jpg">
            <a:extLst>
              <a:ext uri="{FF2B5EF4-FFF2-40B4-BE49-F238E27FC236}">
                <a16:creationId xmlns:a16="http://schemas.microsoft.com/office/drawing/2014/main" id="{CB5EBFA7-09AF-2E4A-9880-82C908E5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06" y="2938854"/>
            <a:ext cx="4812862" cy="22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hipdesignmag.com/sld/files/2017/05/cadence-nn.jpg">
            <a:extLst>
              <a:ext uri="{FF2B5EF4-FFF2-40B4-BE49-F238E27FC236}">
                <a16:creationId xmlns:a16="http://schemas.microsoft.com/office/drawing/2014/main" id="{9CE7D8DC-B261-0747-964A-1312BD3C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844" y="2938854"/>
            <a:ext cx="4524269" cy="20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9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19" y="1501007"/>
            <a:ext cx="11002234" cy="49998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(Deep) Neural Networks Learning: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Pro: </a:t>
            </a:r>
          </a:p>
          <a:p>
            <a:pPr lvl="2"/>
            <a:r>
              <a:rPr lang="en-US" dirty="0"/>
              <a:t>Given enough example data, a neural network can “learn” any function [1]</a:t>
            </a:r>
          </a:p>
          <a:p>
            <a:pPr lvl="2"/>
            <a:r>
              <a:rPr lang="en-US" dirty="0" err="1"/>
              <a:t>Funktioniert</a:t>
            </a:r>
            <a:r>
              <a:rPr lang="en-US" dirty="0"/>
              <a:t> toll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 und </a:t>
            </a:r>
            <a:r>
              <a:rPr lang="en-US" dirty="0" err="1"/>
              <a:t>Entscheidungen</a:t>
            </a:r>
            <a:r>
              <a:rPr lang="en-US" dirty="0"/>
              <a:t> in </a:t>
            </a:r>
            <a:r>
              <a:rPr lang="en-US" dirty="0" err="1"/>
              <a:t>wiederkehrenren</a:t>
            </a:r>
            <a:r>
              <a:rPr lang="en-US" dirty="0"/>
              <a:t> Situation,</a:t>
            </a:r>
          </a:p>
          <a:p>
            <a:pPr lvl="3"/>
            <a:r>
              <a:rPr lang="en-US" dirty="0"/>
              <a:t>wo es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Trainingsdaten</a:t>
            </a:r>
            <a:r>
              <a:rPr lang="en-US" dirty="0"/>
              <a:t> </a:t>
            </a:r>
            <a:r>
              <a:rPr lang="en-US" dirty="0" err="1"/>
              <a:t>gibt</a:t>
            </a:r>
            <a:endParaRPr lang="en-US" dirty="0"/>
          </a:p>
          <a:p>
            <a:pPr lvl="3"/>
            <a:r>
              <a:rPr lang="en-US" dirty="0"/>
              <a:t>…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ähnliche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erzeugen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Con: </a:t>
            </a:r>
          </a:p>
          <a:p>
            <a:pPr lvl="2"/>
            <a:r>
              <a:rPr lang="en-US" dirty="0" err="1"/>
              <a:t>Braucht</a:t>
            </a:r>
            <a:r>
              <a:rPr lang="en-US" dirty="0"/>
              <a:t> </a:t>
            </a:r>
            <a:r>
              <a:rPr lang="en-US" b="1" dirty="0" err="1"/>
              <a:t>viele</a:t>
            </a:r>
            <a:r>
              <a:rPr lang="en-US" b="1" dirty="0"/>
              <a:t> </a:t>
            </a:r>
            <a:r>
              <a:rPr lang="en-US" dirty="0" err="1"/>
              <a:t>Trainingsdaten</a:t>
            </a:r>
            <a:r>
              <a:rPr lang="en-US" dirty="0"/>
              <a:t>!</a:t>
            </a:r>
          </a:p>
          <a:p>
            <a:pPr lvl="2"/>
            <a:r>
              <a:rPr lang="en-US" dirty="0" err="1"/>
              <a:t>Vorhersagen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von der </a:t>
            </a:r>
            <a:r>
              <a:rPr lang="en-US" dirty="0" err="1"/>
              <a:t>Maschine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b="1" dirty="0" err="1"/>
              <a:t>erklärt</a:t>
            </a:r>
            <a:r>
              <a:rPr lang="en-US" b="1" dirty="0"/>
              <a:t> </a:t>
            </a:r>
            <a:r>
              <a:rPr lang="en-US" dirty="0" err="1"/>
              <a:t>werden</a:t>
            </a:r>
            <a:r>
              <a:rPr lang="en-US" dirty="0"/>
              <a:t>!</a:t>
            </a:r>
          </a:p>
          <a:p>
            <a:pPr lvl="2"/>
            <a:r>
              <a:rPr lang="en-US" dirty="0" err="1"/>
              <a:t>Reagiert</a:t>
            </a:r>
            <a:r>
              <a:rPr lang="en-US" dirty="0"/>
              <a:t> </a:t>
            </a:r>
            <a:r>
              <a:rPr lang="en-US" dirty="0" err="1"/>
              <a:t>unvorhergesehen</a:t>
            </a:r>
            <a:r>
              <a:rPr lang="en-US" dirty="0"/>
              <a:t> in </a:t>
            </a:r>
            <a:r>
              <a:rPr lang="en-US" dirty="0" err="1"/>
              <a:t>unvorhergesehenen</a:t>
            </a:r>
            <a:r>
              <a:rPr lang="en-US" dirty="0"/>
              <a:t> </a:t>
            </a:r>
            <a:r>
              <a:rPr lang="en-US" dirty="0" err="1"/>
              <a:t>Situationen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707" y="1810511"/>
            <a:ext cx="4493826" cy="2876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04381" y="4149123"/>
            <a:ext cx="328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http://makeyourownneuralnetwork.blogspot.com/</a:t>
            </a:r>
            <a:r>
              <a:rPr lang="en-US" sz="1100" dirty="0"/>
              <a:t>  </a:t>
            </a:r>
          </a:p>
        </p:txBody>
      </p:sp>
      <p:pic>
        <p:nvPicPr>
          <p:cNvPr id="1026" name="Picture 2" descr="he 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381" y="2552986"/>
            <a:ext cx="1314475" cy="14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Function-Based AI  (or (Deep) Learning)</a:t>
            </a:r>
          </a:p>
        </p:txBody>
      </p:sp>
    </p:spTree>
    <p:extLst>
      <p:ext uri="{BB962C8B-B14F-4D97-AF65-F5344CB8AC3E}">
        <p14:creationId xmlns:p14="http://schemas.microsoft.com/office/powerpoint/2010/main" val="184144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02" y="1343770"/>
            <a:ext cx="7900946" cy="3977716"/>
          </a:xfrm>
        </p:spPr>
        <p:txBody>
          <a:bodyPr/>
          <a:lstStyle/>
          <a:p>
            <a:r>
              <a:rPr lang="en-US" sz="1800" dirty="0"/>
              <a:t>Many useful applications:</a:t>
            </a:r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6264" y="324947"/>
            <a:ext cx="8321429" cy="561900"/>
          </a:xfrm>
        </p:spPr>
        <p:txBody>
          <a:bodyPr>
            <a:normAutofit fontScale="90000"/>
          </a:bodyPr>
          <a:lstStyle/>
          <a:p>
            <a:r>
              <a:rPr lang="en-US"/>
              <a:t>Function-Based AI other </a:t>
            </a:r>
            <a:r>
              <a:rPr lang="en-US" dirty="0"/>
              <a:t>examples: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125" y="3020741"/>
            <a:ext cx="5224007" cy="177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53" y="1214537"/>
            <a:ext cx="3856383" cy="1554137"/>
          </a:xfrm>
          <a:prstGeom prst="rect">
            <a:avLst/>
          </a:prstGeom>
        </p:spPr>
      </p:pic>
      <p:pic>
        <p:nvPicPr>
          <p:cNvPr id="11266" name="Picture 2" descr="ildergebnis für deep learning recognizing traffic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131" y="4455087"/>
            <a:ext cx="3644346" cy="2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032" y="5119592"/>
            <a:ext cx="3382583" cy="1317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B05A7-1D6B-A747-88BD-59B94C755EE0}"/>
              </a:ext>
            </a:extLst>
          </p:cNvPr>
          <p:cNvSpPr/>
          <p:nvPr/>
        </p:nvSpPr>
        <p:spPr>
          <a:xfrm>
            <a:off x="6700300" y="6265881"/>
            <a:ext cx="4452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https://machinelearning.apple.com/2017/10/01/hey-siri.html</a:t>
            </a:r>
            <a:r>
              <a:rPr lang="en-US" sz="1100" dirty="0"/>
              <a:t> </a:t>
            </a:r>
          </a:p>
        </p:txBody>
      </p:sp>
      <p:pic>
        <p:nvPicPr>
          <p:cNvPr id="9" name="Picture 2" descr="he acoustic pattern as it moves through the detector.">
            <a:extLst>
              <a:ext uri="{FF2B5EF4-FFF2-40B4-BE49-F238E27FC236}">
                <a16:creationId xmlns:a16="http://schemas.microsoft.com/office/drawing/2014/main" id="{B9FD7828-60BA-8546-822A-31C8314C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529" y="849662"/>
            <a:ext cx="2911013" cy="3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9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1005</Words>
  <Application>Microsoft Macintosh PowerPoint</Application>
  <PresentationFormat>Widescreen</PresentationFormat>
  <Paragraphs>156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Noto Sans Symbols</vt:lpstr>
      <vt:lpstr>Verdana</vt:lpstr>
      <vt:lpstr>Office Theme</vt:lpstr>
      <vt:lpstr>Daten und Artificial Intelligence: Grundlage der Digitalisierung auch im Dorf?</vt:lpstr>
      <vt:lpstr>PowerPoint Presentation</vt:lpstr>
      <vt:lpstr>Wo begegnet und Artificial Intelligence bereits im täglichen Leben?</vt:lpstr>
      <vt:lpstr>“Types” of AI:</vt:lpstr>
      <vt:lpstr>Was ist       Intelligenz?</vt:lpstr>
      <vt:lpstr>Model-Based AI (or Rule-based AI)</vt:lpstr>
      <vt:lpstr>Function-Based AI  (or (Deep) Learning)</vt:lpstr>
      <vt:lpstr>Function-Based AI  (or (Deep) Learning)</vt:lpstr>
      <vt:lpstr>Function-Based AI other examples:</vt:lpstr>
      <vt:lpstr>Function-Based AI: Example</vt:lpstr>
      <vt:lpstr>Function-Based AI : “Creating” Data… Example:</vt:lpstr>
      <vt:lpstr>Was leistet also heutige Künstliche Intelligenz? </vt:lpstr>
      <vt:lpstr>AI im Vergleich zu "klassischer" IKT</vt:lpstr>
      <vt:lpstr>PowerPoint Presentation</vt:lpstr>
      <vt:lpstr>Wo sind die Daten?</vt:lpstr>
      <vt:lpstr>PowerPoint Presentation</vt:lpstr>
      <vt:lpstr>Wo also kann AI uns helfen?</vt:lpstr>
      <vt:lpstr>Every little helps!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&amp; Law – a technical perspective  </dc:title>
  <dc:creator>Microsoft Office User</dc:creator>
  <cp:lastModifiedBy>Polleres, Axel</cp:lastModifiedBy>
  <cp:revision>97</cp:revision>
  <cp:lastPrinted>2019-09-23T08:25:54Z</cp:lastPrinted>
  <dcterms:created xsi:type="dcterms:W3CDTF">2019-09-20T08:02:29Z</dcterms:created>
  <dcterms:modified xsi:type="dcterms:W3CDTF">2021-08-29T10:44:58Z</dcterms:modified>
</cp:coreProperties>
</file>